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4"/>
  </p:notesMasterIdLst>
  <p:sldIdLst>
    <p:sldId id="256" r:id="rId2"/>
    <p:sldId id="326" r:id="rId3"/>
    <p:sldId id="257" r:id="rId4"/>
    <p:sldId id="259" r:id="rId5"/>
    <p:sldId id="327" r:id="rId6"/>
    <p:sldId id="322" r:id="rId7"/>
    <p:sldId id="352" r:id="rId8"/>
    <p:sldId id="328" r:id="rId9"/>
    <p:sldId id="319" r:id="rId10"/>
    <p:sldId id="349" r:id="rId11"/>
    <p:sldId id="350" r:id="rId12"/>
    <p:sldId id="351" r:id="rId13"/>
    <p:sldId id="329" r:id="rId14"/>
    <p:sldId id="332" r:id="rId15"/>
    <p:sldId id="331" r:id="rId16"/>
    <p:sldId id="330" r:id="rId17"/>
    <p:sldId id="323" r:id="rId18"/>
    <p:sldId id="333" r:id="rId19"/>
    <p:sldId id="334" r:id="rId20"/>
    <p:sldId id="335" r:id="rId21"/>
    <p:sldId id="337" r:id="rId22"/>
    <p:sldId id="338" r:id="rId23"/>
    <p:sldId id="345" r:id="rId24"/>
    <p:sldId id="346" r:id="rId25"/>
    <p:sldId id="339" r:id="rId26"/>
    <p:sldId id="340" r:id="rId27"/>
    <p:sldId id="347" r:id="rId28"/>
    <p:sldId id="342" r:id="rId29"/>
    <p:sldId id="343" r:id="rId30"/>
    <p:sldId id="353" r:id="rId31"/>
    <p:sldId id="344" r:id="rId32"/>
    <p:sldId id="348" r:id="rId3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8" autoAdjust="0"/>
    <p:restoredTop sz="94660"/>
  </p:normalViewPr>
  <p:slideViewPr>
    <p:cSldViewPr snapToGrid="0">
      <p:cViewPr varScale="1">
        <p:scale>
          <a:sx n="81" d="100"/>
          <a:sy n="81" d="100"/>
        </p:scale>
        <p:origin x="756" y="34"/>
      </p:cViewPr>
      <p:guideLst/>
    </p:cSldViewPr>
  </p:slideViewPr>
  <p:notesTextViewPr>
    <p:cViewPr>
      <p:scale>
        <a:sx n="1" d="1"/>
        <a:sy n="1" d="1"/>
      </p:scale>
      <p:origin x="0" y="-38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B95EE75-F36E-41B3-9D35-7309DB225FA0}" type="datetimeFigureOut">
              <a:rPr lang="en-US" smtClean="0"/>
              <a:t>8/5/2021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834A3B8-11D1-4A29-A4F0-5ED3D32457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57823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Remember this diagram and you will know everything about ESAP ;-)….. Now</a:t>
            </a:r>
            <a:r>
              <a:rPr lang="en-US" baseline="0" dirty="0" smtClean="0"/>
              <a:t> follows a breakdown of this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34A3B8-11D1-4A29-A4F0-5ED3D32457F1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196558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Shopping</a:t>
            </a:r>
            <a:r>
              <a:rPr lang="en-US" baseline="0" dirty="0" smtClean="0"/>
              <a:t> basket GUI. Note that this metadata is not </a:t>
            </a:r>
            <a:r>
              <a:rPr lang="en-US" baseline="0" dirty="0" err="1" smtClean="0"/>
              <a:t>layed</a:t>
            </a:r>
            <a:r>
              <a:rPr lang="en-US" baseline="0" dirty="0" smtClean="0"/>
              <a:t> out neatly, because it is not known which metadata the user will select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34A3B8-11D1-4A29-A4F0-5ED3D32457F1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045056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Now we have 2 incoming metadata flows, one from the archives, one from SAMP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34A3B8-11D1-4A29-A4F0-5ED3D32457F1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47795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Jupyter</a:t>
            </a:r>
            <a:r>
              <a:rPr lang="en-US" baseline="0" dirty="0" smtClean="0"/>
              <a:t> Notebook selection was already created by Stelios </a:t>
            </a:r>
            <a:r>
              <a:rPr lang="en-US" baseline="0" dirty="0" err="1" smtClean="0"/>
              <a:t>Voutsinas</a:t>
            </a:r>
            <a:r>
              <a:rPr lang="en-US" baseline="0" dirty="0" smtClean="0"/>
              <a:t>. But now there is a way to use the shopping basket from inside them.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34A3B8-11D1-4A29-A4F0-5ED3D32457F1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392711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This uses a shopping</a:t>
            </a:r>
            <a:r>
              <a:rPr lang="en-US" baseline="0" dirty="0" smtClean="0"/>
              <a:t> basket client application made by Hugh Dickinson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34A3B8-11D1-4A29-A4F0-5ED3D32457F1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848218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Hugh, Stelios and myself completed the flow of authentication</a:t>
            </a:r>
            <a:r>
              <a:rPr lang="en-US" baseline="0" dirty="0" smtClean="0"/>
              <a:t> and shopping basket content to the Interactive Analyses </a:t>
            </a:r>
            <a:r>
              <a:rPr lang="en-US" baseline="0" dirty="0" err="1" smtClean="0"/>
              <a:t>Jupyter</a:t>
            </a:r>
            <a:r>
              <a:rPr lang="en-US" baseline="0" dirty="0" smtClean="0"/>
              <a:t> Notebooks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34A3B8-11D1-4A29-A4F0-5ED3D32457F1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719973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As predicted, WP2 has arrived.</a:t>
            </a:r>
            <a:r>
              <a:rPr lang="en-US" baseline="0" dirty="0" smtClean="0"/>
              <a:t> Integration with </a:t>
            </a:r>
            <a:r>
              <a:rPr lang="en-US" baseline="0" dirty="0" err="1" smtClean="0"/>
              <a:t>Rucio</a:t>
            </a:r>
            <a:r>
              <a:rPr lang="en-US" baseline="0" dirty="0" smtClean="0"/>
              <a:t> is almost possible…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34A3B8-11D1-4A29-A4F0-5ED3D32457F1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298038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We are currently awaiting the token based authentication to come</a:t>
            </a:r>
            <a:r>
              <a:rPr lang="en-US" baseline="0" dirty="0" smtClean="0"/>
              <a:t> available </a:t>
            </a:r>
            <a:r>
              <a:rPr lang="en-US" dirty="0" smtClean="0"/>
              <a:t>on the </a:t>
            </a:r>
            <a:r>
              <a:rPr lang="en-US" dirty="0" err="1" smtClean="0"/>
              <a:t>Rucio</a:t>
            </a:r>
            <a:r>
              <a:rPr lang="en-US" dirty="0" smtClean="0"/>
              <a:t> side, and then we can</a:t>
            </a:r>
            <a:r>
              <a:rPr lang="en-US" baseline="0" dirty="0" smtClean="0"/>
              <a:t> hook up the Data Lake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34A3B8-11D1-4A29-A4F0-5ED3D32457F1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982392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ESAP-DB</a:t>
            </a:r>
            <a:r>
              <a:rPr lang="en-US" baseline="0" dirty="0" smtClean="0"/>
              <a:t> is a new idea by Pierre </a:t>
            </a:r>
            <a:r>
              <a:rPr lang="en-US" baseline="0" dirty="0" err="1" smtClean="0"/>
              <a:t>Chanial</a:t>
            </a:r>
            <a:r>
              <a:rPr lang="en-US" baseline="0" dirty="0" smtClean="0"/>
              <a:t>, currently under construction as a independent add-on to ESAP.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34A3B8-11D1-4A29-A4F0-5ED3D32457F1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51684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Brief overview about what</a:t>
            </a:r>
            <a:r>
              <a:rPr lang="en-US" baseline="0" dirty="0" smtClean="0"/>
              <a:t> you need to do to configure your own framework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34A3B8-11D1-4A29-A4F0-5ED3D32457F1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551254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Frontend (GUI) configuration is stored in the backend (Gateway). Partly in the configuration</a:t>
            </a:r>
            <a:r>
              <a:rPr lang="en-US" baseline="0" dirty="0" smtClean="0"/>
              <a:t> </a:t>
            </a:r>
            <a:r>
              <a:rPr lang="en-US" dirty="0" smtClean="0"/>
              <a:t>database, and partly in python files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34A3B8-11D1-4A29-A4F0-5ED3D32457F1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421264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Divided in</a:t>
            </a:r>
            <a:r>
              <a:rPr lang="en-US" baseline="0" dirty="0" smtClean="0"/>
              <a:t> 8 chapters with a brief pause for questions </a:t>
            </a:r>
            <a:r>
              <a:rPr lang="en-US" baseline="0" dirty="0" err="1" smtClean="0"/>
              <a:t>inbetween</a:t>
            </a:r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34A3B8-11D1-4A29-A4F0-5ED3D32457F1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504564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GUI layout is stored in a </a:t>
            </a:r>
            <a:r>
              <a:rPr lang="en-US" dirty="0" err="1" smtClean="0"/>
              <a:t>json</a:t>
            </a:r>
            <a:r>
              <a:rPr lang="en-US" dirty="0" smtClean="0"/>
              <a:t> structure in python files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34A3B8-11D1-4A29-A4F0-5ED3D32457F1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210443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GUI layout is stored in a </a:t>
            </a:r>
            <a:r>
              <a:rPr lang="en-US" dirty="0" err="1" smtClean="0"/>
              <a:t>json</a:t>
            </a:r>
            <a:r>
              <a:rPr lang="en-US" dirty="0" smtClean="0"/>
              <a:t> structure in python files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34A3B8-11D1-4A29-A4F0-5ED3D32457F1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191831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 configuration can be accessed</a:t>
            </a:r>
            <a:r>
              <a:rPr lang="en-US" baseline="0" dirty="0" smtClean="0"/>
              <a:t> by the GUI through the REST API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34A3B8-11D1-4A29-A4F0-5ED3D32457F1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88351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 service connector is more complicated, and depends on the specific way you need to access your own archive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34A3B8-11D1-4A29-A4F0-5ED3D32457F1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489962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But</a:t>
            </a:r>
            <a:r>
              <a:rPr lang="en-US" baseline="0" dirty="0" smtClean="0"/>
              <a:t> basically you need to override some ‘</a:t>
            </a:r>
            <a:r>
              <a:rPr lang="en-US" baseline="0" dirty="0" err="1" smtClean="0"/>
              <a:t>abstact</a:t>
            </a:r>
            <a:r>
              <a:rPr lang="en-US" baseline="0" dirty="0" smtClean="0"/>
              <a:t> classes’ to construct and run a query in a common ESAP syntax to your own archive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34A3B8-11D1-4A29-A4F0-5ED3D32457F1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168921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Example</a:t>
            </a:r>
            <a:r>
              <a:rPr lang="en-US" baseline="0" dirty="0" smtClean="0"/>
              <a:t> for the ALTA archive that holds the </a:t>
            </a:r>
            <a:r>
              <a:rPr lang="en-US" baseline="0" dirty="0" err="1" smtClean="0"/>
              <a:t>Apertif</a:t>
            </a:r>
            <a:r>
              <a:rPr lang="en-US" baseline="0" dirty="0" smtClean="0"/>
              <a:t> Survey radio data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34A3B8-11D1-4A29-A4F0-5ED3D32457F1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4422972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Example for </a:t>
            </a:r>
            <a:r>
              <a:rPr lang="en-US" dirty="0" err="1" smtClean="0"/>
              <a:t>Zooniverse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34A3B8-11D1-4A29-A4F0-5ED3D32457F1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5523941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But</a:t>
            </a:r>
            <a:r>
              <a:rPr lang="en-US" baseline="0" dirty="0" smtClean="0"/>
              <a:t> basically you need to override some ‘</a:t>
            </a:r>
            <a:r>
              <a:rPr lang="en-US" baseline="0" dirty="0" err="1" smtClean="0"/>
              <a:t>abstact</a:t>
            </a:r>
            <a:r>
              <a:rPr lang="en-US" baseline="0" dirty="0" smtClean="0"/>
              <a:t> classes’ to construct and run a query in a common ESAP syntax to your own archive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34A3B8-11D1-4A29-A4F0-5ED3D32457F1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3966373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Point at the circles</a:t>
            </a:r>
            <a:r>
              <a:rPr lang="en-US" baseline="0" dirty="0" smtClean="0"/>
              <a:t> to show the service connectors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34A3B8-11D1-4A29-A4F0-5ED3D32457F1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8845900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Divided in</a:t>
            </a:r>
            <a:r>
              <a:rPr lang="en-US" baseline="0" dirty="0" smtClean="0"/>
              <a:t> 8 chapters with a brief pause for questions </a:t>
            </a:r>
            <a:r>
              <a:rPr lang="en-US" baseline="0" dirty="0" err="1" smtClean="0"/>
              <a:t>inbetween</a:t>
            </a:r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34A3B8-11D1-4A29-A4F0-5ED3D32457F1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087435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It has become</a:t>
            </a:r>
            <a:r>
              <a:rPr lang="en-US" baseline="0" dirty="0" smtClean="0"/>
              <a:t> </a:t>
            </a:r>
            <a:r>
              <a:rPr lang="en-US" dirty="0" smtClean="0"/>
              <a:t>tradition to show this early 2020 diagram of ESAP architecture. </a:t>
            </a:r>
            <a:br>
              <a:rPr lang="en-US" dirty="0" smtClean="0"/>
            </a:br>
            <a:r>
              <a:rPr lang="en-US" dirty="0" smtClean="0"/>
              <a:t>Also</a:t>
            </a:r>
            <a:r>
              <a:rPr lang="en-US" baseline="0" dirty="0" smtClean="0"/>
              <a:t> because it is an easy diagram to show what ESAP is.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34A3B8-11D1-4A29-A4F0-5ED3D32457F1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051855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Breakdown and reconstruction the</a:t>
            </a:r>
            <a:r>
              <a:rPr lang="en-US" baseline="0" dirty="0" smtClean="0"/>
              <a:t> initial architecture diagram. </a:t>
            </a:r>
            <a:br>
              <a:rPr lang="en-US" baseline="0" dirty="0" smtClean="0"/>
            </a:br>
            <a:r>
              <a:rPr lang="en-US" baseline="0" dirty="0" smtClean="0"/>
              <a:t>Starting with ‘Data Discovery’, which was already implemented at the last workshop.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34A3B8-11D1-4A29-A4F0-5ED3D32457F1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348572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 promise that we made was to implement a shopping basket per</a:t>
            </a:r>
            <a:r>
              <a:rPr lang="en-US" baseline="0" dirty="0" smtClean="0"/>
              <a:t> user, accessible through federated authentication.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34A3B8-11D1-4A29-A4F0-5ED3D32457F1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095406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 shopping basket GUI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34A3B8-11D1-4A29-A4F0-5ED3D32457F1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834120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In the previous workshop we showed</a:t>
            </a:r>
            <a:r>
              <a:rPr lang="en-US" baseline="0" dirty="0" smtClean="0"/>
              <a:t> how we could query the VO with </a:t>
            </a:r>
            <a:r>
              <a:rPr lang="en-US" baseline="0" dirty="0" err="1" smtClean="0"/>
              <a:t>Topcat</a:t>
            </a:r>
            <a:r>
              <a:rPr lang="en-US" baseline="0" dirty="0" smtClean="0"/>
              <a:t>…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34A3B8-11D1-4A29-A4F0-5ED3D32457F1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314983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…</a:t>
            </a:r>
            <a:r>
              <a:rPr lang="en-US" baseline="0" dirty="0" smtClean="0"/>
              <a:t> and send the results to the ESAP GUI. </a:t>
            </a:r>
            <a:br>
              <a:rPr lang="en-US" baseline="0" dirty="0" smtClean="0"/>
            </a:br>
            <a:r>
              <a:rPr lang="en-US" dirty="0" smtClean="0"/>
              <a:t>Another promise was to add the incoming SAMP metadata to the shopping basket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34A3B8-11D1-4A29-A4F0-5ED3D32457F1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058310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Selecting SAMP items to</a:t>
            </a:r>
            <a:r>
              <a:rPr lang="en-US" baseline="0" dirty="0" smtClean="0"/>
              <a:t> go into the shopping basket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34A3B8-11D1-4A29-A4F0-5ED3D32457F1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92135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72CEB7-CC4E-4A5B-ADB3-DAD218DD7CE6}" type="datetimeFigureOut">
              <a:rPr lang="en-US" smtClean="0"/>
              <a:t>8/5/2021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7D14CA-9889-49D3-BA90-3081184005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95518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72CEB7-CC4E-4A5B-ADB3-DAD218DD7CE6}" type="datetimeFigureOut">
              <a:rPr lang="en-US" smtClean="0"/>
              <a:t>8/5/2021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7D14CA-9889-49D3-BA90-3081184005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43151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72CEB7-CC4E-4A5B-ADB3-DAD218DD7CE6}" type="datetimeFigureOut">
              <a:rPr lang="en-US" smtClean="0"/>
              <a:t>8/5/2021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7D14CA-9889-49D3-BA90-3081184005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43938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72CEB7-CC4E-4A5B-ADB3-DAD218DD7CE6}" type="datetimeFigureOut">
              <a:rPr lang="en-US" smtClean="0"/>
              <a:t>8/5/2021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7D14CA-9889-49D3-BA90-3081184005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23928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72CEB7-CC4E-4A5B-ADB3-DAD218DD7CE6}" type="datetimeFigureOut">
              <a:rPr lang="en-US" smtClean="0"/>
              <a:t>8/5/2021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7D14CA-9889-49D3-BA90-3081184005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64754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72CEB7-CC4E-4A5B-ADB3-DAD218DD7CE6}" type="datetimeFigureOut">
              <a:rPr lang="en-US" smtClean="0"/>
              <a:t>8/5/2021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7D14CA-9889-49D3-BA90-3081184005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55770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72CEB7-CC4E-4A5B-ADB3-DAD218DD7CE6}" type="datetimeFigureOut">
              <a:rPr lang="en-US" smtClean="0"/>
              <a:t>8/5/2021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7D14CA-9889-49D3-BA90-3081184005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46003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72CEB7-CC4E-4A5B-ADB3-DAD218DD7CE6}" type="datetimeFigureOut">
              <a:rPr lang="en-US" smtClean="0"/>
              <a:t>8/5/2021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7D14CA-9889-49D3-BA90-3081184005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20374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72CEB7-CC4E-4A5B-ADB3-DAD218DD7CE6}" type="datetimeFigureOut">
              <a:rPr lang="en-US" smtClean="0"/>
              <a:t>8/5/2021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7D14CA-9889-49D3-BA90-3081184005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37701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72CEB7-CC4E-4A5B-ADB3-DAD218DD7CE6}" type="datetimeFigureOut">
              <a:rPr lang="en-US" smtClean="0"/>
              <a:t>8/5/2021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7D14CA-9889-49D3-BA90-3081184005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1138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72CEB7-CC4E-4A5B-ADB3-DAD218DD7CE6}" type="datetimeFigureOut">
              <a:rPr lang="en-US" smtClean="0"/>
              <a:t>8/5/2021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7D14CA-9889-49D3-BA90-3081184005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40998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72CEB7-CC4E-4A5B-ADB3-DAD218DD7CE6}" type="datetimeFigureOut">
              <a:rPr lang="en-US" smtClean="0"/>
              <a:t>8/5/2021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7D14CA-9889-49D3-BA90-3081184005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84562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emf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412501" y="1470582"/>
            <a:ext cx="5626231" cy="3846135"/>
          </a:xfrm>
        </p:spPr>
        <p:txBody>
          <a:bodyPr>
            <a:normAutofit/>
          </a:bodyPr>
          <a:lstStyle/>
          <a:p>
            <a:pPr algn="l"/>
            <a:r>
              <a:rPr lang="en-US" sz="7200" dirty="0" smtClean="0"/>
              <a:t>ESAP Update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4400" dirty="0" smtClean="0"/>
              <a:t>Second WP5 Workshop</a:t>
            </a:r>
            <a:br>
              <a:rPr lang="en-US" sz="4400" dirty="0" smtClean="0"/>
            </a:br>
            <a:r>
              <a:rPr lang="en-US" sz="4400" dirty="0" smtClean="0"/>
              <a:t> </a:t>
            </a:r>
            <a:br>
              <a:rPr lang="en-US" sz="4400" dirty="0" smtClean="0"/>
            </a:br>
            <a:r>
              <a:rPr lang="en-US" sz="3200" dirty="0" smtClean="0"/>
              <a:t>Nico </a:t>
            </a:r>
            <a:r>
              <a:rPr lang="en-US" sz="3200" dirty="0"/>
              <a:t>Vermaas (ASTRON)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1197" y="357435"/>
            <a:ext cx="3815379" cy="10004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77572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6bbb"/>
          <p:cNvPicPr>
            <a:picLocks noGrp="1" noChangeAspect="1"/>
          </p:cNvPicPr>
          <p:nvPr isPhoto="1"/>
        </p:nvPicPr>
        <p:blipFill>
          <a:blip r:embed="rId3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46100"/>
            <a:ext cx="12192000" cy="57658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280473" y="3558321"/>
            <a:ext cx="10300356" cy="769441"/>
          </a:xfrm>
          <a:prstGeom prst="rect">
            <a:avLst/>
          </a:prstGeom>
          <a:solidFill>
            <a:schemeClr val="bg2"/>
          </a:solidFill>
        </p:spPr>
        <p:txBody>
          <a:bodyPr wrap="square">
            <a:spAutoFit/>
          </a:bodyPr>
          <a:lstStyle/>
          <a:p>
            <a:r>
              <a:rPr lang="en-US" sz="4400" dirty="0" smtClean="0">
                <a:solidFill>
                  <a:schemeClr val="accent1">
                    <a:lumMod val="75000"/>
                  </a:schemeClr>
                </a:solidFill>
              </a:rPr>
              <a:t>SAMP metadata into Shopping Basket</a:t>
            </a:r>
            <a:endParaRPr lang="en-US" sz="44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01054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12514"/>
            <a:ext cx="12192000" cy="54329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77638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10735"/>
            <a:ext cx="12192000" cy="46365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25414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550" y="38100"/>
            <a:ext cx="10248900" cy="67818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330805" y="388325"/>
            <a:ext cx="1637122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dirty="0" smtClean="0">
                <a:solidFill>
                  <a:schemeClr val="accent1">
                    <a:lumMod val="75000"/>
                  </a:schemeClr>
                </a:solidFill>
              </a:rPr>
              <a:t>SAMP</a:t>
            </a:r>
            <a:endParaRPr lang="en-US" sz="44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857241" y="1969904"/>
            <a:ext cx="3927835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dirty="0" smtClean="0">
                <a:solidFill>
                  <a:schemeClr val="accent1">
                    <a:lumMod val="75000"/>
                  </a:schemeClr>
                </a:solidFill>
              </a:rPr>
              <a:t>Shopping Basket</a:t>
            </a:r>
            <a:endParaRPr lang="en-US" sz="44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40557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425707" y="1088498"/>
            <a:ext cx="9726203" cy="1200329"/>
          </a:xfrm>
          <a:prstGeom prst="rect">
            <a:avLst/>
          </a:prstGeom>
          <a:solidFill>
            <a:schemeClr val="bg2"/>
          </a:solidFill>
        </p:spPr>
        <p:txBody>
          <a:bodyPr wrap="square">
            <a:spAutoFit/>
          </a:bodyPr>
          <a:lstStyle/>
          <a:p>
            <a:r>
              <a:rPr lang="en-US" sz="3600" dirty="0" smtClean="0">
                <a:solidFill>
                  <a:schemeClr val="accent1">
                    <a:lumMod val="75000"/>
                  </a:schemeClr>
                </a:solidFill>
              </a:rPr>
              <a:t>Access shopping basket from </a:t>
            </a:r>
            <a:r>
              <a:rPr lang="en-US" sz="3600" dirty="0" err="1" smtClean="0">
                <a:solidFill>
                  <a:schemeClr val="accent1">
                    <a:lumMod val="75000"/>
                  </a:schemeClr>
                </a:solidFill>
              </a:rPr>
              <a:t>Jupyter</a:t>
            </a:r>
            <a:r>
              <a:rPr lang="en-US" sz="3600" dirty="0" smtClean="0">
                <a:solidFill>
                  <a:schemeClr val="accent1">
                    <a:lumMod val="75000"/>
                  </a:schemeClr>
                </a:solidFill>
              </a:rPr>
              <a:t> Notebooks</a:t>
            </a:r>
          </a:p>
          <a:p>
            <a:r>
              <a:rPr lang="en-US" sz="3600" dirty="0" smtClean="0">
                <a:solidFill>
                  <a:schemeClr val="accent1">
                    <a:lumMod val="75000"/>
                  </a:schemeClr>
                </a:solidFill>
              </a:rPr>
              <a:t>spawned by ESAP</a:t>
            </a:r>
            <a:endParaRPr lang="en-US" sz="360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5707" y="2498104"/>
            <a:ext cx="9736796" cy="36766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43600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550" y="38100"/>
            <a:ext cx="10248900" cy="67818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7857241" y="1969904"/>
            <a:ext cx="3927835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dirty="0" smtClean="0">
                <a:solidFill>
                  <a:schemeClr val="accent1">
                    <a:lumMod val="75000"/>
                  </a:schemeClr>
                </a:solidFill>
              </a:rPr>
              <a:t>Shopping Basket</a:t>
            </a:r>
            <a:endParaRPr lang="en-US" sz="44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015872" y="4134926"/>
            <a:ext cx="4829666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dirty="0" smtClean="0">
                <a:solidFill>
                  <a:schemeClr val="accent1">
                    <a:lumMod val="75000"/>
                  </a:schemeClr>
                </a:solidFill>
              </a:rPr>
              <a:t>Interactive Analyses</a:t>
            </a:r>
            <a:endParaRPr lang="en-US" sz="44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68620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6065" y="0"/>
            <a:ext cx="10868025" cy="67818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5962453" y="4208771"/>
            <a:ext cx="5283723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dirty="0" smtClean="0">
                <a:solidFill>
                  <a:schemeClr val="accent1">
                    <a:lumMod val="75000"/>
                  </a:schemeClr>
                </a:solidFill>
              </a:rPr>
              <a:t>Interactive Analyses</a:t>
            </a:r>
            <a:endParaRPr lang="en-US" sz="44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2881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0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9863" y="0"/>
            <a:ext cx="931068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16460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6136" y="0"/>
            <a:ext cx="9739728" cy="68580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5128180" y="3624309"/>
            <a:ext cx="4138368" cy="769441"/>
          </a:xfrm>
          <a:prstGeom prst="rect">
            <a:avLst/>
          </a:prstGeom>
          <a:solidFill>
            <a:schemeClr val="bg2"/>
          </a:solidFill>
        </p:spPr>
        <p:txBody>
          <a:bodyPr wrap="square">
            <a:spAutoFit/>
          </a:bodyPr>
          <a:lstStyle/>
          <a:p>
            <a:r>
              <a:rPr lang="en-US" sz="4400" dirty="0" err="1" smtClean="0">
                <a:solidFill>
                  <a:schemeClr val="accent1">
                    <a:lumMod val="75000"/>
                  </a:schemeClr>
                </a:solidFill>
              </a:rPr>
              <a:t>Rucio</a:t>
            </a:r>
            <a:r>
              <a:rPr lang="en-US" sz="4400" dirty="0" smtClean="0">
                <a:solidFill>
                  <a:schemeClr val="accent1">
                    <a:lumMod val="75000"/>
                  </a:schemeClr>
                </a:solidFill>
              </a:rPr>
              <a:t> Integration</a:t>
            </a:r>
            <a:endParaRPr lang="en-US" sz="44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2176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6136" y="0"/>
            <a:ext cx="9739728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791850" y="1022511"/>
            <a:ext cx="2295428" cy="769441"/>
          </a:xfrm>
          <a:prstGeom prst="rect">
            <a:avLst/>
          </a:prstGeom>
          <a:solidFill>
            <a:schemeClr val="bg2"/>
          </a:solidFill>
        </p:spPr>
        <p:txBody>
          <a:bodyPr wrap="square">
            <a:spAutoFit/>
          </a:bodyPr>
          <a:lstStyle/>
          <a:p>
            <a:r>
              <a:rPr lang="en-US" sz="4400" dirty="0" smtClean="0">
                <a:solidFill>
                  <a:schemeClr val="accent1">
                    <a:lumMod val="75000"/>
                  </a:schemeClr>
                </a:solidFill>
              </a:rPr>
              <a:t>ESAP-DB</a:t>
            </a:r>
            <a:endParaRPr lang="en-US" sz="44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17842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6136" y="0"/>
            <a:ext cx="973972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15439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1197" y="357435"/>
            <a:ext cx="3815379" cy="1000461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1431" y="458897"/>
            <a:ext cx="6284744" cy="4628921"/>
          </a:xfrm>
          <a:prstGeom prst="rect">
            <a:avLst/>
          </a:prstGeom>
        </p:spPr>
      </p:pic>
      <p:sp>
        <p:nvSpPr>
          <p:cNvPr id="8" name="Subtitle 2"/>
          <p:cNvSpPr txBox="1">
            <a:spLocks/>
          </p:cNvSpPr>
          <p:nvPr/>
        </p:nvSpPr>
        <p:spPr>
          <a:xfrm>
            <a:off x="1092997" y="2819735"/>
            <a:ext cx="5158545" cy="856537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3200" dirty="0" smtClean="0"/>
              <a:t>ESAP Configuration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3200" dirty="0" smtClean="0"/>
              <a:t>Service Connectors (BYO)</a:t>
            </a:r>
          </a:p>
          <a:p>
            <a:pPr algn="l"/>
            <a:endParaRPr lang="en-US" sz="3200" dirty="0" smtClean="0"/>
          </a:p>
        </p:txBody>
      </p:sp>
      <p:sp>
        <p:nvSpPr>
          <p:cNvPr id="10" name="Subtitle 2"/>
          <p:cNvSpPr txBox="1">
            <a:spLocks/>
          </p:cNvSpPr>
          <p:nvPr/>
        </p:nvSpPr>
        <p:spPr>
          <a:xfrm>
            <a:off x="955531" y="4831740"/>
            <a:ext cx="3700534" cy="590372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</a:rPr>
              <a:t>Documentation</a:t>
            </a:r>
            <a:endParaRPr lang="en-US" sz="2800" dirty="0" smtClean="0"/>
          </a:p>
        </p:txBody>
      </p:sp>
      <p:sp>
        <p:nvSpPr>
          <p:cNvPr id="11" name="Rectangle 10"/>
          <p:cNvSpPr/>
          <p:nvPr/>
        </p:nvSpPr>
        <p:spPr>
          <a:xfrm>
            <a:off x="1007378" y="5304539"/>
            <a:ext cx="740133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https://git.astron.nl/astron-sdc/esap-api-gateway/-/wikis/ESAP-configuration</a:t>
            </a:r>
          </a:p>
        </p:txBody>
      </p:sp>
      <p:sp>
        <p:nvSpPr>
          <p:cNvPr id="12" name="Rectangle 11"/>
          <p:cNvSpPr/>
          <p:nvPr/>
        </p:nvSpPr>
        <p:spPr>
          <a:xfrm>
            <a:off x="1007378" y="5729727"/>
            <a:ext cx="800935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https://git.astron.nl/astron-sdc/esap-api-gateway/-/wikis/Service-Category-Query</a:t>
            </a:r>
          </a:p>
        </p:txBody>
      </p:sp>
      <p:sp>
        <p:nvSpPr>
          <p:cNvPr id="13" name="Subtitle 2"/>
          <p:cNvSpPr txBox="1">
            <a:spLocks/>
          </p:cNvSpPr>
          <p:nvPr/>
        </p:nvSpPr>
        <p:spPr>
          <a:xfrm>
            <a:off x="1007379" y="2175716"/>
            <a:ext cx="3700534" cy="590372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3600" dirty="0" smtClean="0">
                <a:solidFill>
                  <a:schemeClr val="accent1">
                    <a:lumMod val="75000"/>
                  </a:schemeClr>
                </a:solidFill>
              </a:rPr>
              <a:t>Customizing ESAP</a:t>
            </a:r>
          </a:p>
          <a:p>
            <a:pPr algn="l"/>
            <a:endParaRPr lang="en-US" sz="3600" dirty="0" smtClean="0"/>
          </a:p>
        </p:txBody>
      </p:sp>
    </p:spTree>
    <p:extLst>
      <p:ext uri="{BB962C8B-B14F-4D97-AF65-F5344CB8AC3E}">
        <p14:creationId xmlns:p14="http://schemas.microsoft.com/office/powerpoint/2010/main" val="24629526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0403" y="0"/>
            <a:ext cx="931119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35451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1471"/>
            <a:ext cx="12192000" cy="66550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88464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27866"/>
            <a:ext cx="12192000" cy="52022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33414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470" y="0"/>
            <a:ext cx="1168706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43236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33500"/>
            <a:ext cx="12192000" cy="419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96377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0403" y="0"/>
            <a:ext cx="931119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64526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5328" y="0"/>
            <a:ext cx="7461343" cy="68580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2868890" y="5429542"/>
            <a:ext cx="4865802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dirty="0" smtClean="0">
                <a:solidFill>
                  <a:schemeClr val="accent1">
                    <a:lumMod val="75000"/>
                  </a:schemeClr>
                </a:solidFill>
              </a:rPr>
              <a:t>Service Connector</a:t>
            </a:r>
            <a:endParaRPr lang="en-US" sz="44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62016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2420" y="603710"/>
            <a:ext cx="12192000" cy="5216947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3308808" y="1644681"/>
            <a:ext cx="7777113" cy="769441"/>
          </a:xfrm>
          <a:prstGeom prst="rect">
            <a:avLst/>
          </a:prstGeom>
          <a:solidFill>
            <a:schemeClr val="bg2"/>
          </a:solidFill>
        </p:spPr>
        <p:txBody>
          <a:bodyPr wrap="square">
            <a:spAutoFit/>
          </a:bodyPr>
          <a:lstStyle/>
          <a:p>
            <a:r>
              <a:rPr lang="en-US" sz="4400" dirty="0" smtClean="0">
                <a:solidFill>
                  <a:schemeClr val="accent1">
                    <a:lumMod val="75000"/>
                  </a:schemeClr>
                </a:solidFill>
              </a:rPr>
              <a:t>Override the abstract classes</a:t>
            </a:r>
            <a:endParaRPr lang="en-US" sz="44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86910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83" y="474089"/>
            <a:ext cx="12036833" cy="5909822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3308808" y="1644681"/>
            <a:ext cx="7777113" cy="769441"/>
          </a:xfrm>
          <a:prstGeom prst="rect">
            <a:avLst/>
          </a:prstGeom>
          <a:solidFill>
            <a:schemeClr val="bg2"/>
          </a:solidFill>
        </p:spPr>
        <p:txBody>
          <a:bodyPr wrap="square">
            <a:spAutoFit/>
          </a:bodyPr>
          <a:lstStyle/>
          <a:p>
            <a:r>
              <a:rPr lang="en-US" sz="4400" dirty="0" smtClean="0">
                <a:solidFill>
                  <a:schemeClr val="accent1">
                    <a:lumMod val="75000"/>
                  </a:schemeClr>
                </a:solidFill>
              </a:rPr>
              <a:t>Override the abstract classes</a:t>
            </a:r>
            <a:endParaRPr lang="en-US" sz="44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53011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1197" y="357435"/>
            <a:ext cx="3815379" cy="100046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13661" y="548772"/>
            <a:ext cx="6160418" cy="4959246"/>
          </a:xfrm>
          <a:prstGeom prst="rect">
            <a:avLst/>
          </a:prstGeom>
        </p:spPr>
      </p:pic>
      <p:sp>
        <p:nvSpPr>
          <p:cNvPr id="7" name="Subtitle 2"/>
          <p:cNvSpPr txBox="1">
            <a:spLocks/>
          </p:cNvSpPr>
          <p:nvPr/>
        </p:nvSpPr>
        <p:spPr>
          <a:xfrm>
            <a:off x="503044" y="1772239"/>
            <a:ext cx="7853040" cy="688158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3200" dirty="0" smtClean="0">
                <a:solidFill>
                  <a:schemeClr val="accent1">
                    <a:lumMod val="75000"/>
                  </a:schemeClr>
                </a:solidFill>
              </a:rPr>
              <a:t>Architecture &amp; Functionality update</a:t>
            </a:r>
          </a:p>
        </p:txBody>
      </p:sp>
      <p:sp>
        <p:nvSpPr>
          <p:cNvPr id="9" name="Subtitle 2"/>
          <p:cNvSpPr txBox="1">
            <a:spLocks/>
          </p:cNvSpPr>
          <p:nvPr/>
        </p:nvSpPr>
        <p:spPr>
          <a:xfrm>
            <a:off x="503044" y="2390416"/>
            <a:ext cx="7853040" cy="704037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3200" dirty="0" smtClean="0">
                <a:solidFill>
                  <a:schemeClr val="accent1">
                    <a:lumMod val="75000"/>
                  </a:schemeClr>
                </a:solidFill>
              </a:rPr>
              <a:t>Customizing ESAP</a:t>
            </a:r>
          </a:p>
          <a:p>
            <a:pPr algn="l"/>
            <a:endParaRPr lang="en-US" sz="3200" dirty="0" smtClean="0"/>
          </a:p>
        </p:txBody>
      </p:sp>
    </p:spTree>
    <p:extLst>
      <p:ext uri="{BB962C8B-B14F-4D97-AF65-F5344CB8AC3E}">
        <p14:creationId xmlns:p14="http://schemas.microsoft.com/office/powerpoint/2010/main" val="24483373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5328" y="0"/>
            <a:ext cx="7461343" cy="68580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2868890" y="5429542"/>
            <a:ext cx="4865802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dirty="0" smtClean="0">
                <a:solidFill>
                  <a:schemeClr val="accent1">
                    <a:lumMod val="75000"/>
                  </a:schemeClr>
                </a:solidFill>
              </a:rPr>
              <a:t>Service Connector</a:t>
            </a:r>
            <a:endParaRPr lang="en-US" sz="44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23450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6136" y="0"/>
            <a:ext cx="973972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96444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1197" y="357435"/>
            <a:ext cx="3815379" cy="100046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28957" y="1775019"/>
            <a:ext cx="4708546" cy="3790463"/>
          </a:xfrm>
          <a:prstGeom prst="rect">
            <a:avLst/>
          </a:prstGeom>
        </p:spPr>
      </p:pic>
      <p:sp>
        <p:nvSpPr>
          <p:cNvPr id="7" name="Subtitle 2"/>
          <p:cNvSpPr txBox="1">
            <a:spLocks/>
          </p:cNvSpPr>
          <p:nvPr/>
        </p:nvSpPr>
        <p:spPr>
          <a:xfrm>
            <a:off x="517184" y="2262112"/>
            <a:ext cx="7853040" cy="688158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dirty="0" err="1" smtClean="0">
                <a:solidFill>
                  <a:schemeClr val="accent1">
                    <a:lumMod val="75000"/>
                  </a:schemeClr>
                </a:solidFill>
              </a:rPr>
              <a:t>Rucio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 Integration (Data Lake)</a:t>
            </a:r>
          </a:p>
        </p:txBody>
      </p:sp>
      <p:sp>
        <p:nvSpPr>
          <p:cNvPr id="9" name="Subtitle 2"/>
          <p:cNvSpPr txBox="1">
            <a:spLocks/>
          </p:cNvSpPr>
          <p:nvPr/>
        </p:nvSpPr>
        <p:spPr>
          <a:xfrm>
            <a:off x="517183" y="2946281"/>
            <a:ext cx="7853040" cy="566746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Multi Archive Queries</a:t>
            </a:r>
          </a:p>
          <a:p>
            <a:pPr algn="l"/>
            <a:endParaRPr lang="en-US" dirty="0" smtClean="0"/>
          </a:p>
        </p:txBody>
      </p:sp>
      <p:sp>
        <p:nvSpPr>
          <p:cNvPr id="10" name="Subtitle 2"/>
          <p:cNvSpPr txBox="1">
            <a:spLocks/>
          </p:cNvSpPr>
          <p:nvPr/>
        </p:nvSpPr>
        <p:spPr>
          <a:xfrm>
            <a:off x="517183" y="4847424"/>
            <a:ext cx="7853040" cy="489660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OSSR integration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endParaRPr lang="en-US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algn="l"/>
            <a:endParaRPr lang="en-US" dirty="0" smtClean="0"/>
          </a:p>
        </p:txBody>
      </p:sp>
      <p:sp>
        <p:nvSpPr>
          <p:cNvPr id="8" name="Subtitle 2"/>
          <p:cNvSpPr txBox="1">
            <a:spLocks/>
          </p:cNvSpPr>
          <p:nvPr/>
        </p:nvSpPr>
        <p:spPr>
          <a:xfrm>
            <a:off x="573745" y="1573954"/>
            <a:ext cx="7853040" cy="688158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3200" dirty="0" smtClean="0">
                <a:solidFill>
                  <a:schemeClr val="accent1">
                    <a:lumMod val="75000"/>
                  </a:schemeClr>
                </a:solidFill>
              </a:rPr>
              <a:t>Coming soon!</a:t>
            </a:r>
          </a:p>
        </p:txBody>
      </p:sp>
      <p:sp>
        <p:nvSpPr>
          <p:cNvPr id="11" name="Subtitle 2"/>
          <p:cNvSpPr txBox="1">
            <a:spLocks/>
          </p:cNvSpPr>
          <p:nvPr/>
        </p:nvSpPr>
        <p:spPr>
          <a:xfrm>
            <a:off x="517184" y="3594518"/>
            <a:ext cx="7853040" cy="587702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Production Readiness Procedures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endParaRPr lang="en-US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algn="l"/>
            <a:endParaRPr lang="en-US" dirty="0" smtClean="0"/>
          </a:p>
        </p:txBody>
      </p:sp>
      <p:sp>
        <p:nvSpPr>
          <p:cNvPr id="12" name="Subtitle 2"/>
          <p:cNvSpPr txBox="1">
            <a:spLocks/>
          </p:cNvSpPr>
          <p:nvPr/>
        </p:nvSpPr>
        <p:spPr>
          <a:xfrm>
            <a:off x="517183" y="4220971"/>
            <a:ext cx="8179043" cy="704037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Batch Computing (DIRAC or other workflow systems)</a:t>
            </a:r>
          </a:p>
          <a:p>
            <a:pPr algn="l"/>
            <a:endParaRPr lang="en-US" dirty="0" smtClean="0"/>
          </a:p>
        </p:txBody>
      </p:sp>
      <p:sp>
        <p:nvSpPr>
          <p:cNvPr id="14" name="Subtitle 2"/>
          <p:cNvSpPr txBox="1">
            <a:spLocks/>
          </p:cNvSpPr>
          <p:nvPr/>
        </p:nvSpPr>
        <p:spPr>
          <a:xfrm>
            <a:off x="517183" y="5465193"/>
            <a:ext cx="7853040" cy="552280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IDA and IVOA follow-up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endParaRPr lang="en-US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algn="l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586053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0403" y="0"/>
            <a:ext cx="931119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9377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191" y="203069"/>
            <a:ext cx="10248900" cy="6324993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66074" y="1969905"/>
            <a:ext cx="3927835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dirty="0" smtClean="0">
                <a:solidFill>
                  <a:schemeClr val="accent1">
                    <a:lumMod val="75000"/>
                  </a:schemeClr>
                </a:solidFill>
              </a:rPr>
              <a:t>Data Discovery</a:t>
            </a:r>
            <a:endParaRPr lang="en-US" sz="44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74271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7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7975" y="0"/>
            <a:ext cx="6496050" cy="68580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2329205" y="3006853"/>
            <a:ext cx="7215434" cy="1446550"/>
          </a:xfrm>
          <a:prstGeom prst="rect">
            <a:avLst/>
          </a:prstGeom>
          <a:solidFill>
            <a:schemeClr val="bg2"/>
          </a:solidFill>
        </p:spPr>
        <p:txBody>
          <a:bodyPr wrap="square">
            <a:spAutoFit/>
          </a:bodyPr>
          <a:lstStyle/>
          <a:p>
            <a:r>
              <a:rPr lang="en-US" sz="4400" dirty="0" smtClean="0">
                <a:solidFill>
                  <a:schemeClr val="accent1">
                    <a:lumMod val="75000"/>
                  </a:schemeClr>
                </a:solidFill>
              </a:rPr>
              <a:t>Shopping Basket per User </a:t>
            </a:r>
          </a:p>
          <a:p>
            <a:r>
              <a:rPr lang="en-US" sz="4400" dirty="0" smtClean="0">
                <a:solidFill>
                  <a:schemeClr val="accent1">
                    <a:lumMod val="75000"/>
                  </a:schemeClr>
                </a:solidFill>
              </a:rPr>
              <a:t>authenticated through IAM</a:t>
            </a:r>
            <a:endParaRPr lang="en-US" sz="44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14262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3863"/>
            <a:ext cx="12192000" cy="55902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59528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5691" y="38100"/>
            <a:ext cx="10248900" cy="67818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66074" y="1969905"/>
            <a:ext cx="3927835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dirty="0" smtClean="0">
                <a:solidFill>
                  <a:schemeClr val="accent1">
                    <a:lumMod val="75000"/>
                  </a:schemeClr>
                </a:solidFill>
              </a:rPr>
              <a:t>Data Discovery</a:t>
            </a:r>
            <a:endParaRPr lang="en-US" sz="44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857241" y="1969904"/>
            <a:ext cx="3927835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dirty="0" smtClean="0">
                <a:solidFill>
                  <a:schemeClr val="accent1">
                    <a:lumMod val="75000"/>
                  </a:schemeClr>
                </a:solidFill>
              </a:rPr>
              <a:t>Shopping Basket</a:t>
            </a:r>
            <a:endParaRPr lang="en-US" sz="44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00217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286" y="249810"/>
            <a:ext cx="11574728" cy="6264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83177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882</TotalTime>
  <Words>635</Words>
  <Application>Microsoft Office PowerPoint</Application>
  <PresentationFormat>Widescreen</PresentationFormat>
  <Paragraphs>93</Paragraphs>
  <Slides>32</Slides>
  <Notes>29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6" baseType="lpstr">
      <vt:lpstr>Arial</vt:lpstr>
      <vt:lpstr>Calibri</vt:lpstr>
      <vt:lpstr>Calibri Light</vt:lpstr>
      <vt:lpstr>Office Theme</vt:lpstr>
      <vt:lpstr>ESAP Update Second WP5 Workshop   Nico Vermaas (ASTRON)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ESAP API Gateway   </dc:title>
  <dc:creator>Nico Vermaas</dc:creator>
  <cp:lastModifiedBy>Nico Vermaas</cp:lastModifiedBy>
  <cp:revision>65</cp:revision>
  <dcterms:created xsi:type="dcterms:W3CDTF">2021-03-26T07:56:48Z</dcterms:created>
  <dcterms:modified xsi:type="dcterms:W3CDTF">2021-08-05T06:12:33Z</dcterms:modified>
</cp:coreProperties>
</file>