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4" r:id="rId3"/>
    <p:sldId id="260" r:id="rId4"/>
    <p:sldId id="261" r:id="rId5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405"/>
  </p:normalViewPr>
  <p:slideViewPr>
    <p:cSldViewPr snapToGrid="0" snapToObjects="1">
      <p:cViewPr>
        <p:scale>
          <a:sx n="103" d="100"/>
          <a:sy n="103" d="100"/>
        </p:scale>
        <p:origin x="1344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D2FB4-60D7-774D-9840-D1ADC4DAA5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70E4C8-54A2-EF45-AD6F-4EB1995E9A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60B06-85DB-854F-816E-F22ACB65E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56981-2A7B-4440-BF99-BEBB38BB7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A2595-8BFA-FE48-B37F-FC39976C8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09924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447CE-2557-754E-BEE0-2E834AA35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9DE56F-BB55-644C-BA12-C619C77D7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59EDB-CFFC-5A46-822E-9DDDA074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7D73D-589F-7444-9087-AB0F015F7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DF171-CE9F-A649-BF8D-7F9A078DE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1692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E4B2DC-66A4-EA40-AF57-E7B44D9C36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4DB946-7B6A-E547-B78C-BF0470F141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71F35-DA0D-874E-8262-2650888E5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DF545-6B29-044E-9829-CB819BB9F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105C4-0DF3-3940-9254-42E02A7A2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15339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611CF-1C72-5341-AA49-045F7F20F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F93C9-44FA-484D-8015-71D21BC63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D029E-6CD5-124A-A335-A75A6A264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12247-7112-F942-A13D-FB37DAD5D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3F385-E155-234C-9B58-3CA7A1882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50187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5ADDD-461A-384E-8185-A5D3E803B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E17C4E-7753-644D-8EF1-C0088B296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DBEE1-BB42-C14C-97AC-1A89ED000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28CBB-13EF-F04C-9858-FF194710B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F002D-0616-AB46-BB49-2008B9B91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81147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CA473-2FAA-AE43-8B42-E540A6D33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AE20A-64E7-0240-BFF9-ED2625ADA9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225A4-AE69-1143-9CA8-589159917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2BC8A9-9868-E246-AB7F-E06A4D006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8909CC-F701-2142-9C22-E588B89F4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8434C9-E89C-9442-86D9-F3DD9DE3B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9115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054BC-3907-6F41-B30C-28A7A8920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5F7FB-1EFF-E542-BEBF-9763FCFC5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C9973C-FCDF-A147-9EBD-80FA69DDF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BF4457-4790-FC4E-9180-96422AAACD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CDF490-4EB1-6844-80B6-D1EDE44C13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843D99-94A7-4D45-B47A-AABAB53F9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3F020B-72EC-1E43-BC70-FA6F9B18D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B6411E-C38D-0D49-B456-EF8678A61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74636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07922-A3FC-E346-A04C-8510BB0CE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065D94-41C2-F749-A150-899B091E6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74752-5C68-D141-AC48-322372CBB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C5D564-5DE7-1644-9610-3AAD6C8DC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6110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7FD74F-73F5-E44F-A8C8-F599D1A55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D64E1D-AC9E-DA46-B498-7C7F2D2F8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5050C-5A84-E445-938D-1A86338F3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3458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B2BB8-28DC-3B42-A095-0CF762107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15C6A-5007-8248-986E-EC4B6A562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CF98EA-79E8-DF4A-B299-879411DD03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499FD-8B4C-1F48-A294-0D71E74A5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2FF3AD-6F8C-514B-8839-B18E121CD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0932A-505D-B44C-8942-840B2A3A2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7439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78B74-81B3-C746-A49F-B8E2341BA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99572C-58CB-5A48-90CB-92A6980B15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7F27BC-A0D6-1346-B104-9A8FF4E74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595B04-B27E-3943-B13E-04039845C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8EECE7-899F-E444-9B31-A2290F060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DD53E-A000-3943-A9EA-93A9D19E9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6338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04C1AF-9C75-294B-87F5-888819BA3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9E72C9-497D-9640-A09F-29DFDC192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80165-5CBE-284E-92BE-763D3EDBCD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9CE5F-84F4-D54C-89B3-3045CB4E4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F74F6E-2258-BF4A-8525-E7C1D2FAA8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73146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3EBC3-381D-C647-A8B8-D5B39FECCA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L" dirty="0"/>
              <a:t>WP5 – WP4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48E6A3-1579-8548-B745-A0DF2F5BAE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L" dirty="0"/>
              <a:t>Yan Grange, after discussions with Dave Morris, Nico Vermaas and John Swinbank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91AA29-EB00-A049-909E-8F5490BB99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8572" y="5723255"/>
            <a:ext cx="3815379" cy="1000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236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A30AEFA-4F80-8F47-BD78-B68D21F794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136" y="0"/>
            <a:ext cx="9739728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83E35EB-67B2-B444-BBA5-CA81F720A6A2}"/>
              </a:ext>
            </a:extLst>
          </p:cNvPr>
          <p:cNvSpPr txBox="1"/>
          <p:nvPr/>
        </p:nvSpPr>
        <p:spPr>
          <a:xfrm>
            <a:off x="1671573" y="6411637"/>
            <a:ext cx="1132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A</a:t>
            </a:r>
            <a:r>
              <a:rPr lang="en-NL" b="1" dirty="0">
                <a:solidFill>
                  <a:srgbClr val="FF0000"/>
                </a:solidFill>
              </a:rPr>
              <a:t>nd here!</a:t>
            </a: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C774EB22-8DB4-BF48-9249-AB26F3EE2485}"/>
              </a:ext>
            </a:extLst>
          </p:cNvPr>
          <p:cNvSpPr/>
          <p:nvPr/>
        </p:nvSpPr>
        <p:spPr>
          <a:xfrm rot="19348580">
            <a:off x="2350729" y="6180053"/>
            <a:ext cx="633865" cy="154971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2F243E-0876-7347-A19B-E23D847B2961}"/>
              </a:ext>
            </a:extLst>
          </p:cNvPr>
          <p:cNvSpPr txBox="1"/>
          <p:nvPr/>
        </p:nvSpPr>
        <p:spPr>
          <a:xfrm>
            <a:off x="2711479" y="539756"/>
            <a:ext cx="1132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A</a:t>
            </a:r>
            <a:r>
              <a:rPr lang="en-NL" b="1" dirty="0">
                <a:solidFill>
                  <a:srgbClr val="FF0000"/>
                </a:solidFill>
              </a:rPr>
              <a:t>nd here!</a:t>
            </a:r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DAA97A88-02DF-5648-A29B-783B0B19B230}"/>
              </a:ext>
            </a:extLst>
          </p:cNvPr>
          <p:cNvSpPr/>
          <p:nvPr/>
        </p:nvSpPr>
        <p:spPr>
          <a:xfrm rot="21430465">
            <a:off x="3883694" y="621937"/>
            <a:ext cx="633865" cy="154971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89917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4BEA8-B57C-704E-9EEB-FAC7ADE0B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 dirty="0"/>
              <a:t>Integration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7F50C-FE9B-0443-910C-0468FEBFA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L" dirty="0"/>
              <a:t>M</a:t>
            </a:r>
            <a:r>
              <a:rPr lang="en-GB" dirty="0"/>
              <a:t>a</a:t>
            </a:r>
            <a:r>
              <a:rPr lang="en-NL" dirty="0"/>
              <a:t>ke it possible to query data published through the VO.</a:t>
            </a:r>
          </a:p>
          <a:p>
            <a:pPr lvl="1"/>
            <a:r>
              <a:rPr lang="en-NL" dirty="0"/>
              <a:t>Currently the implementation is basically a proof of concept (using ADQL).</a:t>
            </a:r>
          </a:p>
          <a:p>
            <a:pPr lvl="1"/>
            <a:r>
              <a:rPr lang="en-NL" dirty="0"/>
              <a:t>This is only covering a subset of TAP services, which is a limited set. </a:t>
            </a:r>
          </a:p>
          <a:p>
            <a:pPr lvl="1"/>
            <a:r>
              <a:rPr lang="en-NL" dirty="0"/>
              <a:t>Ideally access to SIAP (</a:t>
            </a:r>
            <a:r>
              <a:rPr lang="en-NL" b="1" dirty="0"/>
              <a:t>images</a:t>
            </a:r>
            <a:r>
              <a:rPr lang="en-NL" dirty="0"/>
              <a:t>), SSAP (</a:t>
            </a:r>
            <a:r>
              <a:rPr lang="en-NL" b="1" dirty="0"/>
              <a:t>spectra</a:t>
            </a:r>
            <a:r>
              <a:rPr lang="en-NL" dirty="0"/>
              <a:t>), TAP (</a:t>
            </a:r>
            <a:r>
              <a:rPr lang="en-NL" b="1" dirty="0"/>
              <a:t>tables</a:t>
            </a:r>
            <a:r>
              <a:rPr lang="en-NL" dirty="0"/>
              <a:t>) data, etc. </a:t>
            </a:r>
          </a:p>
          <a:p>
            <a:pPr lvl="1"/>
            <a:r>
              <a:rPr lang="en-NL" dirty="0"/>
              <a:t>Providing access to the data itself, and to the metadata that comes with it.</a:t>
            </a:r>
          </a:p>
          <a:p>
            <a:r>
              <a:rPr lang="en-NL" dirty="0"/>
              <a:t>In the VO, metadata is key. We need to be careful about how we want to handle the full metadata.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40E154-35B6-164D-BE9F-85826C617C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8572" y="5723255"/>
            <a:ext cx="3815379" cy="1000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832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F787E-776E-DD4B-9B02-3DE31539D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 dirty="0"/>
              <a:t>Ideas and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3011A-FBF8-4642-9686-07D2ED2BF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L" dirty="0"/>
              <a:t>Query to a TAP, SIAP, SSAP service (anything to add?)</a:t>
            </a:r>
          </a:p>
          <a:p>
            <a:pPr lvl="1"/>
            <a:r>
              <a:rPr lang="en-NL" dirty="0"/>
              <a:t>Response is in VOTable format, which is basically XML</a:t>
            </a:r>
          </a:p>
          <a:p>
            <a:pPr lvl="1"/>
            <a:r>
              <a:rPr lang="en-NL" dirty="0"/>
              <a:t>This can be shared through the shopping basket. </a:t>
            </a:r>
          </a:p>
          <a:p>
            <a:pPr lvl="2"/>
            <a:r>
              <a:rPr lang="en-NL" dirty="0"/>
              <a:t>Hosted on the ESAP server, with download link to the notebook?</a:t>
            </a:r>
          </a:p>
          <a:p>
            <a:pPr lvl="2"/>
            <a:r>
              <a:rPr lang="en-NL" dirty="0"/>
              <a:t>Parsing the VOTable to JSON directly in the basket? </a:t>
            </a:r>
          </a:p>
          <a:p>
            <a:pPr lvl="1"/>
            <a:r>
              <a:rPr lang="en-NL" dirty="0"/>
              <a:t>Metadata contains the link to the data, which can then easily be taken out of the VO table by pyVO in Jupyter</a:t>
            </a:r>
          </a:p>
          <a:p>
            <a:r>
              <a:rPr lang="en-NL" dirty="0"/>
              <a:t>Single query page is not covering the whole range of possible queries (e.g. for solar and solar system). </a:t>
            </a:r>
          </a:p>
          <a:p>
            <a:r>
              <a:rPr lang="en-NL" b="1" dirty="0"/>
              <a:t>But… We already have SAMP support. Is there a compelling reason to not just use your favourite VO tool for querying and ESAP for the brokering with the notebook?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BCC55E-C803-064B-BB41-3D17C60E1A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8572" y="5723255"/>
            <a:ext cx="3815379" cy="1000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921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9369</TotalTime>
  <Words>264</Words>
  <Application>Microsoft Macintosh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WP5 – WP4</vt:lpstr>
      <vt:lpstr>PowerPoint Presentation</vt:lpstr>
      <vt:lpstr>Integration goals</vt:lpstr>
      <vt:lpstr>Ideas and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WP2 – WP5</dc:title>
  <dc:creator>Yan Grange</dc:creator>
  <cp:lastModifiedBy>Yan Grange</cp:lastModifiedBy>
  <cp:revision>21</cp:revision>
  <dcterms:created xsi:type="dcterms:W3CDTF">2021-07-29T19:48:29Z</dcterms:created>
  <dcterms:modified xsi:type="dcterms:W3CDTF">2021-08-05T12:04:15Z</dcterms:modified>
</cp:coreProperties>
</file>