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5"/>
  </p:notesMasterIdLst>
  <p:sldIdLst>
    <p:sldId id="265" r:id="rId2"/>
    <p:sldId id="267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7" r:id="rId11"/>
    <p:sldId id="276" r:id="rId12"/>
    <p:sldId id="266" r:id="rId13"/>
    <p:sldId id="278" r:id="rId1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tente di Microsoft Office" initials="UdMO" lastIdx="1" clrIdx="0">
    <p:extLst>
      <p:ext uri="{19B8F6BF-5375-455C-9EA6-DF929625EA0E}">
        <p15:presenceInfo xmlns:p15="http://schemas.microsoft.com/office/powerpoint/2012/main" userId="Utente di Microsoft Offic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4C9F"/>
    <a:srgbClr val="323F24"/>
    <a:srgbClr val="1C313A"/>
    <a:srgbClr val="B4B9C7"/>
    <a:srgbClr val="4470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3C7F08-9E74-48F2-9CA5-B3B2B3376B03}" v="30" dt="2022-11-21T18:20:15.0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160"/>
    <p:restoredTop sz="73208" autoAdjust="0"/>
  </p:normalViewPr>
  <p:slideViewPr>
    <p:cSldViewPr snapToGrid="0" snapToObjects="1">
      <p:cViewPr varScale="1">
        <p:scale>
          <a:sx n="83" d="100"/>
          <a:sy n="83" d="100"/>
        </p:scale>
        <p:origin x="2178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mes Pearson" userId="fdded9d9f9a8bd7d" providerId="LiveId" clId="{7E3C7F08-9E74-48F2-9CA5-B3B2B3376B03}"/>
    <pc:docChg chg="undo redo custSel modSld modMainMaster">
      <pc:chgData name="James Pearson" userId="fdded9d9f9a8bd7d" providerId="LiveId" clId="{7E3C7F08-9E74-48F2-9CA5-B3B2B3376B03}" dt="2022-11-21T18:20:15.055" v="167" actId="1076"/>
      <pc:docMkLst>
        <pc:docMk/>
      </pc:docMkLst>
      <pc:sldChg chg="addSp delSp modSp mod">
        <pc:chgData name="James Pearson" userId="fdded9d9f9a8bd7d" providerId="LiveId" clId="{7E3C7F08-9E74-48F2-9CA5-B3B2B3376B03}" dt="2022-11-21T18:20:15.055" v="167" actId="1076"/>
        <pc:sldMkLst>
          <pc:docMk/>
          <pc:sldMk cId="1037338218" sldId="265"/>
        </pc:sldMkLst>
        <pc:spChg chg="mod">
          <ac:chgData name="James Pearson" userId="fdded9d9f9a8bd7d" providerId="LiveId" clId="{7E3C7F08-9E74-48F2-9CA5-B3B2B3376B03}" dt="2022-11-21T17:51:07.651" v="82" actId="20577"/>
          <ac:spMkLst>
            <pc:docMk/>
            <pc:sldMk cId="1037338218" sldId="265"/>
            <ac:spMk id="2" creationId="{B81D0C5F-E2D0-4918-9D6A-62A5B802C668}"/>
          </ac:spMkLst>
        </pc:spChg>
        <pc:spChg chg="mod">
          <ac:chgData name="James Pearson" userId="fdded9d9f9a8bd7d" providerId="LiveId" clId="{7E3C7F08-9E74-48F2-9CA5-B3B2B3376B03}" dt="2022-11-21T17:51:15.534" v="83" actId="1076"/>
          <ac:spMkLst>
            <pc:docMk/>
            <pc:sldMk cId="1037338218" sldId="265"/>
            <ac:spMk id="3" creationId="{030F3E9C-62C4-D513-E73C-E4561038955F}"/>
          </ac:spMkLst>
        </pc:spChg>
        <pc:spChg chg="mod">
          <ac:chgData name="James Pearson" userId="fdded9d9f9a8bd7d" providerId="LiveId" clId="{7E3C7F08-9E74-48F2-9CA5-B3B2B3376B03}" dt="2022-11-21T17:45:26.112" v="24" actId="14100"/>
          <ac:spMkLst>
            <pc:docMk/>
            <pc:sldMk cId="1037338218" sldId="265"/>
            <ac:spMk id="5" creationId="{31CAC02A-6E4F-5FEC-8302-7D5D5F666859}"/>
          </ac:spMkLst>
        </pc:spChg>
        <pc:spChg chg="add mod">
          <ac:chgData name="James Pearson" userId="fdded9d9f9a8bd7d" providerId="LiveId" clId="{7E3C7F08-9E74-48F2-9CA5-B3B2B3376B03}" dt="2022-11-21T18:20:15.055" v="167" actId="1076"/>
          <ac:spMkLst>
            <pc:docMk/>
            <pc:sldMk cId="1037338218" sldId="265"/>
            <ac:spMk id="7" creationId="{7302A909-DC7F-D85F-9A0E-497EB4CDE443}"/>
          </ac:spMkLst>
        </pc:spChg>
        <pc:grpChg chg="del mod">
          <ac:chgData name="James Pearson" userId="fdded9d9f9a8bd7d" providerId="LiveId" clId="{7E3C7F08-9E74-48F2-9CA5-B3B2B3376B03}" dt="2022-11-21T18:14:59.488" v="135" actId="478"/>
          <ac:grpSpMkLst>
            <pc:docMk/>
            <pc:sldMk cId="1037338218" sldId="265"/>
            <ac:grpSpMk id="4" creationId="{A7D65131-DC78-B967-A5D3-153E78F7626F}"/>
          </ac:grpSpMkLst>
        </pc:grpChg>
        <pc:grpChg chg="mod">
          <ac:chgData name="James Pearson" userId="fdded9d9f9a8bd7d" providerId="LiveId" clId="{7E3C7F08-9E74-48F2-9CA5-B3B2B3376B03}" dt="2022-11-21T18:20:15.055" v="167" actId="1076"/>
          <ac:grpSpMkLst>
            <pc:docMk/>
            <pc:sldMk cId="1037338218" sldId="265"/>
            <ac:grpSpMk id="8" creationId="{80439EC5-5F38-15D7-5529-AD017356BBDE}"/>
          </ac:grpSpMkLst>
        </pc:grpChg>
        <pc:grpChg chg="add mod">
          <ac:chgData name="James Pearson" userId="fdded9d9f9a8bd7d" providerId="LiveId" clId="{7E3C7F08-9E74-48F2-9CA5-B3B2B3376B03}" dt="2022-11-21T18:20:15.055" v="167" actId="1076"/>
          <ac:grpSpMkLst>
            <pc:docMk/>
            <pc:sldMk cId="1037338218" sldId="265"/>
            <ac:grpSpMk id="13" creationId="{045394C3-ADC2-3B39-29B5-EA69E6B793A6}"/>
          </ac:grpSpMkLst>
        </pc:grpChg>
        <pc:picChg chg="mod">
          <ac:chgData name="James Pearson" userId="fdded9d9f9a8bd7d" providerId="LiveId" clId="{7E3C7F08-9E74-48F2-9CA5-B3B2B3376B03}" dt="2022-11-21T18:20:15.055" v="167" actId="1076"/>
          <ac:picMkLst>
            <pc:docMk/>
            <pc:sldMk cId="1037338218" sldId="265"/>
            <ac:picMk id="9" creationId="{BCB603B2-E565-EA4F-0D9F-77D7B0D67B71}"/>
          </ac:picMkLst>
        </pc:picChg>
        <pc:picChg chg="mod">
          <ac:chgData name="James Pearson" userId="fdded9d9f9a8bd7d" providerId="LiveId" clId="{7E3C7F08-9E74-48F2-9CA5-B3B2B3376B03}" dt="2022-11-21T18:20:15.055" v="167" actId="1076"/>
          <ac:picMkLst>
            <pc:docMk/>
            <pc:sldMk cId="1037338218" sldId="265"/>
            <ac:picMk id="10" creationId="{C34B5254-12FF-30AB-0F67-84C9A6BB3D59}"/>
          </ac:picMkLst>
        </pc:picChg>
        <pc:picChg chg="mod">
          <ac:chgData name="James Pearson" userId="fdded9d9f9a8bd7d" providerId="LiveId" clId="{7E3C7F08-9E74-48F2-9CA5-B3B2B3376B03}" dt="2022-11-21T18:20:15.055" v="167" actId="1076"/>
          <ac:picMkLst>
            <pc:docMk/>
            <pc:sldMk cId="1037338218" sldId="265"/>
            <ac:picMk id="11" creationId="{B0F62FB9-06C1-9F88-604C-19EF1028BDA2}"/>
          </ac:picMkLst>
        </pc:picChg>
        <pc:picChg chg="add mod">
          <ac:chgData name="James Pearson" userId="fdded9d9f9a8bd7d" providerId="LiveId" clId="{7E3C7F08-9E74-48F2-9CA5-B3B2B3376B03}" dt="2022-11-21T18:20:15.055" v="167" actId="1076"/>
          <ac:picMkLst>
            <pc:docMk/>
            <pc:sldMk cId="1037338218" sldId="265"/>
            <ac:picMk id="12" creationId="{24C1D659-9244-BEE8-48F9-9588DFA0236D}"/>
          </ac:picMkLst>
        </pc:picChg>
      </pc:sldChg>
      <pc:sldChg chg="addSp delSp modSp mod">
        <pc:chgData name="James Pearson" userId="fdded9d9f9a8bd7d" providerId="LiveId" clId="{7E3C7F08-9E74-48F2-9CA5-B3B2B3376B03}" dt="2022-11-21T18:10:01.781" v="126" actId="164"/>
        <pc:sldMkLst>
          <pc:docMk/>
          <pc:sldMk cId="2500486520" sldId="271"/>
        </pc:sldMkLst>
        <pc:grpChg chg="mod">
          <ac:chgData name="James Pearson" userId="fdded9d9f9a8bd7d" providerId="LiveId" clId="{7E3C7F08-9E74-48F2-9CA5-B3B2B3376B03}" dt="2022-11-21T18:10:01.781" v="126" actId="164"/>
          <ac:grpSpMkLst>
            <pc:docMk/>
            <pc:sldMk cId="2500486520" sldId="271"/>
            <ac:grpSpMk id="7" creationId="{6A0BFC05-9A22-08B2-8035-D849A4025AED}"/>
          </ac:grpSpMkLst>
        </pc:grpChg>
        <pc:grpChg chg="add mod">
          <ac:chgData name="James Pearson" userId="fdded9d9f9a8bd7d" providerId="LiveId" clId="{7E3C7F08-9E74-48F2-9CA5-B3B2B3376B03}" dt="2022-11-21T18:10:01.781" v="126" actId="164"/>
          <ac:grpSpMkLst>
            <pc:docMk/>
            <pc:sldMk cId="2500486520" sldId="271"/>
            <ac:grpSpMk id="17" creationId="{20CFC54A-B52E-C431-B054-27A9F03EA440}"/>
          </ac:grpSpMkLst>
        </pc:grpChg>
        <pc:picChg chg="mod">
          <ac:chgData name="James Pearson" userId="fdded9d9f9a8bd7d" providerId="LiveId" clId="{7E3C7F08-9E74-48F2-9CA5-B3B2B3376B03}" dt="2022-11-21T18:09:19.773" v="114" actId="1076"/>
          <ac:picMkLst>
            <pc:docMk/>
            <pc:sldMk cId="2500486520" sldId="271"/>
            <ac:picMk id="8" creationId="{E2C5471E-531E-945B-8C3F-CC1A7D112385}"/>
          </ac:picMkLst>
        </pc:picChg>
        <pc:picChg chg="mod">
          <ac:chgData name="James Pearson" userId="fdded9d9f9a8bd7d" providerId="LiveId" clId="{7E3C7F08-9E74-48F2-9CA5-B3B2B3376B03}" dt="2022-11-21T18:09:19.773" v="114" actId="1076"/>
          <ac:picMkLst>
            <pc:docMk/>
            <pc:sldMk cId="2500486520" sldId="271"/>
            <ac:picMk id="9" creationId="{806C64BC-3F77-E010-FE4E-038DD4252A66}"/>
          </ac:picMkLst>
        </pc:picChg>
        <pc:picChg chg="mod">
          <ac:chgData name="James Pearson" userId="fdded9d9f9a8bd7d" providerId="LiveId" clId="{7E3C7F08-9E74-48F2-9CA5-B3B2B3376B03}" dt="2022-11-21T18:09:19.773" v="114" actId="1076"/>
          <ac:picMkLst>
            <pc:docMk/>
            <pc:sldMk cId="2500486520" sldId="271"/>
            <ac:picMk id="10" creationId="{9CB82D0E-1A37-518F-A4BB-18C3A823F428}"/>
          </ac:picMkLst>
        </pc:picChg>
        <pc:picChg chg="del mod">
          <ac:chgData name="James Pearson" userId="fdded9d9f9a8bd7d" providerId="LiveId" clId="{7E3C7F08-9E74-48F2-9CA5-B3B2B3376B03}" dt="2022-11-21T18:09:48.995" v="125" actId="478"/>
          <ac:picMkLst>
            <pc:docMk/>
            <pc:sldMk cId="2500486520" sldId="271"/>
            <ac:picMk id="11" creationId="{6B3F5716-E730-E2D4-FE25-670C96BF2BD0}"/>
          </ac:picMkLst>
        </pc:picChg>
        <pc:picChg chg="add del mod">
          <ac:chgData name="James Pearson" userId="fdded9d9f9a8bd7d" providerId="LiveId" clId="{7E3C7F08-9E74-48F2-9CA5-B3B2B3376B03}" dt="2022-11-21T18:09:30.731" v="118" actId="478"/>
          <ac:picMkLst>
            <pc:docMk/>
            <pc:sldMk cId="2500486520" sldId="271"/>
            <ac:picMk id="14" creationId="{9B8B1917-01AB-7897-D105-AD561F939827}"/>
          </ac:picMkLst>
        </pc:picChg>
        <pc:picChg chg="add mod">
          <ac:chgData name="James Pearson" userId="fdded9d9f9a8bd7d" providerId="LiveId" clId="{7E3C7F08-9E74-48F2-9CA5-B3B2B3376B03}" dt="2022-11-21T18:10:01.781" v="126" actId="164"/>
          <ac:picMkLst>
            <pc:docMk/>
            <pc:sldMk cId="2500486520" sldId="271"/>
            <ac:picMk id="16" creationId="{7255D507-005D-DBAC-BA98-ACC44DEAFA90}"/>
          </ac:picMkLst>
        </pc:picChg>
      </pc:sldChg>
      <pc:sldChg chg="addSp delSp modSp">
        <pc:chgData name="James Pearson" userId="fdded9d9f9a8bd7d" providerId="LiveId" clId="{7E3C7F08-9E74-48F2-9CA5-B3B2B3376B03}" dt="2022-11-21T18:10:07.298" v="128"/>
        <pc:sldMkLst>
          <pc:docMk/>
          <pc:sldMk cId="4057636654" sldId="272"/>
        </pc:sldMkLst>
        <pc:grpChg chg="del">
          <ac:chgData name="James Pearson" userId="fdded9d9f9a8bd7d" providerId="LiveId" clId="{7E3C7F08-9E74-48F2-9CA5-B3B2B3376B03}" dt="2022-11-21T18:10:06.815" v="127" actId="478"/>
          <ac:grpSpMkLst>
            <pc:docMk/>
            <pc:sldMk cId="4057636654" sldId="272"/>
            <ac:grpSpMk id="3" creationId="{6B36DA19-95BF-1E5E-D8F6-58D9710726CC}"/>
          </ac:grpSpMkLst>
        </pc:grpChg>
        <pc:grpChg chg="add mod">
          <ac:chgData name="James Pearson" userId="fdded9d9f9a8bd7d" providerId="LiveId" clId="{7E3C7F08-9E74-48F2-9CA5-B3B2B3376B03}" dt="2022-11-21T18:10:07.298" v="128"/>
          <ac:grpSpMkLst>
            <pc:docMk/>
            <pc:sldMk cId="4057636654" sldId="272"/>
            <ac:grpSpMk id="13" creationId="{FF84FB2A-4B09-610B-0008-59DF659406F3}"/>
          </ac:grpSpMkLst>
        </pc:grpChg>
        <pc:grpChg chg="mod">
          <ac:chgData name="James Pearson" userId="fdded9d9f9a8bd7d" providerId="LiveId" clId="{7E3C7F08-9E74-48F2-9CA5-B3B2B3376B03}" dt="2022-11-21T18:10:07.298" v="128"/>
          <ac:grpSpMkLst>
            <pc:docMk/>
            <pc:sldMk cId="4057636654" sldId="272"/>
            <ac:grpSpMk id="14" creationId="{0911E1FB-5605-2D91-4465-6DC4D7739251}"/>
          </ac:grpSpMkLst>
        </pc:grpChg>
        <pc:picChg chg="mod">
          <ac:chgData name="James Pearson" userId="fdded9d9f9a8bd7d" providerId="LiveId" clId="{7E3C7F08-9E74-48F2-9CA5-B3B2B3376B03}" dt="2022-11-21T18:10:07.298" v="128"/>
          <ac:picMkLst>
            <pc:docMk/>
            <pc:sldMk cId="4057636654" sldId="272"/>
            <ac:picMk id="15" creationId="{C6CE3AA5-6C69-D442-ECEA-4441A24DA9EE}"/>
          </ac:picMkLst>
        </pc:picChg>
        <pc:picChg chg="mod">
          <ac:chgData name="James Pearson" userId="fdded9d9f9a8bd7d" providerId="LiveId" clId="{7E3C7F08-9E74-48F2-9CA5-B3B2B3376B03}" dt="2022-11-21T18:10:07.298" v="128"/>
          <ac:picMkLst>
            <pc:docMk/>
            <pc:sldMk cId="4057636654" sldId="272"/>
            <ac:picMk id="16" creationId="{FD2E79C7-671A-A024-1E37-D8F5D781B608}"/>
          </ac:picMkLst>
        </pc:picChg>
        <pc:picChg chg="mod">
          <ac:chgData name="James Pearson" userId="fdded9d9f9a8bd7d" providerId="LiveId" clId="{7E3C7F08-9E74-48F2-9CA5-B3B2B3376B03}" dt="2022-11-21T18:10:07.298" v="128"/>
          <ac:picMkLst>
            <pc:docMk/>
            <pc:sldMk cId="4057636654" sldId="272"/>
            <ac:picMk id="17" creationId="{071B4E76-FB3E-CD1D-3DE6-63E01536FBD0}"/>
          </ac:picMkLst>
        </pc:picChg>
        <pc:picChg chg="mod">
          <ac:chgData name="James Pearson" userId="fdded9d9f9a8bd7d" providerId="LiveId" clId="{7E3C7F08-9E74-48F2-9CA5-B3B2B3376B03}" dt="2022-11-21T18:10:07.298" v="128"/>
          <ac:picMkLst>
            <pc:docMk/>
            <pc:sldMk cId="4057636654" sldId="272"/>
            <ac:picMk id="18" creationId="{F08FB2D8-71EB-C9E4-CA4F-AE7A3FAAAC8E}"/>
          </ac:picMkLst>
        </pc:picChg>
      </pc:sldChg>
      <pc:sldChg chg="addSp delSp modSp">
        <pc:chgData name="James Pearson" userId="fdded9d9f9a8bd7d" providerId="LiveId" clId="{7E3C7F08-9E74-48F2-9CA5-B3B2B3376B03}" dt="2022-11-21T18:10:10.518" v="130"/>
        <pc:sldMkLst>
          <pc:docMk/>
          <pc:sldMk cId="2360030358" sldId="273"/>
        </pc:sldMkLst>
        <pc:grpChg chg="del">
          <ac:chgData name="James Pearson" userId="fdded9d9f9a8bd7d" providerId="LiveId" clId="{7E3C7F08-9E74-48F2-9CA5-B3B2B3376B03}" dt="2022-11-21T18:10:10.141" v="129" actId="478"/>
          <ac:grpSpMkLst>
            <pc:docMk/>
            <pc:sldMk cId="2360030358" sldId="273"/>
            <ac:grpSpMk id="3" creationId="{6B36DA19-95BF-1E5E-D8F6-58D9710726CC}"/>
          </ac:grpSpMkLst>
        </pc:grpChg>
        <pc:grpChg chg="add mod">
          <ac:chgData name="James Pearson" userId="fdded9d9f9a8bd7d" providerId="LiveId" clId="{7E3C7F08-9E74-48F2-9CA5-B3B2B3376B03}" dt="2022-11-21T18:10:10.518" v="130"/>
          <ac:grpSpMkLst>
            <pc:docMk/>
            <pc:sldMk cId="2360030358" sldId="273"/>
            <ac:grpSpMk id="19" creationId="{5754B82A-D5E5-1CD9-9B29-C89D346E4EA3}"/>
          </ac:grpSpMkLst>
        </pc:grpChg>
        <pc:grpChg chg="mod">
          <ac:chgData name="James Pearson" userId="fdded9d9f9a8bd7d" providerId="LiveId" clId="{7E3C7F08-9E74-48F2-9CA5-B3B2B3376B03}" dt="2022-11-21T18:10:10.518" v="130"/>
          <ac:grpSpMkLst>
            <pc:docMk/>
            <pc:sldMk cId="2360030358" sldId="273"/>
            <ac:grpSpMk id="21" creationId="{97BAC5CA-72AD-D966-2A66-0CFBBAF27C3B}"/>
          </ac:grpSpMkLst>
        </pc:grpChg>
        <pc:picChg chg="mod">
          <ac:chgData name="James Pearson" userId="fdded9d9f9a8bd7d" providerId="LiveId" clId="{7E3C7F08-9E74-48F2-9CA5-B3B2B3376B03}" dt="2022-11-21T18:10:10.518" v="130"/>
          <ac:picMkLst>
            <pc:docMk/>
            <pc:sldMk cId="2360030358" sldId="273"/>
            <ac:picMk id="22" creationId="{748344CD-E2B0-842C-8485-975A3362025A}"/>
          </ac:picMkLst>
        </pc:picChg>
        <pc:picChg chg="mod">
          <ac:chgData name="James Pearson" userId="fdded9d9f9a8bd7d" providerId="LiveId" clId="{7E3C7F08-9E74-48F2-9CA5-B3B2B3376B03}" dt="2022-11-21T18:10:10.518" v="130"/>
          <ac:picMkLst>
            <pc:docMk/>
            <pc:sldMk cId="2360030358" sldId="273"/>
            <ac:picMk id="23" creationId="{E81677AE-EDAB-D11A-2978-8BEAC0E2FAB2}"/>
          </ac:picMkLst>
        </pc:picChg>
        <pc:picChg chg="mod">
          <ac:chgData name="James Pearson" userId="fdded9d9f9a8bd7d" providerId="LiveId" clId="{7E3C7F08-9E74-48F2-9CA5-B3B2B3376B03}" dt="2022-11-21T18:10:10.518" v="130"/>
          <ac:picMkLst>
            <pc:docMk/>
            <pc:sldMk cId="2360030358" sldId="273"/>
            <ac:picMk id="24" creationId="{D27CE1D8-2758-40E0-50F7-4FDBB5D5C266}"/>
          </ac:picMkLst>
        </pc:picChg>
        <pc:picChg chg="mod">
          <ac:chgData name="James Pearson" userId="fdded9d9f9a8bd7d" providerId="LiveId" clId="{7E3C7F08-9E74-48F2-9CA5-B3B2B3376B03}" dt="2022-11-21T18:10:10.518" v="130"/>
          <ac:picMkLst>
            <pc:docMk/>
            <pc:sldMk cId="2360030358" sldId="273"/>
            <ac:picMk id="25" creationId="{6CF4D9C1-F7DB-9966-6C73-A41D917C6430}"/>
          </ac:picMkLst>
        </pc:picChg>
      </pc:sldChg>
      <pc:sldChg chg="addSp delSp modSp mod modNotesTx">
        <pc:chgData name="James Pearson" userId="fdded9d9f9a8bd7d" providerId="LiveId" clId="{7E3C7F08-9E74-48F2-9CA5-B3B2B3376B03}" dt="2022-11-21T17:54:22.114" v="110" actId="20577"/>
        <pc:sldMkLst>
          <pc:docMk/>
          <pc:sldMk cId="783049826" sldId="276"/>
        </pc:sldMkLst>
        <pc:picChg chg="add mod">
          <ac:chgData name="James Pearson" userId="fdded9d9f9a8bd7d" providerId="LiveId" clId="{7E3C7F08-9E74-48F2-9CA5-B3B2B3376B03}" dt="2022-11-21T17:53:26.338" v="88" actId="1076"/>
          <ac:picMkLst>
            <pc:docMk/>
            <pc:sldMk cId="783049826" sldId="276"/>
            <ac:picMk id="8" creationId="{F754ACF3-E7D9-2693-97BC-8DDE90FA19EE}"/>
          </ac:picMkLst>
        </pc:picChg>
        <pc:picChg chg="del">
          <ac:chgData name="James Pearson" userId="fdded9d9f9a8bd7d" providerId="LiveId" clId="{7E3C7F08-9E74-48F2-9CA5-B3B2B3376B03}" dt="2022-11-21T17:53:23.999" v="87" actId="478"/>
          <ac:picMkLst>
            <pc:docMk/>
            <pc:sldMk cId="783049826" sldId="276"/>
            <ac:picMk id="10" creationId="{68984E96-1E9C-53B1-9228-C9175E32F3C5}"/>
          </ac:picMkLst>
        </pc:picChg>
      </pc:sldChg>
      <pc:sldChg chg="addSp delSp modSp">
        <pc:chgData name="James Pearson" userId="fdded9d9f9a8bd7d" providerId="LiveId" clId="{7E3C7F08-9E74-48F2-9CA5-B3B2B3376B03}" dt="2022-11-21T18:10:14.909" v="132"/>
        <pc:sldMkLst>
          <pc:docMk/>
          <pc:sldMk cId="1314195640" sldId="277"/>
        </pc:sldMkLst>
        <pc:grpChg chg="del">
          <ac:chgData name="James Pearson" userId="fdded9d9f9a8bd7d" providerId="LiveId" clId="{7E3C7F08-9E74-48F2-9CA5-B3B2B3376B03}" dt="2022-11-21T18:10:14.544" v="131" actId="478"/>
          <ac:grpSpMkLst>
            <pc:docMk/>
            <pc:sldMk cId="1314195640" sldId="277"/>
            <ac:grpSpMk id="3" creationId="{6B36DA19-95BF-1E5E-D8F6-58D9710726CC}"/>
          </ac:grpSpMkLst>
        </pc:grpChg>
        <pc:grpChg chg="add mod">
          <ac:chgData name="James Pearson" userId="fdded9d9f9a8bd7d" providerId="LiveId" clId="{7E3C7F08-9E74-48F2-9CA5-B3B2B3376B03}" dt="2022-11-21T18:10:14.909" v="132"/>
          <ac:grpSpMkLst>
            <pc:docMk/>
            <pc:sldMk cId="1314195640" sldId="277"/>
            <ac:grpSpMk id="19" creationId="{D0FEEDB7-CE3A-9BCF-25A0-A3F9C1F0F7EF}"/>
          </ac:grpSpMkLst>
        </pc:grpChg>
        <pc:grpChg chg="mod">
          <ac:chgData name="James Pearson" userId="fdded9d9f9a8bd7d" providerId="LiveId" clId="{7E3C7F08-9E74-48F2-9CA5-B3B2B3376B03}" dt="2022-11-21T18:10:14.909" v="132"/>
          <ac:grpSpMkLst>
            <pc:docMk/>
            <pc:sldMk cId="1314195640" sldId="277"/>
            <ac:grpSpMk id="20" creationId="{255C93EE-610C-4302-8CD4-4C317424BCD5}"/>
          </ac:grpSpMkLst>
        </pc:grpChg>
        <pc:picChg chg="mod">
          <ac:chgData name="James Pearson" userId="fdded9d9f9a8bd7d" providerId="LiveId" clId="{7E3C7F08-9E74-48F2-9CA5-B3B2B3376B03}" dt="2022-11-21T18:10:14.909" v="132"/>
          <ac:picMkLst>
            <pc:docMk/>
            <pc:sldMk cId="1314195640" sldId="277"/>
            <ac:picMk id="21" creationId="{F15F16D4-4829-B0AE-FCA8-D79442C5477F}"/>
          </ac:picMkLst>
        </pc:picChg>
        <pc:picChg chg="mod">
          <ac:chgData name="James Pearson" userId="fdded9d9f9a8bd7d" providerId="LiveId" clId="{7E3C7F08-9E74-48F2-9CA5-B3B2B3376B03}" dt="2022-11-21T18:10:14.909" v="132"/>
          <ac:picMkLst>
            <pc:docMk/>
            <pc:sldMk cId="1314195640" sldId="277"/>
            <ac:picMk id="22" creationId="{32A4445F-2829-BD5C-B20E-1D053719EA4B}"/>
          </ac:picMkLst>
        </pc:picChg>
        <pc:picChg chg="mod">
          <ac:chgData name="James Pearson" userId="fdded9d9f9a8bd7d" providerId="LiveId" clId="{7E3C7F08-9E74-48F2-9CA5-B3B2B3376B03}" dt="2022-11-21T18:10:14.909" v="132"/>
          <ac:picMkLst>
            <pc:docMk/>
            <pc:sldMk cId="1314195640" sldId="277"/>
            <ac:picMk id="23" creationId="{9B4A7469-0688-EC81-1791-8730D5BE2D15}"/>
          </ac:picMkLst>
        </pc:picChg>
        <pc:picChg chg="mod">
          <ac:chgData name="James Pearson" userId="fdded9d9f9a8bd7d" providerId="LiveId" clId="{7E3C7F08-9E74-48F2-9CA5-B3B2B3376B03}" dt="2022-11-21T18:10:14.909" v="132"/>
          <ac:picMkLst>
            <pc:docMk/>
            <pc:sldMk cId="1314195640" sldId="277"/>
            <ac:picMk id="24" creationId="{7B547D94-4386-BCD5-0258-9D0DE6D4179D}"/>
          </ac:picMkLst>
        </pc:picChg>
      </pc:sldChg>
      <pc:sldChg chg="addSp delSp modSp">
        <pc:chgData name="James Pearson" userId="fdded9d9f9a8bd7d" providerId="LiveId" clId="{7E3C7F08-9E74-48F2-9CA5-B3B2B3376B03}" dt="2022-11-21T18:10:20.369" v="134"/>
        <pc:sldMkLst>
          <pc:docMk/>
          <pc:sldMk cId="3555570629" sldId="278"/>
        </pc:sldMkLst>
        <pc:grpChg chg="del">
          <ac:chgData name="James Pearson" userId="fdded9d9f9a8bd7d" providerId="LiveId" clId="{7E3C7F08-9E74-48F2-9CA5-B3B2B3376B03}" dt="2022-11-21T18:10:19.992" v="133" actId="478"/>
          <ac:grpSpMkLst>
            <pc:docMk/>
            <pc:sldMk cId="3555570629" sldId="278"/>
            <ac:grpSpMk id="3" creationId="{6B36DA19-95BF-1E5E-D8F6-58D9710726CC}"/>
          </ac:grpSpMkLst>
        </pc:grpChg>
        <pc:grpChg chg="add mod">
          <ac:chgData name="James Pearson" userId="fdded9d9f9a8bd7d" providerId="LiveId" clId="{7E3C7F08-9E74-48F2-9CA5-B3B2B3376B03}" dt="2022-11-21T18:10:20.369" v="134"/>
          <ac:grpSpMkLst>
            <pc:docMk/>
            <pc:sldMk cId="3555570629" sldId="278"/>
            <ac:grpSpMk id="19" creationId="{525E6F0C-3220-CC6E-0434-43686575F162}"/>
          </ac:grpSpMkLst>
        </pc:grpChg>
        <pc:grpChg chg="mod">
          <ac:chgData name="James Pearson" userId="fdded9d9f9a8bd7d" providerId="LiveId" clId="{7E3C7F08-9E74-48F2-9CA5-B3B2B3376B03}" dt="2022-11-21T18:10:20.369" v="134"/>
          <ac:grpSpMkLst>
            <pc:docMk/>
            <pc:sldMk cId="3555570629" sldId="278"/>
            <ac:grpSpMk id="20" creationId="{6E9F4AAB-0B7D-3F69-7AAC-AACD31E79C9A}"/>
          </ac:grpSpMkLst>
        </pc:grpChg>
        <pc:picChg chg="mod">
          <ac:chgData name="James Pearson" userId="fdded9d9f9a8bd7d" providerId="LiveId" clId="{7E3C7F08-9E74-48F2-9CA5-B3B2B3376B03}" dt="2022-11-21T18:10:20.369" v="134"/>
          <ac:picMkLst>
            <pc:docMk/>
            <pc:sldMk cId="3555570629" sldId="278"/>
            <ac:picMk id="21" creationId="{AE277F92-8116-18A8-C66A-25972111266A}"/>
          </ac:picMkLst>
        </pc:picChg>
        <pc:picChg chg="mod">
          <ac:chgData name="James Pearson" userId="fdded9d9f9a8bd7d" providerId="LiveId" clId="{7E3C7F08-9E74-48F2-9CA5-B3B2B3376B03}" dt="2022-11-21T18:10:20.369" v="134"/>
          <ac:picMkLst>
            <pc:docMk/>
            <pc:sldMk cId="3555570629" sldId="278"/>
            <ac:picMk id="22" creationId="{0DC47458-F945-A593-C3E9-2BBE227A3E0D}"/>
          </ac:picMkLst>
        </pc:picChg>
        <pc:picChg chg="mod">
          <ac:chgData name="James Pearson" userId="fdded9d9f9a8bd7d" providerId="LiveId" clId="{7E3C7F08-9E74-48F2-9CA5-B3B2B3376B03}" dt="2022-11-21T18:10:20.369" v="134"/>
          <ac:picMkLst>
            <pc:docMk/>
            <pc:sldMk cId="3555570629" sldId="278"/>
            <ac:picMk id="23" creationId="{31DFB2A4-903C-577F-FDAB-FCDC75C20199}"/>
          </ac:picMkLst>
        </pc:picChg>
        <pc:picChg chg="mod">
          <ac:chgData name="James Pearson" userId="fdded9d9f9a8bd7d" providerId="LiveId" clId="{7E3C7F08-9E74-48F2-9CA5-B3B2B3376B03}" dt="2022-11-21T18:10:20.369" v="134"/>
          <ac:picMkLst>
            <pc:docMk/>
            <pc:sldMk cId="3555570629" sldId="278"/>
            <ac:picMk id="24" creationId="{CE1A00A4-E4DA-D4C9-C6BF-6E353C595038}"/>
          </ac:picMkLst>
        </pc:picChg>
      </pc:sldChg>
      <pc:sldMasterChg chg="modSldLayout">
        <pc:chgData name="James Pearson" userId="fdded9d9f9a8bd7d" providerId="LiveId" clId="{7E3C7F08-9E74-48F2-9CA5-B3B2B3376B03}" dt="2022-11-21T17:39:57.991" v="4"/>
        <pc:sldMasterMkLst>
          <pc:docMk/>
          <pc:sldMasterMk cId="820587162" sldId="2147483660"/>
        </pc:sldMasterMkLst>
        <pc:sldLayoutChg chg="addSp modSp mod setBg">
          <pc:chgData name="James Pearson" userId="fdded9d9f9a8bd7d" providerId="LiveId" clId="{7E3C7F08-9E74-48F2-9CA5-B3B2B3376B03}" dt="2022-11-21T17:39:57.991" v="4"/>
          <pc:sldLayoutMkLst>
            <pc:docMk/>
            <pc:sldMasterMk cId="820587162" sldId="2147483660"/>
            <pc:sldLayoutMk cId="3037065730" sldId="2147483661"/>
          </pc:sldLayoutMkLst>
          <pc:spChg chg="add mod">
            <ac:chgData name="James Pearson" userId="fdded9d9f9a8bd7d" providerId="LiveId" clId="{7E3C7F08-9E74-48F2-9CA5-B3B2B3376B03}" dt="2022-11-21T17:39:57.991" v="4"/>
            <ac:spMkLst>
              <pc:docMk/>
              <pc:sldMasterMk cId="820587162" sldId="2147483660"/>
              <pc:sldLayoutMk cId="3037065730" sldId="2147483661"/>
              <ac:spMk id="2" creationId="{7DE6C509-0C7E-FC6D-F147-205A1A4FE098}"/>
            </ac:spMkLst>
          </pc:spChg>
          <pc:spChg chg="mod">
            <ac:chgData name="James Pearson" userId="fdded9d9f9a8bd7d" providerId="LiveId" clId="{7E3C7F08-9E74-48F2-9CA5-B3B2B3376B03}" dt="2022-11-21T17:31:34.398" v="3" actId="1076"/>
            <ac:spMkLst>
              <pc:docMk/>
              <pc:sldMasterMk cId="820587162" sldId="2147483660"/>
              <pc:sldLayoutMk cId="3037065730" sldId="2147483661"/>
              <ac:spMk id="6" creationId="{929BC890-FDBA-17C4-A081-0FBF54C32CF7}"/>
            </ac:spMkLst>
          </pc:spChg>
          <pc:picChg chg="mod">
            <ac:chgData name="James Pearson" userId="fdded9d9f9a8bd7d" providerId="LiveId" clId="{7E3C7F08-9E74-48F2-9CA5-B3B2B3376B03}" dt="2022-11-21T17:31:34.398" v="3" actId="1076"/>
            <ac:picMkLst>
              <pc:docMk/>
              <pc:sldMasterMk cId="820587162" sldId="2147483660"/>
              <pc:sldLayoutMk cId="3037065730" sldId="2147483661"/>
              <ac:picMk id="4" creationId="{AF69A914-BA36-671C-C01D-0BCBD35D7701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AD5F4C-A139-7E40-960E-05E94CBA483F}" type="datetimeFigureOut">
              <a:rPr lang="it-IT" smtClean="0"/>
              <a:t>21/11/2022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0F83B3-0C21-BA46-891E-E923391B397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1366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GB" dirty="0">
                <a:cs typeface="Calibri"/>
              </a:rPr>
              <a:t>Through the support of ESCAPE, I'm working with Hugh Dickinson and Stephen Serjeant at the Open University on an </a:t>
            </a:r>
            <a:r>
              <a:rPr lang="en-GB" b="1" dirty="0">
                <a:cs typeface="Calibri"/>
              </a:rPr>
              <a:t>LSST/Vera Rubin precursor citizen science </a:t>
            </a:r>
            <a:r>
              <a:rPr lang="en-GB" b="0" dirty="0">
                <a:cs typeface="Calibri"/>
              </a:rPr>
              <a:t>project,</a:t>
            </a:r>
            <a:r>
              <a:rPr lang="en-GB" dirty="0">
                <a:cs typeface="Calibri"/>
              </a:rPr>
              <a:t> Galaxy Zoo: Cosmic Dawn.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GB" dirty="0"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GB" dirty="0">
                <a:cs typeface="Calibri"/>
              </a:rPr>
              <a:t>This </a:t>
            </a:r>
            <a:r>
              <a:rPr lang="en-GB" dirty="0"/>
              <a:t>forms the </a:t>
            </a:r>
            <a:r>
              <a:rPr lang="en-GB" b="1" dirty="0"/>
              <a:t>latest iteration </a:t>
            </a:r>
            <a:r>
              <a:rPr lang="en-GB" dirty="0"/>
              <a:t>of Galaxy Zoo, which is the </a:t>
            </a:r>
            <a:r>
              <a:rPr lang="en-GB" b="1" dirty="0"/>
              <a:t>longest running </a:t>
            </a:r>
            <a:r>
              <a:rPr lang="en-GB" dirty="0"/>
              <a:t>and </a:t>
            </a:r>
            <a:r>
              <a:rPr lang="en-GB" b="1" dirty="0"/>
              <a:t>most popular </a:t>
            </a:r>
            <a:r>
              <a:rPr lang="en-GB" dirty="0"/>
              <a:t>project on the Zooniverse citizen science platform.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F83B3-0C21-BA46-891E-E923391B397A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135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GB" sz="1800" b="1" dirty="0">
                <a:latin typeface="Calibri"/>
                <a:ea typeface="Calibri" panose="020F0502020204030204" pitchFamily="34" charset="0"/>
                <a:cs typeface="Calibri"/>
              </a:rPr>
              <a:t>Future Publications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GB" dirty="0"/>
              <a:t>At the end of the project, in addition to a data release paper, the volunteers’ classifications will also serve to generate multiple publications, including </a:t>
            </a:r>
          </a:p>
          <a:p>
            <a:pPr marL="742950" lvl="1" indent="-285750">
              <a:buFont typeface="Arial"/>
              <a:buChar char="•"/>
              <a:defRPr/>
            </a:pPr>
            <a:r>
              <a:rPr lang="en-GB" dirty="0"/>
              <a:t>the </a:t>
            </a:r>
            <a:r>
              <a:rPr lang="en-GB" b="1" dirty="0"/>
              <a:t>detection of strong gravitational lenses,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GB" b="1" dirty="0"/>
              <a:t>statistics of clumpy galaxies </a:t>
            </a:r>
            <a:r>
              <a:rPr lang="en-GB" b="1" dirty="0">
                <a:cs typeface="Calibri"/>
              </a:rPr>
              <a:t>(see Hugh’s talk up next)</a:t>
            </a:r>
            <a:r>
              <a:rPr lang="en-GB" dirty="0"/>
              <a:t>, and </a:t>
            </a:r>
          </a:p>
          <a:p>
            <a:pPr marL="742950" lvl="1" indent="-285750">
              <a:buFont typeface="Arial"/>
              <a:buChar char="•"/>
              <a:defRPr/>
            </a:pPr>
            <a:r>
              <a:rPr lang="en-GB" dirty="0"/>
              <a:t>examinations of galaxies with </a:t>
            </a:r>
            <a:r>
              <a:rPr lang="en-GB" b="1" dirty="0"/>
              <a:t>low surface brightness features</a:t>
            </a:r>
            <a:r>
              <a:rPr lang="en-GB" b="0" dirty="0"/>
              <a:t>, </a:t>
            </a:r>
            <a:br>
              <a:rPr lang="en-GB" b="0" dirty="0"/>
            </a:br>
            <a:r>
              <a:rPr lang="en-GB" b="0" i="1" dirty="0"/>
              <a:t>(LSB tidal features are a powerful means to identify systems which have </a:t>
            </a:r>
            <a:r>
              <a:rPr lang="en-GB" b="1" i="1" dirty="0"/>
              <a:t>undergone recent mergers and accretions</a:t>
            </a:r>
            <a:r>
              <a:rPr lang="en-GB" b="0" i="1" dirty="0"/>
              <a:t>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F83B3-0C21-BA46-891E-E923391B397A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62525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07000"/>
              </a:lnSpc>
              <a:buFont typeface="Arial" panose="020B0604020202020204" pitchFamily="34" charset="0"/>
              <a:buNone/>
            </a:pPr>
            <a:r>
              <a:rPr lang="en-GB" sz="1200" b="1" dirty="0"/>
              <a:t>Current Progress (3/3)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sz="2400" dirty="0"/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2400" dirty="0"/>
              <a:t>Galaxy Zoo: Cosmic Dawn has recently had its </a:t>
            </a:r>
            <a:r>
              <a:rPr lang="en-GB" sz="2400" b="1" dirty="0"/>
              <a:t>public launch</a:t>
            </a:r>
            <a:r>
              <a:rPr lang="en-GB" sz="2400" dirty="0"/>
              <a:t>, which was accompanied by a </a:t>
            </a:r>
            <a:r>
              <a:rPr lang="en-GB" sz="1200" b="1" dirty="0"/>
              <a:t>blog post written by the H20 team</a:t>
            </a:r>
            <a:r>
              <a:rPr lang="en-GB" sz="1200" b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sz="1200" b="0" strike="noStrike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200" b="0" strike="noStrike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As of two weeks ago, there have been </a:t>
            </a:r>
            <a:r>
              <a:rPr lang="en-GB" sz="1200" b="1" strike="noStrike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over 230,000 classifications </a:t>
            </a:r>
            <a:r>
              <a:rPr lang="en-GB" sz="1200" b="0" strike="noStrike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made by volunteers.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sz="1200" b="1" strike="noStrike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200" b="1" strike="noStrike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So please feel free to join in! (</a:t>
            </a:r>
            <a:r>
              <a:rPr lang="en-GB" b="1" dirty="0">
                <a:solidFill>
                  <a:srgbClr val="000000"/>
                </a:solidFill>
                <a:ea typeface="Times New Roman" panose="02020603050405020304" pitchFamily="18" charset="0"/>
                <a:cs typeface="Calibri"/>
              </a:rPr>
              <a:t>Thank you for listening!)</a:t>
            </a:r>
            <a:endParaRPr lang="en-GB" sz="1200" b="1" strike="noStrike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F83B3-0C21-BA46-891E-E923391B397A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77937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srgbClr val="000000"/>
                </a:solidFill>
                <a:ea typeface="Times New Roman" panose="02020603050405020304" pitchFamily="18" charset="0"/>
                <a:cs typeface="Calibri"/>
              </a:rPr>
              <a:t>Thanks for listening!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F83B3-0C21-BA46-891E-E923391B397A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26374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sz="1200" b="1" dirty="0"/>
              <a:t>Summary</a:t>
            </a:r>
          </a:p>
          <a:p>
            <a:endParaRPr lang="en-GB" sz="12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200" dirty="0"/>
              <a:t>Galaxy Zoo is the longest running Zooniverse citizen science project, classifying galaxies based on their visual morphologies.</a:t>
            </a:r>
          </a:p>
          <a:p>
            <a:endParaRPr lang="en-GB" sz="1200" dirty="0"/>
          </a:p>
          <a:p>
            <a:r>
              <a:rPr lang="en-GB" sz="1200" dirty="0"/>
              <a:t>Galaxy Zoo: Cosmic Dawn forms its next iteration, using deep multi-band Subaru HSC imaging of the EDF-N, with data from the H20 Cosmic Dawn survey.</a:t>
            </a:r>
          </a:p>
          <a:p>
            <a:endParaRPr lang="en-GB" sz="1200" dirty="0"/>
          </a:p>
          <a:p>
            <a:r>
              <a:rPr lang="en-GB" sz="1200" dirty="0"/>
              <a:t>Benefits include: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200" dirty="0"/>
              <a:t>Studying higher-z sources and those with LSB features,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200" dirty="0"/>
              <a:t>Expanding the list of interesting objects (e.g. through serendipitous discovery),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200" dirty="0"/>
              <a:t>Mapping the EDF-N acts as a precursor for Euclid by providing initial classifications for rapid follow-up,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200" dirty="0"/>
              <a:t>Project acts as a precursor for Rubin LSST by creating multiband ground truth sets for training deep learning models.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F83B3-0C21-BA46-891E-E923391B397A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41819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,Sans-Serif"/>
              <a:buNone/>
              <a:defRPr/>
            </a:pPr>
            <a:r>
              <a:rPr lang="en-GB" dirty="0"/>
              <a:t>A core aim of extragalactic astronomy is to </a:t>
            </a:r>
            <a:r>
              <a:rPr lang="en-GB" b="1" dirty="0"/>
              <a:t>study how galaxies form and evolve over cosmic time</a:t>
            </a:r>
            <a:r>
              <a:rPr lang="en-GB" dirty="0"/>
              <a:t>.</a:t>
            </a:r>
          </a:p>
          <a:p>
            <a:pPr marL="285750" indent="-285750">
              <a:buFont typeface="Arial,Sans-Serif"/>
              <a:buChar char="•"/>
              <a:defRPr/>
            </a:pPr>
            <a:r>
              <a:rPr lang="en-GB" dirty="0"/>
              <a:t>Galaxies come in a </a:t>
            </a:r>
            <a:r>
              <a:rPr lang="en-GB" b="1" dirty="0"/>
              <a:t>variety of shapes</a:t>
            </a:r>
            <a:r>
              <a:rPr lang="en-GB" dirty="0"/>
              <a:t>, from ball-like ellipticals to those with grand spiral arms, so to study their evolution </a:t>
            </a:r>
            <a:r>
              <a:rPr lang="en-GB" b="1" dirty="0"/>
              <a:t>requires large numbers of classified galaxies</a:t>
            </a:r>
            <a:r>
              <a:rPr lang="en-GB" dirty="0"/>
              <a:t>.</a:t>
            </a:r>
          </a:p>
          <a:p>
            <a:pPr marL="285750" indent="-285750">
              <a:buFont typeface="Arial,Sans-Serif"/>
              <a:buChar char="•"/>
              <a:defRPr/>
            </a:pPr>
            <a:r>
              <a:rPr lang="en-GB" b="1" dirty="0"/>
              <a:t>Citizen science </a:t>
            </a:r>
            <a:r>
              <a:rPr lang="en-GB" dirty="0"/>
              <a:t>helps play a crucial role in the examination of such large data sets.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F83B3-0C21-BA46-891E-E923391B397A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0571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GB" b="1" dirty="0"/>
              <a:t>Zooniverse:</a:t>
            </a:r>
            <a:endParaRPr lang="en-GB" dirty="0"/>
          </a:p>
          <a:p>
            <a:pPr marL="285750" indent="-285750">
              <a:buFont typeface="Arial"/>
              <a:buChar char="•"/>
              <a:defRPr/>
            </a:pPr>
            <a:r>
              <a:rPr lang="en-GB" dirty="0"/>
              <a:t>The Zooniverse is the </a:t>
            </a:r>
            <a:r>
              <a:rPr lang="en-GB" b="1" dirty="0"/>
              <a:t>world’s largest and most popular platform </a:t>
            </a:r>
            <a:r>
              <a:rPr lang="en-GB" dirty="0"/>
              <a:t>for people-powered research (citizen science).</a:t>
            </a:r>
            <a:endParaRPr lang="en-GB" dirty="0">
              <a:cs typeface="Calibri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GB" dirty="0"/>
              <a:t>This research is made possible by volunteers - </a:t>
            </a:r>
            <a:r>
              <a:rPr lang="en-GB" b="1" dirty="0"/>
              <a:t>more than a million people around the world </a:t>
            </a:r>
            <a:r>
              <a:rPr lang="en-GB" dirty="0"/>
              <a:t>who come together to assist professional researchers.</a:t>
            </a:r>
            <a:endParaRPr lang="en-GB" dirty="0">
              <a:cs typeface="Calibri" panose="020F0502020204030204"/>
            </a:endParaRPr>
          </a:p>
          <a:p>
            <a:pPr>
              <a:defRPr/>
            </a:pPr>
            <a:endParaRPr lang="en-GB" b="1" dirty="0"/>
          </a:p>
          <a:p>
            <a:pPr>
              <a:defRPr/>
            </a:pPr>
            <a:r>
              <a:rPr lang="en-GB" b="1" dirty="0"/>
              <a:t>Galaxy Zoo (1/2):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GB" dirty="0"/>
              <a:t>The Galaxy Zoo project asks volunteers to </a:t>
            </a:r>
            <a:r>
              <a:rPr lang="en-GB" b="1" dirty="0"/>
              <a:t>classify images of galaxies </a:t>
            </a:r>
            <a:r>
              <a:rPr lang="en-GB" dirty="0"/>
              <a:t>based on their </a:t>
            </a:r>
            <a:r>
              <a:rPr lang="en-GB" b="1" dirty="0"/>
              <a:t>visual appearance.</a:t>
            </a:r>
            <a:endParaRPr lang="en-GB" b="0" strike="sngStrike" dirty="0">
              <a:cs typeface="Calibri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GB" dirty="0"/>
              <a:t>This gives the public the </a:t>
            </a:r>
            <a:r>
              <a:rPr lang="en-GB" b="1" dirty="0"/>
              <a:t>opportunity to contribute meaningfully to scientific discovery</a:t>
            </a:r>
            <a:r>
              <a:rPr lang="en-GB" dirty="0"/>
              <a:t>, while also helping to inspire the next generation of students and scientists.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F83B3-0C21-BA46-891E-E923391B397A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3945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GB" b="1" dirty="0"/>
              <a:t>Galaxy Zoo (2/2):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GB" dirty="0"/>
              <a:t>The project has seen multiple iterations, over its 15-year lifespan.</a:t>
            </a:r>
            <a:endParaRPr lang="en-GB" strike="sngStrike" dirty="0">
              <a:cs typeface="Calibri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GB" dirty="0"/>
              <a:t>Volunteers examine an image and answer Galaxy Zoo’s </a:t>
            </a:r>
            <a:r>
              <a:rPr lang="en-GB" b="1" dirty="0"/>
              <a:t>decision tree of questions</a:t>
            </a:r>
            <a:r>
              <a:rPr lang="en-GB" dirty="0"/>
              <a:t>,</a:t>
            </a:r>
            <a:r>
              <a:rPr lang="en-GB" dirty="0">
                <a:cs typeface="Calibri"/>
              </a:rPr>
              <a:t> such as:</a:t>
            </a:r>
            <a:endParaRPr lang="en-GB" dirty="0"/>
          </a:p>
          <a:p>
            <a:pPr marL="914400" lvl="1" indent="-285750">
              <a:buFont typeface="Arial"/>
              <a:buChar char="•"/>
              <a:defRPr/>
            </a:pPr>
            <a:r>
              <a:rPr lang="en-GB" dirty="0"/>
              <a:t>Is the galaxy </a:t>
            </a:r>
            <a:r>
              <a:rPr lang="en-GB" b="1" dirty="0"/>
              <a:t>smooth or featured</a:t>
            </a:r>
            <a:r>
              <a:rPr lang="en-GB" dirty="0"/>
              <a:t>?</a:t>
            </a:r>
            <a:endParaRPr lang="en-GB" dirty="0">
              <a:cs typeface="Calibri"/>
            </a:endParaRPr>
          </a:p>
          <a:p>
            <a:pPr marL="91440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GB" sz="1200" dirty="0">
                <a:ea typeface="+mn-lt"/>
                <a:cs typeface="+mn-lt"/>
              </a:rPr>
              <a:t>Is there any sign of a </a:t>
            </a:r>
            <a:r>
              <a:rPr lang="en-GB" sz="1200" b="1" dirty="0">
                <a:ea typeface="+mn-lt"/>
                <a:cs typeface="+mn-lt"/>
              </a:rPr>
              <a:t>spiral arm pattern</a:t>
            </a:r>
            <a:r>
              <a:rPr lang="en-GB" sz="1200" dirty="0">
                <a:ea typeface="+mn-lt"/>
                <a:cs typeface="+mn-lt"/>
              </a:rPr>
              <a:t>?</a:t>
            </a:r>
            <a:endParaRPr lang="en-US" dirty="0"/>
          </a:p>
          <a:p>
            <a:pPr marL="914400" lvl="1" indent="-285750">
              <a:buFont typeface="Arial"/>
              <a:buChar char="•"/>
              <a:defRPr/>
            </a:pPr>
            <a:r>
              <a:rPr lang="en-GB" dirty="0"/>
              <a:t>How </a:t>
            </a:r>
            <a:r>
              <a:rPr lang="en-GB" b="1" dirty="0"/>
              <a:t>tightly wound</a:t>
            </a:r>
            <a:r>
              <a:rPr lang="en-GB" dirty="0"/>
              <a:t> are the spiral arms? </a:t>
            </a:r>
          </a:p>
          <a:p>
            <a:pPr marL="91440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GB" dirty="0"/>
              <a:t>Is there a </a:t>
            </a:r>
            <a:r>
              <a:rPr lang="en-GB" b="1" dirty="0"/>
              <a:t>central bulge or bar</a:t>
            </a:r>
            <a:r>
              <a:rPr lang="en-GB" dirty="0"/>
              <a:t>? </a:t>
            </a:r>
            <a:endParaRPr lang="en-GB" dirty="0">
              <a:cs typeface="+mn-lt"/>
            </a:endParaRPr>
          </a:p>
          <a:p>
            <a:pPr marL="914400" lvl="1" indent="-285750">
              <a:buFont typeface="Arial"/>
              <a:buChar char="•"/>
              <a:defRPr/>
            </a:pPr>
            <a:r>
              <a:rPr lang="en-GB" dirty="0"/>
              <a:t>Is the </a:t>
            </a:r>
            <a:r>
              <a:rPr lang="en-GB" b="1" dirty="0"/>
              <a:t>galaxy merging </a:t>
            </a:r>
            <a:r>
              <a:rPr lang="en-GB" dirty="0"/>
              <a:t>with another? </a:t>
            </a:r>
          </a:p>
          <a:p>
            <a:pPr marL="914400" lvl="1" indent="-285750">
              <a:buFont typeface="Arial"/>
              <a:buChar char="•"/>
              <a:defRPr/>
            </a:pPr>
            <a:r>
              <a:rPr lang="en-GB" dirty="0"/>
              <a:t>Are there any </a:t>
            </a:r>
            <a:r>
              <a:rPr lang="en-GB" b="1" dirty="0"/>
              <a:t>rare features</a:t>
            </a:r>
            <a:r>
              <a:rPr lang="en-GB" b="0" dirty="0"/>
              <a:t>,</a:t>
            </a:r>
            <a:r>
              <a:rPr lang="en-GB" b="1" dirty="0"/>
              <a:t> </a:t>
            </a:r>
            <a:r>
              <a:rPr lang="en-GB" b="0" dirty="0"/>
              <a:t>such as </a:t>
            </a:r>
            <a:r>
              <a:rPr lang="en-GB" b="1" dirty="0"/>
              <a:t>gravitational lensing arcs</a:t>
            </a:r>
            <a:r>
              <a:rPr lang="en-GB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F83B3-0C21-BA46-891E-E923391B397A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84611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This new iteration, Galaxy Zoo: Cosmic Dawn, is creating crowdsourced classifications of galaxies in images taken by the </a:t>
            </a:r>
            <a:r>
              <a:rPr lang="en-GB" b="1" dirty="0"/>
              <a:t>Hyper </a:t>
            </a:r>
            <a:r>
              <a:rPr lang="en-GB" b="1" dirty="0" err="1"/>
              <a:t>Suprime</a:t>
            </a:r>
            <a:r>
              <a:rPr lang="en-GB" b="1" dirty="0"/>
              <a:t>-Cam (HSC)</a:t>
            </a:r>
            <a:r>
              <a:rPr lang="en-GB" dirty="0"/>
              <a:t> on board the </a:t>
            </a:r>
            <a:r>
              <a:rPr lang="en-GB" b="1" dirty="0"/>
              <a:t>(8.2m) Subaru telescope </a:t>
            </a:r>
            <a:r>
              <a:rPr lang="en-GB" dirty="0"/>
              <a:t>on the summit of Mauna Kea in Hawaii (pictured right), as part of the </a:t>
            </a:r>
            <a:r>
              <a:rPr lang="en-GB" b="1" dirty="0"/>
              <a:t>Hawaii Two-0 (H20) Cosmic Dawn survey.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>
              <a:defRPr/>
            </a:pPr>
            <a:r>
              <a:rPr lang="en-GB" b="1" dirty="0"/>
              <a:t>Cosmic Dawn Survey: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GB" dirty="0"/>
              <a:t>The Cosmic Dawn Survey is a </a:t>
            </a:r>
            <a:r>
              <a:rPr lang="en-GB" strike="noStrike" dirty="0"/>
              <a:t>(50 </a:t>
            </a:r>
            <a:r>
              <a:rPr lang="en-GB" strike="noStrike" dirty="0" err="1"/>
              <a:t>sq</a:t>
            </a:r>
            <a:r>
              <a:rPr lang="en-GB" strike="noStrike" dirty="0"/>
              <a:t> </a:t>
            </a:r>
            <a:r>
              <a:rPr lang="en-GB" strike="noStrike" dirty="0" err="1"/>
              <a:t>deg</a:t>
            </a:r>
            <a:r>
              <a:rPr lang="en-GB" strike="noStrike" dirty="0"/>
              <a:t>) </a:t>
            </a:r>
            <a:r>
              <a:rPr lang="en-GB" dirty="0"/>
              <a:t>multi-wavelength survey of </a:t>
            </a:r>
            <a:r>
              <a:rPr lang="en-GB" b="1" dirty="0"/>
              <a:t>some of the darkest fields on the sky.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GB" dirty="0"/>
              <a:t>The scientific aim is to understand the co-evolution of galaxies, black holes, and the dark matter haloes that host them over cosmic time.</a:t>
            </a:r>
            <a:endParaRPr lang="en-GB" strike="sngStrike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F83B3-0C21-BA46-891E-E923391B397A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0709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One facet of Cosmic Dawn is the </a:t>
            </a:r>
            <a:r>
              <a:rPr lang="en-GB" b="1" dirty="0"/>
              <a:t>H20 survey: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GB" dirty="0"/>
              <a:t>Uses </a:t>
            </a:r>
            <a:r>
              <a:rPr lang="en-GB" b="1" dirty="0"/>
              <a:t>ultra-deep Subaru HSC imaging </a:t>
            </a:r>
            <a:r>
              <a:rPr lang="en-GB" b="0" dirty="0"/>
              <a:t>o</a:t>
            </a:r>
            <a:r>
              <a:rPr lang="en-GB" dirty="0"/>
              <a:t>f the </a:t>
            </a:r>
            <a:r>
              <a:rPr lang="en-GB" b="1" dirty="0"/>
              <a:t>two primary Euclid deep calibration fields</a:t>
            </a:r>
            <a:r>
              <a:rPr lang="en-GB" sz="1200" dirty="0"/>
              <a:t>, including the </a:t>
            </a:r>
            <a:r>
              <a:rPr lang="en-GB" sz="1200" b="1" dirty="0"/>
              <a:t>Euclid Deep Field North (EDF-N).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GB" dirty="0"/>
              <a:t>Aims to push the boundaries of extragalactic astronomy by </a:t>
            </a:r>
            <a:r>
              <a:rPr lang="en-GB" b="1" dirty="0"/>
              <a:t>studying galaxy evolution </a:t>
            </a:r>
            <a:r>
              <a:rPr lang="en-GB" dirty="0"/>
              <a:t>out to </a:t>
            </a:r>
            <a:r>
              <a:rPr lang="en-GB" b="1" dirty="0"/>
              <a:t>high redshift </a:t>
            </a:r>
            <a:r>
              <a:rPr lang="en-GB" b="0" dirty="0"/>
              <a:t>(</a:t>
            </a:r>
            <a:r>
              <a:rPr lang="en-GB" b="1" dirty="0"/>
              <a:t>z = 7</a:t>
            </a:r>
            <a:r>
              <a:rPr lang="en-GB" b="0" dirty="0"/>
              <a:t>, </a:t>
            </a:r>
            <a:r>
              <a:rPr lang="en-GB" dirty="0"/>
              <a:t>&lt;800 million years since the Big Bang).</a:t>
            </a:r>
          </a:p>
          <a:p>
            <a:pPr marL="0" indent="0">
              <a:buFont typeface="Arial"/>
              <a:buNone/>
              <a:defRPr/>
            </a:pPr>
            <a:endParaRPr lang="en-GB" dirty="0"/>
          </a:p>
          <a:p>
            <a:pPr>
              <a:defRPr/>
            </a:pPr>
            <a:r>
              <a:rPr lang="en-GB" b="1" dirty="0">
                <a:cs typeface="Calibri"/>
              </a:rPr>
              <a:t>The Project:</a:t>
            </a:r>
            <a:endParaRPr lang="en-GB" b="1" dirty="0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GB" dirty="0">
                <a:cs typeface="Calibri"/>
              </a:rPr>
              <a:t>Presents volunteers with </a:t>
            </a:r>
            <a:r>
              <a:rPr lang="en-GB" b="1" dirty="0"/>
              <a:t>hundreds of thousands</a:t>
            </a:r>
            <a:r>
              <a:rPr lang="en-GB" b="0" dirty="0"/>
              <a:t> of H20’s d</a:t>
            </a:r>
            <a:r>
              <a:rPr lang="en-GB" dirty="0">
                <a:cs typeface="Calibri"/>
              </a:rPr>
              <a:t>eep </a:t>
            </a:r>
            <a:r>
              <a:rPr lang="en-GB" dirty="0"/>
              <a:t>multi-band images of the 10 sq. deg. </a:t>
            </a:r>
            <a:r>
              <a:rPr lang="en-GB" b="1" dirty="0"/>
              <a:t>Euclid Deep Field North (EDF-N)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F83B3-0C21-BA46-891E-E923391B397A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46075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lang="en-GB" b="1" dirty="0"/>
              <a:t>Benefits</a:t>
            </a:r>
            <a:endParaRPr lang="en-US" dirty="0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GB" dirty="0"/>
              <a:t>HSC is a precursor for LSST Rubin, with this classification work providing </a:t>
            </a:r>
            <a:r>
              <a:rPr lang="en-GB" b="1" dirty="0"/>
              <a:t>multiband ground truth sets </a:t>
            </a:r>
            <a:r>
              <a:rPr lang="en-GB" dirty="0"/>
              <a:t>for use in training deep learning models </a:t>
            </a:r>
            <a:r>
              <a:rPr lang="en-GB" b="1" dirty="0"/>
              <a:t>(e.g., for strong lens finding).</a:t>
            </a:r>
            <a:endParaRPr lang="en-GB" b="1" dirty="0"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/>
            </a:pPr>
            <a:r>
              <a:rPr lang="en-GB" dirty="0"/>
              <a:t>Mapping the EDF-N acts as a precursor for the Euclid survey, through providing </a:t>
            </a:r>
            <a:r>
              <a:rPr lang="en-GB" b="1" dirty="0"/>
              <a:t>initial classifications for rapid follow-up </a:t>
            </a:r>
            <a:r>
              <a:rPr lang="en-GB" dirty="0"/>
              <a:t>of the most interesting objects.</a:t>
            </a:r>
            <a:endParaRPr lang="en-US" dirty="0"/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/>
            </a:pPr>
            <a:r>
              <a:rPr lang="en-GB" dirty="0"/>
              <a:t>Higher-end resolution over an intensely studied area and deep multiband imaging allows for studying both </a:t>
            </a:r>
            <a:r>
              <a:rPr lang="en-GB" b="1" dirty="0"/>
              <a:t>higher redshift sources </a:t>
            </a:r>
            <a:r>
              <a:rPr lang="en-GB" dirty="0"/>
              <a:t>and </a:t>
            </a:r>
            <a:r>
              <a:rPr lang="en-GB" b="1" dirty="0"/>
              <a:t>low surface brightness features</a:t>
            </a:r>
            <a:r>
              <a:rPr lang="en-GB" b="0" dirty="0"/>
              <a:t>.</a:t>
            </a:r>
            <a:endParaRPr lang="en-US" b="0" dirty="0"/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/>
            </a:pPr>
            <a:r>
              <a:rPr lang="en-GB" dirty="0"/>
              <a:t>Expands the lists of interesting objects, including those from </a:t>
            </a:r>
            <a:r>
              <a:rPr lang="en-GB" b="1" dirty="0"/>
              <a:t>serendipitous discovery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F83B3-0C21-BA46-891E-E923391B397A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15530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07000"/>
              </a:lnSpc>
              <a:buFont typeface="Arial" panose="020B0604020202020204" pitchFamily="34" charset="0"/>
              <a:buNone/>
            </a:pPr>
            <a:r>
              <a:rPr lang="en-GB" sz="900" b="1" dirty="0"/>
              <a:t>Current Progress (1/3)</a:t>
            </a:r>
          </a:p>
          <a:p>
            <a:pPr marL="0" lvl="0" indent="0">
              <a:lnSpc>
                <a:spcPct val="107000"/>
              </a:lnSpc>
              <a:buFont typeface="Arial" panose="020B0604020202020204" pitchFamily="34" charset="0"/>
              <a:buNone/>
            </a:pPr>
            <a:endParaRPr lang="en-GB" sz="900" dirty="0"/>
          </a:p>
          <a:p>
            <a:r>
              <a:rPr lang="en-GB" sz="1400" dirty="0"/>
              <a:t>The HSC data have been converted to PNG </a:t>
            </a:r>
            <a:r>
              <a:rPr lang="en-GB" sz="1400" dirty="0" err="1"/>
              <a:t>cutouts</a:t>
            </a:r>
            <a:r>
              <a:rPr lang="en-GB" sz="1400" dirty="0"/>
              <a:t> u</a:t>
            </a:r>
            <a:r>
              <a:rPr lang="en-GB" sz="900" dirty="0"/>
              <a:t>sing a </a:t>
            </a:r>
            <a:r>
              <a:rPr lang="en-GB" sz="900" b="1" dirty="0"/>
              <a:t>new colour scaling</a:t>
            </a:r>
            <a:r>
              <a:rPr lang="en-GB" sz="900" b="0" dirty="0"/>
              <a:t>, due to most sources having higher redshifts.</a:t>
            </a:r>
            <a:endParaRPr lang="en-GB" sz="1200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F83B3-0C21-BA46-891E-E923391B397A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70812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07000"/>
              </a:lnSpc>
              <a:buFont typeface="Arial" panose="020B0604020202020204" pitchFamily="34" charset="0"/>
              <a:buNone/>
            </a:pPr>
            <a:r>
              <a:rPr lang="en-GB" sz="900" b="1" dirty="0"/>
              <a:t>Current Progress (2/3)</a:t>
            </a:r>
          </a:p>
          <a:p>
            <a:pPr marL="0" lvl="0" indent="0">
              <a:lnSpc>
                <a:spcPct val="107000"/>
              </a:lnSpc>
              <a:buFont typeface="Arial" panose="020B0604020202020204" pitchFamily="34" charset="0"/>
              <a:buNone/>
            </a:pPr>
            <a:endParaRPr lang="en-GB" sz="900" dirty="0"/>
          </a:p>
          <a:p>
            <a:r>
              <a:rPr lang="en-GB" sz="1400" dirty="0"/>
              <a:t>The Galaxy Zoo decision tree has been updated to include: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200" dirty="0"/>
              <a:t>an extra question on </a:t>
            </a:r>
            <a:r>
              <a:rPr lang="en-GB" sz="1200" b="1" dirty="0"/>
              <a:t>clumpy features</a:t>
            </a:r>
            <a:r>
              <a:rPr lang="en-GB" sz="1200" dirty="0"/>
              <a:t>,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200" dirty="0"/>
              <a:t>an </a:t>
            </a:r>
            <a:r>
              <a:rPr lang="en-GB" sz="1200" b="1" dirty="0"/>
              <a:t>expansion of the “star or artifact” option </a:t>
            </a:r>
            <a:r>
              <a:rPr lang="en-GB" sz="1200" dirty="0"/>
              <a:t>to include a “</a:t>
            </a:r>
            <a:r>
              <a:rPr lang="en-GB" sz="1200" b="1" dirty="0"/>
              <a:t>bad image zoom</a:t>
            </a:r>
            <a:r>
              <a:rPr lang="en-GB" sz="1200" dirty="0"/>
              <a:t>” option, and </a:t>
            </a:r>
            <a:r>
              <a:rPr lang="en-GB" sz="1200" b="1" dirty="0"/>
              <a:t>a question on classifying the type of any artifacts </a:t>
            </a:r>
            <a:r>
              <a:rPr lang="en-GB" sz="1200" dirty="0"/>
              <a:t>they encounter, to </a:t>
            </a:r>
            <a:r>
              <a:rPr lang="en-GB" sz="1200" b="1" dirty="0"/>
              <a:t>aid the H20 team improve their data reduction and modelling,</a:t>
            </a:r>
            <a:endParaRPr lang="en-GB" sz="1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200" dirty="0"/>
              <a:t>a greater emphasis on </a:t>
            </a:r>
            <a:r>
              <a:rPr lang="en-GB" sz="1200" b="1" dirty="0"/>
              <a:t>identifying gravitational lenses</a:t>
            </a:r>
            <a:r>
              <a:rPr lang="en-GB" sz="1200" b="0" dirty="0"/>
              <a:t>,</a:t>
            </a:r>
            <a:r>
              <a:rPr lang="en-GB" sz="1200" b="1" dirty="0"/>
              <a:t> </a:t>
            </a:r>
            <a:r>
              <a:rPr lang="en-GB" sz="1200" b="0" dirty="0"/>
              <a:t>due to rarity</a:t>
            </a:r>
            <a:r>
              <a:rPr lang="en-GB" sz="120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F83B3-0C21-BA46-891E-E923391B397A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3560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https://projectescape.eu/" TargetMode="External"/><Relationship Id="rId7" Type="http://schemas.openxmlformats.org/officeDocument/2006/relationships/hyperlink" Target="https://twitter.com/ESCAPE_EU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hyperlink" Target="https://www.linkedin.com/company/projectescape/" TargetMode="Externa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F102777B-9037-D988-3EE8-F9C178E76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4017" y="1938270"/>
            <a:ext cx="8631300" cy="19843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7" name="Sottotitolo 2">
            <a:extLst>
              <a:ext uri="{FF2B5EF4-FFF2-40B4-BE49-F238E27FC236}">
                <a16:creationId xmlns:a16="http://schemas.microsoft.com/office/drawing/2014/main" id="{B3A0DD78-5233-64B4-7C82-DFA9E070E6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54017" y="4225786"/>
            <a:ext cx="8631300" cy="1655762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F69A914-BA36-671C-C01D-0BCBD35D77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2896" y="6443762"/>
            <a:ext cx="432904" cy="32467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29BC890-FDBA-17C4-A081-0FBF54C32CF7}"/>
              </a:ext>
            </a:extLst>
          </p:cNvPr>
          <p:cNvSpPr txBox="1"/>
          <p:nvPr userDrawn="1"/>
        </p:nvSpPr>
        <p:spPr>
          <a:xfrm>
            <a:off x="844826" y="6443762"/>
            <a:ext cx="5426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ESCAPE - The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Science Cluster of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Astronomy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Particle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Physics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ESFRI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Infrastructures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has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received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funding from the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Union’s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Horizon 2020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innovation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programme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under Grant Agreement no. 824064.</a:t>
            </a:r>
            <a:endParaRPr lang="it-IT" sz="8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E6C509-0C7E-FC6D-F147-205A1A4FE098}"/>
              </a:ext>
            </a:extLst>
          </p:cNvPr>
          <p:cNvSpPr txBox="1"/>
          <p:nvPr userDrawn="1"/>
        </p:nvSpPr>
        <p:spPr>
          <a:xfrm>
            <a:off x="3291840" y="290428"/>
            <a:ext cx="640911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solidFill>
                  <a:schemeClr val="bg1"/>
                </a:solidFill>
              </a:rPr>
              <a:t>ESCAPE ESAP and Citizen Science</a:t>
            </a:r>
          </a:p>
          <a:p>
            <a:pPr algn="r"/>
            <a:r>
              <a:rPr lang="en-GB" sz="3200" dirty="0">
                <a:solidFill>
                  <a:schemeClr val="bg1"/>
                </a:solidFill>
                <a:latin typeface="+mj-lt"/>
              </a:rPr>
              <a:t>Supporting Science Analysis and Enhancing Scientific Research</a:t>
            </a:r>
          </a:p>
        </p:txBody>
      </p:sp>
    </p:spTree>
    <p:extLst>
      <p:ext uri="{BB962C8B-B14F-4D97-AF65-F5344CB8AC3E}">
        <p14:creationId xmlns:p14="http://schemas.microsoft.com/office/powerpoint/2010/main" val="3037065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faul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6FD81B6-DA68-114A-B20B-31E3CEC179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85287" y="6392392"/>
            <a:ext cx="1127053" cy="3378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CAAE91-AD50-3142-95A3-D1DA430F14DC}" type="datetime1">
              <a:rPr lang="it-IT" smtClean="0"/>
              <a:t>21/11/2022</a:t>
            </a:fld>
            <a:endParaRPr lang="it-IT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2D015A9-2AD7-244C-B4A1-87AA057A4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476" y="6392392"/>
            <a:ext cx="981973" cy="3378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5175DA-277F-B548-B500-1BF71FE23091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0DAF8BF3-9D15-8AC2-75DB-445D4D289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558" y="0"/>
            <a:ext cx="100690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BE3AA2B-D62C-F2E1-9FB3-3B6628AA2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203" y="1903798"/>
            <a:ext cx="11085383" cy="4072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2A77A61-7A8F-A710-DDE1-247AEB16B83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34027" y="6392392"/>
            <a:ext cx="432904" cy="32467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8353A64-9124-F6B5-66E4-62CD19DC6AD8}"/>
              </a:ext>
            </a:extLst>
          </p:cNvPr>
          <p:cNvSpPr txBox="1"/>
          <p:nvPr userDrawn="1"/>
        </p:nvSpPr>
        <p:spPr>
          <a:xfrm>
            <a:off x="3925957" y="6392392"/>
            <a:ext cx="5426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ESCAPE - The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Science Cluster of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Astronomy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Particle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Physics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ESFRI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Infrastructures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has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received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funding from the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Union’s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Horizon 2020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innovation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programme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under Grant Agreement no. 824064.</a:t>
            </a:r>
            <a:endParaRPr lang="it-IT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993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6FD81B6-DA68-114A-B20B-31E3CEC179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85287" y="6392392"/>
            <a:ext cx="1127053" cy="3378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232AD14-A39A-854A-B341-6BFF3DBF3CAC}" type="datetime1">
              <a:rPr lang="it-IT" smtClean="0"/>
              <a:t>21/11/2022</a:t>
            </a:fld>
            <a:endParaRPr lang="it-IT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2D015A9-2AD7-244C-B4A1-87AA057A4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1768" y="6392392"/>
            <a:ext cx="981973" cy="3378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5175DA-277F-B548-B500-1BF71FE23091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FC61E61-1AC3-994C-B5EB-49CD1EECE03C}"/>
              </a:ext>
            </a:extLst>
          </p:cNvPr>
          <p:cNvSpPr txBox="1">
            <a:spLocks/>
          </p:cNvSpPr>
          <p:nvPr userDrawn="1"/>
        </p:nvSpPr>
        <p:spPr>
          <a:xfrm>
            <a:off x="3740863" y="188640"/>
            <a:ext cx="8332880" cy="4187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>
                    <a:lumMod val="85000"/>
                  </a:schemeClr>
                </a:solidFill>
                <a:latin typeface="Akzidenz-Grotesk BQ" pitchFamily="2" charset="77"/>
                <a:ea typeface="+mj-ea"/>
                <a:cs typeface="+mj-cs"/>
              </a:defRPr>
            </a:lvl1pPr>
          </a:lstStyle>
          <a:p>
            <a:pPr algn="r"/>
            <a:r>
              <a:rPr lang="it-IT" sz="1800" b="0" i="0" dirty="0">
                <a:solidFill>
                  <a:schemeClr val="bg1"/>
                </a:solidFill>
                <a:latin typeface="Akzidenz-Grotesk BQ" pitchFamily="2" charset="77"/>
              </a:rPr>
              <a:t>Title Here</a:t>
            </a:r>
            <a:endParaRPr lang="en-US" sz="1800" b="0" i="0" dirty="0">
              <a:solidFill>
                <a:schemeClr val="bg1"/>
              </a:solidFill>
              <a:latin typeface="Akzidenz-Grotesk BQ" pitchFamily="2" charset="77"/>
            </a:endParaRP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A52C9722-CD2F-5460-7F63-985EF7B9D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558" y="0"/>
            <a:ext cx="100690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046E36B-7653-58BE-84BF-AE7D0DF8C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203" y="1903798"/>
            <a:ext cx="11085383" cy="4072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23811D6-605E-0DDC-80D3-CE1A0499E9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34027" y="6392392"/>
            <a:ext cx="432904" cy="32467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3C67B98-5D4C-4FE6-5D8B-C7558E1F5CE0}"/>
              </a:ext>
            </a:extLst>
          </p:cNvPr>
          <p:cNvSpPr txBox="1"/>
          <p:nvPr userDrawn="1"/>
        </p:nvSpPr>
        <p:spPr>
          <a:xfrm>
            <a:off x="3925957" y="6392392"/>
            <a:ext cx="5426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ESCAPE - The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Science Cluster of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Astronomy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Particle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Physics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ESFRI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Infrastructures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has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received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funding from the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Union’s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Horizon 2020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innovation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programme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under Grant Agreement no. 824064.</a:t>
            </a:r>
            <a:endParaRPr lang="it-IT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180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2FC61E61-1AC3-994C-B5EB-49CD1EECE03C}"/>
              </a:ext>
            </a:extLst>
          </p:cNvPr>
          <p:cNvSpPr txBox="1">
            <a:spLocks/>
          </p:cNvSpPr>
          <p:nvPr userDrawn="1"/>
        </p:nvSpPr>
        <p:spPr>
          <a:xfrm>
            <a:off x="3740863" y="188640"/>
            <a:ext cx="8332880" cy="4187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>
                    <a:lumMod val="85000"/>
                  </a:schemeClr>
                </a:solidFill>
                <a:latin typeface="Akzidenz-Grotesk BQ" pitchFamily="2" charset="77"/>
                <a:ea typeface="+mj-ea"/>
                <a:cs typeface="+mj-cs"/>
              </a:defRPr>
            </a:lvl1pPr>
          </a:lstStyle>
          <a:p>
            <a:pPr algn="r"/>
            <a:r>
              <a:rPr lang="it-IT" sz="1800" b="0" i="0" dirty="0">
                <a:solidFill>
                  <a:schemeClr val="bg1"/>
                </a:solidFill>
                <a:latin typeface="Akzidenz-Grotesk BQ" pitchFamily="2" charset="77"/>
              </a:rPr>
              <a:t>Title Here</a:t>
            </a:r>
            <a:endParaRPr lang="en-US" sz="1800" b="0" i="0" dirty="0">
              <a:solidFill>
                <a:schemeClr val="bg1"/>
              </a:solidFill>
              <a:latin typeface="Akzidenz-Grotesk BQ" pitchFamily="2" charset="77"/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C3A45D85-78FF-138D-1C33-CC7DD9559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558" y="0"/>
            <a:ext cx="100690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C3577AB8-D9BF-79B7-E1BB-979E55F8E1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85287" y="6392392"/>
            <a:ext cx="1127053" cy="3378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EDCDC3-25EE-BE46-AC08-86028A4F2311}" type="datetime1">
              <a:rPr lang="it-IT" smtClean="0"/>
              <a:t>21/11/2022</a:t>
            </a:fld>
            <a:endParaRPr lang="it-IT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D58B1A9-C6B1-9D0A-DF7C-6B5CD7C64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1768" y="6392392"/>
            <a:ext cx="981973" cy="3378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5175DA-277F-B548-B500-1BF71FE23091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389B99A-C471-F34E-35E0-271CBCEFC1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34027" y="6392392"/>
            <a:ext cx="432904" cy="32467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07B406C-C0B7-A160-4F0E-2EC077C2FCA1}"/>
              </a:ext>
            </a:extLst>
          </p:cNvPr>
          <p:cNvSpPr txBox="1"/>
          <p:nvPr userDrawn="1"/>
        </p:nvSpPr>
        <p:spPr>
          <a:xfrm>
            <a:off x="3925957" y="6392392"/>
            <a:ext cx="5426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ESCAPE - The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Science Cluster of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Astronomy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Particle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Physics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ESFRI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Infrastructures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has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received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funding from the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Union’s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Horizon 2020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innovation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programme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under Grant Agreement no. 824064.</a:t>
            </a:r>
            <a:endParaRPr lang="it-IT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431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AE990A91-401C-5553-98D3-8EB1CB88F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476" y="3071018"/>
            <a:ext cx="100690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0274B401-D738-C446-A481-C2BCA4E44F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85287" y="6392392"/>
            <a:ext cx="1127053" cy="3378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7D8953-4F4B-4C47-B689-1894E46BB86F}" type="datetime1">
              <a:rPr lang="it-IT" smtClean="0"/>
              <a:t>21/11/2022</a:t>
            </a:fld>
            <a:endParaRPr lang="it-IT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A370FB9-7947-EAE2-00D9-705D20725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1768" y="6392392"/>
            <a:ext cx="981973" cy="3378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5175DA-277F-B548-B500-1BF71FE23091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2A25D9A-0EFB-E6A3-6484-EF8F51E70F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34027" y="6392392"/>
            <a:ext cx="432904" cy="32467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D74A8BA-B393-4273-2E34-637A73D93042}"/>
              </a:ext>
            </a:extLst>
          </p:cNvPr>
          <p:cNvSpPr txBox="1"/>
          <p:nvPr userDrawn="1"/>
        </p:nvSpPr>
        <p:spPr>
          <a:xfrm>
            <a:off x="3925957" y="6392392"/>
            <a:ext cx="5426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ESCAPE - The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Science Cluster of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Astronomy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Particle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Physics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ESFRI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Infrastructures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has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received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funding from the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Union’s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Horizon 2020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innovation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programme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under Grant Agreement no. 824064.</a:t>
            </a:r>
            <a:endParaRPr lang="it-IT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522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CB146C0-8E19-B5D7-5C0A-317F4860E2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85287" y="6392392"/>
            <a:ext cx="1127053" cy="3378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6ECB076-05B0-BA42-B610-86994D31C585}" type="datetime1">
              <a:rPr lang="it-IT" smtClean="0"/>
              <a:t>21/11/2022</a:t>
            </a:fld>
            <a:endParaRPr lang="it-IT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ABFFD2B-3453-662E-AA31-BB4028FFC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1768" y="6392392"/>
            <a:ext cx="981973" cy="3378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5175DA-277F-B548-B500-1BF71FE23091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FDE270C-B049-6630-BCAF-77ABF5858A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34027" y="6392392"/>
            <a:ext cx="432904" cy="32467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4F273BB-FD37-79D8-5776-C4A636570E78}"/>
              </a:ext>
            </a:extLst>
          </p:cNvPr>
          <p:cNvSpPr txBox="1"/>
          <p:nvPr userDrawn="1"/>
        </p:nvSpPr>
        <p:spPr>
          <a:xfrm>
            <a:off x="3925957" y="6392392"/>
            <a:ext cx="5426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ESCAPE - The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Science Cluster of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Astronomy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Particle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Physics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ESFRI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Infrastructures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has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received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funding from the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Union’s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Horizon 2020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innovation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programme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under Grant Agreement no. 824064.</a:t>
            </a:r>
            <a:endParaRPr lang="it-IT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84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ub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A5B6858-CC58-6942-8196-19807DFEA06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762539"/>
            <a:ext cx="5098774" cy="37855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400">
                <a:solidFill>
                  <a:srgbClr val="323F24"/>
                </a:solidFill>
              </a:defRPr>
            </a:lvl1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2F7F928-25B3-CA40-8763-7CAAF6E0198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02410" y="1762539"/>
            <a:ext cx="5240327" cy="37855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400">
                <a:solidFill>
                  <a:srgbClr val="323F24"/>
                </a:solidFill>
              </a:defRPr>
            </a:lvl1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FC61E61-1AC3-994C-B5EB-49CD1EECE03C}"/>
              </a:ext>
            </a:extLst>
          </p:cNvPr>
          <p:cNvSpPr txBox="1">
            <a:spLocks/>
          </p:cNvSpPr>
          <p:nvPr userDrawn="1"/>
        </p:nvSpPr>
        <p:spPr>
          <a:xfrm>
            <a:off x="3740863" y="188640"/>
            <a:ext cx="8332880" cy="4187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>
                    <a:lumMod val="85000"/>
                  </a:schemeClr>
                </a:solidFill>
                <a:latin typeface="Akzidenz-Grotesk BQ" pitchFamily="2" charset="77"/>
                <a:ea typeface="+mj-ea"/>
                <a:cs typeface="+mj-cs"/>
              </a:defRPr>
            </a:lvl1pPr>
          </a:lstStyle>
          <a:p>
            <a:pPr algn="r"/>
            <a:r>
              <a:rPr lang="it-IT" sz="1800" b="0" i="0" dirty="0">
                <a:solidFill>
                  <a:schemeClr val="bg1"/>
                </a:solidFill>
                <a:latin typeface="Akzidenz-Grotesk BQ" pitchFamily="2" charset="77"/>
              </a:rPr>
              <a:t>Title Here</a:t>
            </a:r>
            <a:endParaRPr lang="en-US" sz="1800" b="0" i="0" dirty="0">
              <a:solidFill>
                <a:schemeClr val="bg1"/>
              </a:solidFill>
              <a:latin typeface="Akzidenz-Grotesk BQ" pitchFamily="2" charset="77"/>
            </a:endParaRP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18535BA5-EC5A-D6AF-53F5-C484BE48D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558" y="0"/>
            <a:ext cx="100690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C21AC948-E48B-18C6-5197-BFB01AEE12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85287" y="6392392"/>
            <a:ext cx="1127053" cy="3378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50563A-E7D3-334C-BB19-8F031D22DAC6}" type="datetime1">
              <a:rPr lang="it-IT" smtClean="0"/>
              <a:t>21/11/2022</a:t>
            </a:fld>
            <a:endParaRPr lang="it-IT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7958AAF7-040D-AC87-0DDC-342CB739E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1768" y="6392392"/>
            <a:ext cx="981973" cy="3378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5175DA-277F-B548-B500-1BF71FE23091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728B58A-9786-A01B-1093-5FAE9EA481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34027" y="6392392"/>
            <a:ext cx="432904" cy="32467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C90230B-633A-1149-0B3B-B1BD12F1E548}"/>
              </a:ext>
            </a:extLst>
          </p:cNvPr>
          <p:cNvSpPr txBox="1"/>
          <p:nvPr userDrawn="1"/>
        </p:nvSpPr>
        <p:spPr>
          <a:xfrm>
            <a:off x="3925957" y="6392392"/>
            <a:ext cx="5426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ESCAPE - The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Science Cluster of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Astronomy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Particle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Physics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ESFRI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Infrastructures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has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received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funding from the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Union’s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Horizon 2020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innovation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programme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under Grant Agreement no. 824064.</a:t>
            </a:r>
            <a:endParaRPr lang="it-IT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617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78C8DAB5-C62A-8A6D-E217-C607A332AD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476" y="3071018"/>
            <a:ext cx="100690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THANKS!</a:t>
            </a:r>
            <a:endParaRPr lang="en-US" dirty="0"/>
          </a:p>
        </p:txBody>
      </p:sp>
      <p:pic>
        <p:nvPicPr>
          <p:cNvPr id="7" name="Immagine 6">
            <a:hlinkClick r:id="rId3"/>
            <a:extLst>
              <a:ext uri="{FF2B5EF4-FFF2-40B4-BE49-F238E27FC236}">
                <a16:creationId xmlns:a16="http://schemas.microsoft.com/office/drawing/2014/main" id="{7FFFF345-651B-39A9-FCDC-CFFE71A42BC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7627" y="6404665"/>
            <a:ext cx="2590800" cy="330200"/>
          </a:xfrm>
          <a:prstGeom prst="rect">
            <a:avLst/>
          </a:prstGeom>
        </p:spPr>
      </p:pic>
      <p:pic>
        <p:nvPicPr>
          <p:cNvPr id="9" name="Immagine 8">
            <a:hlinkClick r:id="rId5"/>
            <a:extLst>
              <a:ext uri="{FF2B5EF4-FFF2-40B4-BE49-F238E27FC236}">
                <a16:creationId xmlns:a16="http://schemas.microsoft.com/office/drawing/2014/main" id="{03E62B1B-1F45-2B70-3F12-44DAFA3B367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070573" y="6411015"/>
            <a:ext cx="3733800" cy="317500"/>
          </a:xfrm>
          <a:prstGeom prst="rect">
            <a:avLst/>
          </a:prstGeom>
        </p:spPr>
      </p:pic>
      <p:pic>
        <p:nvPicPr>
          <p:cNvPr id="11" name="Immagine 10">
            <a:hlinkClick r:id="rId7"/>
            <a:extLst>
              <a:ext uri="{FF2B5EF4-FFF2-40B4-BE49-F238E27FC236}">
                <a16:creationId xmlns:a16="http://schemas.microsoft.com/office/drawing/2014/main" id="{3C8796AB-9E83-EBFD-CEE6-976E1F8198D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298950" y="6499363"/>
            <a:ext cx="24511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842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35558" y="0"/>
            <a:ext cx="100690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9203" y="1903798"/>
            <a:ext cx="11085383" cy="4072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16137" y="6477264"/>
            <a:ext cx="988450" cy="318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1B19144-8E75-194A-858E-64FC43EC01A1}" type="datetime1">
              <a:rPr lang="it-IT" smtClean="0"/>
              <a:t>21/11/2022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04672" y="6476234"/>
            <a:ext cx="7777373" cy="297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3616" y="6476232"/>
            <a:ext cx="1051176" cy="297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345175DA-277F-B548-B500-1BF71FE23091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0587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3" r:id="rId3"/>
    <p:sldLayoutId id="2147483666" r:id="rId4"/>
    <p:sldLayoutId id="2147483671" r:id="rId5"/>
    <p:sldLayoutId id="2147483667" r:id="rId6"/>
    <p:sldLayoutId id="2147483664" r:id="rId7"/>
    <p:sldLayoutId id="2147483670" r:id="rId8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044C9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Tx/>
        <a:buBlip>
          <a:blip r:embed="rId11"/>
        </a:buBlip>
        <a:defRPr sz="2800" kern="1200">
          <a:solidFill>
            <a:srgbClr val="323F2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100000"/>
        <a:buFontTx/>
        <a:buBlip>
          <a:blip r:embed="rId11"/>
        </a:buBlip>
        <a:defRPr sz="2400" kern="1200">
          <a:solidFill>
            <a:srgbClr val="323F2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100000"/>
        <a:buFontTx/>
        <a:buBlip>
          <a:blip r:embed="rId11"/>
        </a:buBlip>
        <a:defRPr sz="2000" kern="1200">
          <a:solidFill>
            <a:srgbClr val="323F2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SzPct val="100000"/>
        <a:buFontTx/>
        <a:buBlip>
          <a:blip r:embed="rId11"/>
        </a:buBlip>
        <a:defRPr sz="1800" kern="1200">
          <a:solidFill>
            <a:srgbClr val="323F2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100000"/>
        <a:buFontTx/>
        <a:buBlip>
          <a:blip r:embed="rId11"/>
        </a:buBlip>
        <a:defRPr sz="1800" kern="1200">
          <a:solidFill>
            <a:srgbClr val="323F2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2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image" Target="../media/image11.png"/><Relationship Id="rId5" Type="http://schemas.openxmlformats.org/officeDocument/2006/relationships/image" Target="../media/image16.png"/><Relationship Id="rId10" Type="http://schemas.openxmlformats.org/officeDocument/2006/relationships/image" Target="../media/image10.png"/><Relationship Id="rId4" Type="http://schemas.openxmlformats.org/officeDocument/2006/relationships/image" Target="../media/image15.png"/><Relationship Id="rId9" Type="http://schemas.openxmlformats.org/officeDocument/2006/relationships/hyperlink" Target="https://www.zooniverse.org/projects/zookeeper/galaxy-zoo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hyperlink" Target="https://www.zooniverse.org/projects/zookeeper/galaxy-zoo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ooniverse.org/projects/zookeeper/galaxy-zoo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2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image" Target="../media/image11.png"/><Relationship Id="rId5" Type="http://schemas.openxmlformats.org/officeDocument/2006/relationships/image" Target="../media/image16.png"/><Relationship Id="rId10" Type="http://schemas.openxmlformats.org/officeDocument/2006/relationships/image" Target="../media/image10.png"/><Relationship Id="rId4" Type="http://schemas.openxmlformats.org/officeDocument/2006/relationships/image" Target="../media/image15.png"/><Relationship Id="rId9" Type="http://schemas.openxmlformats.org/officeDocument/2006/relationships/hyperlink" Target="https://www.zooniverse.org/projects/zookeeper/galaxy-zoo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hyperlink" Target="https://www.zooniverse.org/projects/zookeeper/galaxy-zoo" TargetMode="External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zooniverse.org/projects/zookeeper/galaxy-zoo" TargetMode="Externa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zooniverse.org/projects/zookeeper/galaxy-zoo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1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hyperlink" Target="https://www.zooniverse.org/projects/zookeeper/galaxy-zoo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1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hyperlink" Target="https://www.zooniverse.org/projects/zookeeper/galaxy-zoo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2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image" Target="../media/image10.png"/><Relationship Id="rId5" Type="http://schemas.openxmlformats.org/officeDocument/2006/relationships/image" Target="../media/image16.png"/><Relationship Id="rId10" Type="http://schemas.openxmlformats.org/officeDocument/2006/relationships/hyperlink" Target="https://www.zooniverse.org/projects/zookeeper/galaxy-zoo" TargetMode="External"/><Relationship Id="rId4" Type="http://schemas.openxmlformats.org/officeDocument/2006/relationships/image" Target="../media/image15.png"/><Relationship Id="rId9" Type="http://schemas.openxmlformats.org/officeDocument/2006/relationships/image" Target="../media/image2.png"/><Relationship Id="rId1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zooniverse.org/projects/zookeeper/galaxy-zoo" TargetMode="Externa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hyperlink" Target="https://www.zooniverse.org/projects/zookeeper/galaxy-zoo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1D0C5F-E2D0-4918-9D6A-62A5B802C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8786" y="2109203"/>
            <a:ext cx="7685590" cy="1984374"/>
          </a:xfrm>
        </p:spPr>
        <p:txBody>
          <a:bodyPr>
            <a:normAutofit/>
          </a:bodyPr>
          <a:lstStyle/>
          <a:p>
            <a:pPr algn="l"/>
            <a:r>
              <a:rPr lang="en-US" sz="2800" i="1" dirty="0"/>
              <a:t>LSST/Vera Rubin precursor: Subaru HSC</a:t>
            </a:r>
            <a:r>
              <a:rPr lang="en-US" sz="4400" dirty="0"/>
              <a:t> </a:t>
            </a:r>
            <a:br>
              <a:rPr lang="en-US" dirty="0"/>
            </a:br>
            <a:r>
              <a:rPr lang="en-US" dirty="0"/>
              <a:t>   </a:t>
            </a:r>
            <a:r>
              <a:rPr lang="en-US" sz="5400" dirty="0"/>
              <a:t>Galaxy Zoo: Cosmic Dawn</a:t>
            </a:r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30F3E9C-62C4-D513-E73C-E456103895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54017" y="4032611"/>
            <a:ext cx="8631300" cy="1655762"/>
          </a:xfrm>
        </p:spPr>
        <p:txBody>
          <a:bodyPr/>
          <a:lstStyle/>
          <a:p>
            <a:pPr marL="0" indent="0" algn="r">
              <a:buNone/>
            </a:pPr>
            <a:r>
              <a:rPr lang="en-GB" sz="2800" dirty="0">
                <a:ea typeface="+mn-lt"/>
                <a:cs typeface="+mn-lt"/>
              </a:rPr>
              <a:t>James Pearson, Hugh Dickinson,</a:t>
            </a:r>
            <a:r>
              <a:rPr lang="en-GB" dirty="0">
                <a:ea typeface="+mn-lt"/>
                <a:cs typeface="+mn-lt"/>
              </a:rPr>
              <a:t> </a:t>
            </a:r>
            <a:r>
              <a:rPr lang="en-GB" sz="2800" dirty="0"/>
              <a:t>Stephen Serjeant</a:t>
            </a:r>
          </a:p>
          <a:p>
            <a:pPr marL="0" indent="0" algn="r">
              <a:buNone/>
            </a:pPr>
            <a:r>
              <a:rPr lang="en-GB" sz="2800" dirty="0">
                <a:cs typeface="Calibri"/>
              </a:rPr>
              <a:t>Galaxy Zoo Team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0439EC5-5F38-15D7-5529-AD017356BBDE}"/>
              </a:ext>
            </a:extLst>
          </p:cNvPr>
          <p:cNvGrpSpPr/>
          <p:nvPr/>
        </p:nvGrpSpPr>
        <p:grpSpPr>
          <a:xfrm>
            <a:off x="1231816" y="5132401"/>
            <a:ext cx="6966246" cy="1144595"/>
            <a:chOff x="628650" y="5578201"/>
            <a:chExt cx="6966246" cy="114459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CB603B2-E565-EA4F-0D9F-77D7B0D67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8650" y="5743038"/>
              <a:ext cx="3994482" cy="706842"/>
            </a:xfrm>
            <a:prstGeom prst="rect">
              <a:avLst/>
            </a:prstGeom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C34B5254-12FF-30AB-0F67-84C9A6BB3D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3133" y="5579351"/>
              <a:ext cx="1832023" cy="10468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B0F62FB9-06C1-9F88-604C-19EF1028BDA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177" t="7917" r="3367" b="7917"/>
            <a:stretch/>
          </p:blipFill>
          <p:spPr bwMode="auto">
            <a:xfrm>
              <a:off x="6455157" y="5578201"/>
              <a:ext cx="1139739" cy="1144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45394C3-ADC2-3B39-29B5-EA69E6B793A6}"/>
              </a:ext>
            </a:extLst>
          </p:cNvPr>
          <p:cNvGrpSpPr/>
          <p:nvPr/>
        </p:nvGrpSpPr>
        <p:grpSpPr>
          <a:xfrm>
            <a:off x="8256163" y="5201002"/>
            <a:ext cx="2728213" cy="1002570"/>
            <a:chOff x="7431030" y="5201002"/>
            <a:chExt cx="2728213" cy="100257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302A909-DC7F-D85F-9A0E-497EB4CDE443}"/>
                </a:ext>
              </a:extLst>
            </p:cNvPr>
            <p:cNvSpPr/>
            <p:nvPr/>
          </p:nvSpPr>
          <p:spPr>
            <a:xfrm>
              <a:off x="7431030" y="5201002"/>
              <a:ext cx="2728213" cy="100257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24C1D659-9244-BEE8-48F9-9588DFA02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23413" y="5277055"/>
              <a:ext cx="2543445" cy="8689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73382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8FDC00A-9CC6-D368-D03E-3B888704E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2248E-7E21-8745-B2BA-44EFFF8920E6}" type="datetime1">
              <a:rPr lang="it-IT" smtClean="0"/>
              <a:t>21/11/2022</a:t>
            </a:fld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13E999C-04AA-C6BA-E5B5-DA07A2C72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10</a:t>
            </a:fld>
            <a:endParaRPr lang="it-IT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32637F28-D7A5-3665-015D-EADF6C655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Galaxy Zoo: Cosmic Dawn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7EB69C2-CB0D-B0F6-D4E9-DE3A128D61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203" y="1903798"/>
            <a:ext cx="7851079" cy="333273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sz="2800" b="1" dirty="0"/>
              <a:t>Potential Publications</a:t>
            </a:r>
          </a:p>
          <a:p>
            <a:r>
              <a:rPr lang="en-GB" sz="2800" dirty="0"/>
              <a:t>General data release paper</a:t>
            </a:r>
          </a:p>
          <a:p>
            <a:r>
              <a:rPr lang="en-GB" sz="2800" dirty="0"/>
              <a:t>Strong gravitational lens discoveries</a:t>
            </a:r>
            <a:endParaRPr lang="en-GB" sz="2800" dirty="0">
              <a:cs typeface="Calibri" panose="020F0502020204030204"/>
            </a:endParaRPr>
          </a:p>
          <a:p>
            <a:r>
              <a:rPr lang="en-GB" sz="2800" dirty="0"/>
              <a:t>Clumpy galaxy statistics</a:t>
            </a:r>
          </a:p>
          <a:p>
            <a:r>
              <a:rPr lang="en-GB" sz="2800" dirty="0"/>
              <a:t>Low surface brightness features</a:t>
            </a:r>
          </a:p>
          <a:p>
            <a:r>
              <a:rPr lang="en-GB" sz="2800" dirty="0"/>
              <a:t>Barred galaxy discoveries and statistics</a:t>
            </a:r>
          </a:p>
          <a:p>
            <a:r>
              <a:rPr lang="en-GB" sz="2800" dirty="0"/>
              <a:t>Interesting cases of utilising machine learning (</a:t>
            </a:r>
            <a:r>
              <a:rPr lang="en-GB" sz="2800" dirty="0" err="1"/>
              <a:t>Zoobot</a:t>
            </a:r>
            <a:r>
              <a:rPr lang="en-GB" sz="2800" dirty="0"/>
              <a:t>)</a:t>
            </a:r>
          </a:p>
          <a:p>
            <a:r>
              <a:rPr lang="en-GB" sz="2800" dirty="0"/>
              <a:t>Galaxy mergers identified by GZ, and their correlation with AKARI/Spitzer data</a:t>
            </a:r>
          </a:p>
          <a:p>
            <a:r>
              <a:rPr lang="en-GB" sz="2800" dirty="0"/>
              <a:t>Correlations between Galaxy Zoo morphology and IR luminosity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7E12968-F7C7-E54A-CAE2-A37345E991B3}"/>
              </a:ext>
            </a:extLst>
          </p:cNvPr>
          <p:cNvGrpSpPr/>
          <p:nvPr/>
        </p:nvGrpSpPr>
        <p:grpSpPr>
          <a:xfrm rot="5400000">
            <a:off x="7885104" y="2165080"/>
            <a:ext cx="4828980" cy="3209983"/>
            <a:chOff x="550750" y="1422527"/>
            <a:chExt cx="4996463" cy="3321317"/>
          </a:xfrm>
        </p:grpSpPr>
        <p:pic>
          <p:nvPicPr>
            <p:cNvPr id="12" name="Picture 11" descr="A picture containing outdoor object, star, night sky&#10;&#10;Description automatically generated">
              <a:extLst>
                <a:ext uri="{FF2B5EF4-FFF2-40B4-BE49-F238E27FC236}">
                  <a16:creationId xmlns:a16="http://schemas.microsoft.com/office/drawing/2014/main" id="{81F24245-497E-9364-7FAF-D36AF6EB2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750" y="1422529"/>
              <a:ext cx="1648075" cy="1648075"/>
            </a:xfrm>
            <a:prstGeom prst="rect">
              <a:avLst/>
            </a:prstGeom>
          </p:spPr>
        </p:pic>
        <p:pic>
          <p:nvPicPr>
            <p:cNvPr id="13" name="Picture 12" descr="A group of stars in space&#10;&#10;Description automatically generated with low confidence">
              <a:extLst>
                <a:ext uri="{FF2B5EF4-FFF2-40B4-BE49-F238E27FC236}">
                  <a16:creationId xmlns:a16="http://schemas.microsoft.com/office/drawing/2014/main" id="{6DB3AA56-1421-A5B1-8A1C-68F6622A2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5896" y="1422528"/>
              <a:ext cx="1648075" cy="1648075"/>
            </a:xfrm>
            <a:prstGeom prst="rect">
              <a:avLst/>
            </a:prstGeom>
          </p:spPr>
        </p:pic>
        <p:pic>
          <p:nvPicPr>
            <p:cNvPr id="14" name="Picture 13" descr="A picture containing night, dark, outdoor object, star&#10;&#10;Description automatically generated">
              <a:extLst>
                <a:ext uri="{FF2B5EF4-FFF2-40B4-BE49-F238E27FC236}">
                  <a16:creationId xmlns:a16="http://schemas.microsoft.com/office/drawing/2014/main" id="{5F7D07DB-AC6D-1051-96BE-29D930D25A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5895" y="3095768"/>
              <a:ext cx="1648075" cy="1648075"/>
            </a:xfrm>
            <a:prstGeom prst="rect">
              <a:avLst/>
            </a:prstGeom>
          </p:spPr>
        </p:pic>
        <p:pic>
          <p:nvPicPr>
            <p:cNvPr id="15" name="Picture 14" descr="A picture containing star, dark, outdoor object, night&#10;&#10;Description automatically generated">
              <a:extLst>
                <a:ext uri="{FF2B5EF4-FFF2-40B4-BE49-F238E27FC236}">
                  <a16:creationId xmlns:a16="http://schemas.microsoft.com/office/drawing/2014/main" id="{A9E153B5-383F-33CC-328E-3EC186F1C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9137" y="3095767"/>
              <a:ext cx="1648075" cy="1648075"/>
            </a:xfrm>
            <a:prstGeom prst="rect">
              <a:avLst/>
            </a:prstGeom>
          </p:spPr>
        </p:pic>
        <p:pic>
          <p:nvPicPr>
            <p:cNvPr id="16" name="Picture 15" descr="A bright light in space&#10;&#10;Description automatically generated with low confidence">
              <a:extLst>
                <a:ext uri="{FF2B5EF4-FFF2-40B4-BE49-F238E27FC236}">
                  <a16:creationId xmlns:a16="http://schemas.microsoft.com/office/drawing/2014/main" id="{CFD0861C-56FE-77DF-45EF-A5B26CE45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750" y="3095769"/>
              <a:ext cx="1648075" cy="1648075"/>
            </a:xfrm>
            <a:prstGeom prst="rect">
              <a:avLst/>
            </a:prstGeom>
          </p:spPr>
        </p:pic>
        <p:pic>
          <p:nvPicPr>
            <p:cNvPr id="17" name="Picture 16" descr="A bright light in space&#10;&#10;Description automatically generated with low confidence">
              <a:extLst>
                <a:ext uri="{FF2B5EF4-FFF2-40B4-BE49-F238E27FC236}">
                  <a16:creationId xmlns:a16="http://schemas.microsoft.com/office/drawing/2014/main" id="{615BAB3B-25C5-2EBB-B3CE-0AB99D762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9138" y="1422527"/>
              <a:ext cx="1648075" cy="1648075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A36B09A-986A-719F-0575-1E92740594EC}"/>
              </a:ext>
            </a:extLst>
          </p:cNvPr>
          <p:cNvSpPr txBox="1"/>
          <p:nvPr/>
        </p:nvSpPr>
        <p:spPr>
          <a:xfrm>
            <a:off x="6361894" y="80544"/>
            <a:ext cx="57706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hlinkClick r:id="rId9"/>
              </a:rPr>
              <a:t>https://www.zooniverse.org/projects/zookeeper/galaxy-zoo</a:t>
            </a:r>
            <a:r>
              <a:rPr lang="en-GB" dirty="0"/>
              <a:t>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0FEEDB7-CE3A-9BCF-25A0-A3F9C1F0F7EF}"/>
              </a:ext>
            </a:extLst>
          </p:cNvPr>
          <p:cNvGrpSpPr/>
          <p:nvPr/>
        </p:nvGrpSpPr>
        <p:grpSpPr>
          <a:xfrm>
            <a:off x="605298" y="5235382"/>
            <a:ext cx="7603229" cy="1144595"/>
            <a:chOff x="605298" y="5235382"/>
            <a:chExt cx="7603229" cy="114459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55C93EE-610C-4302-8CD4-4C317424BCD5}"/>
                </a:ext>
              </a:extLst>
            </p:cNvPr>
            <p:cNvGrpSpPr/>
            <p:nvPr/>
          </p:nvGrpSpPr>
          <p:grpSpPr>
            <a:xfrm>
              <a:off x="605298" y="5235382"/>
              <a:ext cx="6966246" cy="1144595"/>
              <a:chOff x="628650" y="5578201"/>
              <a:chExt cx="6966246" cy="1144595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32A4445F-2829-BD5C-B20E-1D053719EA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28650" y="5743038"/>
                <a:ext cx="3994482" cy="706842"/>
              </a:xfrm>
              <a:prstGeom prst="rect">
                <a:avLst/>
              </a:prstGeom>
            </p:spPr>
          </p:pic>
          <p:pic>
            <p:nvPicPr>
              <p:cNvPr id="23" name="Picture 2">
                <a:extLst>
                  <a:ext uri="{FF2B5EF4-FFF2-40B4-BE49-F238E27FC236}">
                    <a16:creationId xmlns:a16="http://schemas.microsoft.com/office/drawing/2014/main" id="{9B4A7469-0688-EC81-1791-8730D5BE2D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23133" y="5579351"/>
                <a:ext cx="1832023" cy="10468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4">
                <a:extLst>
                  <a:ext uri="{FF2B5EF4-FFF2-40B4-BE49-F238E27FC236}">
                    <a16:creationId xmlns:a16="http://schemas.microsoft.com/office/drawing/2014/main" id="{7B547D94-4386-BCD5-0258-9D0DE6D417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177" t="7917" r="3367" b="7917"/>
              <a:stretch/>
            </p:blipFill>
            <p:spPr bwMode="auto">
              <a:xfrm>
                <a:off x="6455157" y="5578201"/>
                <a:ext cx="1139739" cy="11445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1" name="Picture 2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F15F16D4-4829-B0AE-FCA8-D79442C54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571543" y="5236532"/>
              <a:ext cx="636984" cy="10468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41956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8FDC00A-9CC6-D368-D03E-3B888704E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2248E-7E21-8745-B2BA-44EFFF8920E6}" type="datetime1">
              <a:rPr lang="it-IT" smtClean="0"/>
              <a:t>21/11/2022</a:t>
            </a:fld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13E999C-04AA-C6BA-E5B5-DA07A2C72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11</a:t>
            </a:fld>
            <a:endParaRPr lang="it-IT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32637F28-D7A5-3665-015D-EADF6C655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Galaxy Zoo: Cosmic Dawn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7EB69C2-CB0D-B0F6-D4E9-DE3A128D6161}"/>
              </a:ext>
            </a:extLst>
          </p:cNvPr>
          <p:cNvSpPr>
            <a:spLocks noGrp="1"/>
          </p:cNvSpPr>
          <p:nvPr>
            <p:ph idx="1"/>
          </p:nvPr>
        </p:nvSpPr>
        <p:spPr/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8F0FB1-7444-6420-1388-6D8D4A4F3B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047"/>
          <a:stretch/>
        </p:blipFill>
        <p:spPr>
          <a:xfrm>
            <a:off x="1559061" y="1325562"/>
            <a:ext cx="9073876" cy="48830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0E2DC4-CD86-1169-5810-28EF9485E891}"/>
              </a:ext>
            </a:extLst>
          </p:cNvPr>
          <p:cNvSpPr txBox="1"/>
          <p:nvPr/>
        </p:nvSpPr>
        <p:spPr>
          <a:xfrm>
            <a:off x="6361894" y="80544"/>
            <a:ext cx="57706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hlinkClick r:id="rId4"/>
              </a:rPr>
              <a:t>https://www.zooniverse.org/projects/zookeeper/galaxy-zoo</a:t>
            </a:r>
            <a:r>
              <a:rPr lang="en-GB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54ACF3-E7D9-2693-97BC-8DDE90FA19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1938" y="5097335"/>
            <a:ext cx="1810999" cy="111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0498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39EF50-82ED-6229-73FA-659DF4ACE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1485" y="3071018"/>
            <a:ext cx="10069029" cy="1325563"/>
          </a:xfrm>
        </p:spPr>
        <p:txBody>
          <a:bodyPr/>
          <a:lstStyle/>
          <a:p>
            <a:r>
              <a:rPr lang="it-IT" dirty="0"/>
              <a:t>Thanks for listening!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359CAE-C215-1596-82CD-6DD562D8F8C2}"/>
              </a:ext>
            </a:extLst>
          </p:cNvPr>
          <p:cNvSpPr txBox="1"/>
          <p:nvPr/>
        </p:nvSpPr>
        <p:spPr>
          <a:xfrm>
            <a:off x="2099327" y="4732906"/>
            <a:ext cx="79933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https://www.zooniverse.org/projects/zookeeper/galaxy-zoo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963247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8FDC00A-9CC6-D368-D03E-3B888704E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2248E-7E21-8745-B2BA-44EFFF8920E6}" type="datetime1">
              <a:rPr lang="it-IT" smtClean="0"/>
              <a:t>21/11/2022</a:t>
            </a:fld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13E999C-04AA-C6BA-E5B5-DA07A2C72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13</a:t>
            </a:fld>
            <a:endParaRPr lang="it-IT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32637F28-D7A5-3665-015D-EADF6C655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Galaxy Zoo: Cosmic Dawn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7EB69C2-CB0D-B0F6-D4E9-DE3A128D61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203" y="1642386"/>
            <a:ext cx="7719499" cy="3594146"/>
          </a:xfrm>
        </p:spPr>
        <p:txBody>
          <a:bodyPr>
            <a:normAutofit fontScale="70000" lnSpcReduction="20000"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Summary</a:t>
            </a:r>
          </a:p>
          <a:p>
            <a:r>
              <a:rPr lang="en-GB" sz="2900" dirty="0"/>
              <a:t>Galaxy Zoo is the longest running Zooniverse citizen science project, classifying galaxies based on their visual morphologies.</a:t>
            </a:r>
          </a:p>
          <a:p>
            <a:r>
              <a:rPr lang="en-GB" sz="2900" dirty="0"/>
              <a:t>Galaxy Zoo: Cosmic Dawn forms its next iteration, using deep multi-band Subaru HSC imaging of the EDF-N, with data from the H20 Cosmic Dawn survey.</a:t>
            </a:r>
          </a:p>
          <a:p>
            <a:r>
              <a:rPr lang="en-GB" sz="2900" dirty="0"/>
              <a:t>Benefits include:</a:t>
            </a:r>
          </a:p>
          <a:p>
            <a:pPr lvl="1"/>
            <a:r>
              <a:rPr lang="en-GB" sz="2500" dirty="0"/>
              <a:t>Studying higher-z sources and those with LSB features,</a:t>
            </a:r>
          </a:p>
          <a:p>
            <a:pPr lvl="1"/>
            <a:r>
              <a:rPr lang="en-GB" sz="2500" dirty="0"/>
              <a:t>Expanding the list of interesting objects (e.g. through serendipitous discovery),</a:t>
            </a:r>
          </a:p>
          <a:p>
            <a:pPr lvl="1"/>
            <a:r>
              <a:rPr lang="en-GB" sz="2500" dirty="0"/>
              <a:t>Mapping the EDF-N acts as a precursor for Euclid by providing initial classifications for rapid follow-up,</a:t>
            </a:r>
          </a:p>
          <a:p>
            <a:pPr lvl="1"/>
            <a:r>
              <a:rPr lang="en-GB" sz="2500" dirty="0"/>
              <a:t>Project acts as a precursor for Rubin LSST by creating multiband ground truth sets for training deep learning models.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9729DAD-5CEA-B245-83B7-F3EE3A7CD3BC}"/>
              </a:ext>
            </a:extLst>
          </p:cNvPr>
          <p:cNvGrpSpPr/>
          <p:nvPr/>
        </p:nvGrpSpPr>
        <p:grpSpPr>
          <a:xfrm rot="5400000">
            <a:off x="7885104" y="2165080"/>
            <a:ext cx="4828980" cy="3209983"/>
            <a:chOff x="550750" y="1422527"/>
            <a:chExt cx="4996463" cy="3321317"/>
          </a:xfrm>
        </p:grpSpPr>
        <p:pic>
          <p:nvPicPr>
            <p:cNvPr id="12" name="Picture 11" descr="A picture containing outdoor object, star, night sky&#10;&#10;Description automatically generated">
              <a:extLst>
                <a:ext uri="{FF2B5EF4-FFF2-40B4-BE49-F238E27FC236}">
                  <a16:creationId xmlns:a16="http://schemas.microsoft.com/office/drawing/2014/main" id="{9B8FB089-25AE-753B-45D3-AEE1231A1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750" y="1422529"/>
              <a:ext cx="1648075" cy="1648075"/>
            </a:xfrm>
            <a:prstGeom prst="rect">
              <a:avLst/>
            </a:prstGeom>
          </p:spPr>
        </p:pic>
        <p:pic>
          <p:nvPicPr>
            <p:cNvPr id="13" name="Picture 12" descr="A group of stars in space&#10;&#10;Description automatically generated with low confidence">
              <a:extLst>
                <a:ext uri="{FF2B5EF4-FFF2-40B4-BE49-F238E27FC236}">
                  <a16:creationId xmlns:a16="http://schemas.microsoft.com/office/drawing/2014/main" id="{1775CFC9-4DF7-75B2-6A7D-AD1224ECD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5896" y="1422528"/>
              <a:ext cx="1648075" cy="1648075"/>
            </a:xfrm>
            <a:prstGeom prst="rect">
              <a:avLst/>
            </a:prstGeom>
          </p:spPr>
        </p:pic>
        <p:pic>
          <p:nvPicPr>
            <p:cNvPr id="14" name="Picture 13" descr="A picture containing night, dark, outdoor object, star&#10;&#10;Description automatically generated">
              <a:extLst>
                <a:ext uri="{FF2B5EF4-FFF2-40B4-BE49-F238E27FC236}">
                  <a16:creationId xmlns:a16="http://schemas.microsoft.com/office/drawing/2014/main" id="{429A15B3-74E1-717C-50AA-8FC9874D7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5895" y="3095768"/>
              <a:ext cx="1648075" cy="1648075"/>
            </a:xfrm>
            <a:prstGeom prst="rect">
              <a:avLst/>
            </a:prstGeom>
          </p:spPr>
        </p:pic>
        <p:pic>
          <p:nvPicPr>
            <p:cNvPr id="15" name="Picture 14" descr="A picture containing star, dark, outdoor object, night&#10;&#10;Description automatically generated">
              <a:extLst>
                <a:ext uri="{FF2B5EF4-FFF2-40B4-BE49-F238E27FC236}">
                  <a16:creationId xmlns:a16="http://schemas.microsoft.com/office/drawing/2014/main" id="{781D4F8F-FDC0-BAD6-C204-A61F9A03F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9137" y="3095767"/>
              <a:ext cx="1648075" cy="1648075"/>
            </a:xfrm>
            <a:prstGeom prst="rect">
              <a:avLst/>
            </a:prstGeom>
          </p:spPr>
        </p:pic>
        <p:pic>
          <p:nvPicPr>
            <p:cNvPr id="16" name="Picture 15" descr="A bright light in space&#10;&#10;Description automatically generated with low confidence">
              <a:extLst>
                <a:ext uri="{FF2B5EF4-FFF2-40B4-BE49-F238E27FC236}">
                  <a16:creationId xmlns:a16="http://schemas.microsoft.com/office/drawing/2014/main" id="{4D9C56D4-23D6-BF69-321C-9D1739526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750" y="3095769"/>
              <a:ext cx="1648075" cy="1648075"/>
            </a:xfrm>
            <a:prstGeom prst="rect">
              <a:avLst/>
            </a:prstGeom>
          </p:spPr>
        </p:pic>
        <p:pic>
          <p:nvPicPr>
            <p:cNvPr id="17" name="Picture 16" descr="A bright light in space&#10;&#10;Description automatically generated with low confidence">
              <a:extLst>
                <a:ext uri="{FF2B5EF4-FFF2-40B4-BE49-F238E27FC236}">
                  <a16:creationId xmlns:a16="http://schemas.microsoft.com/office/drawing/2014/main" id="{6F78090E-6F6E-15CA-FD6A-C51453873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9138" y="1422527"/>
              <a:ext cx="1648075" cy="1648075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21CB656-D5B1-3231-49DD-F58276DFD992}"/>
              </a:ext>
            </a:extLst>
          </p:cNvPr>
          <p:cNvSpPr txBox="1"/>
          <p:nvPr/>
        </p:nvSpPr>
        <p:spPr>
          <a:xfrm>
            <a:off x="6361894" y="80544"/>
            <a:ext cx="57706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hlinkClick r:id="rId9"/>
              </a:rPr>
              <a:t>https://www.zooniverse.org/projects/zookeeper/galaxy-zoo</a:t>
            </a:r>
            <a:r>
              <a:rPr lang="en-GB" dirty="0"/>
              <a:t>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25E6F0C-3220-CC6E-0434-43686575F162}"/>
              </a:ext>
            </a:extLst>
          </p:cNvPr>
          <p:cNvGrpSpPr/>
          <p:nvPr/>
        </p:nvGrpSpPr>
        <p:grpSpPr>
          <a:xfrm>
            <a:off x="605298" y="5235382"/>
            <a:ext cx="7603229" cy="1144595"/>
            <a:chOff x="605298" y="5235382"/>
            <a:chExt cx="7603229" cy="114459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E9F4AAB-0B7D-3F69-7AAC-AACD31E79C9A}"/>
                </a:ext>
              </a:extLst>
            </p:cNvPr>
            <p:cNvGrpSpPr/>
            <p:nvPr/>
          </p:nvGrpSpPr>
          <p:grpSpPr>
            <a:xfrm>
              <a:off x="605298" y="5235382"/>
              <a:ext cx="6966246" cy="1144595"/>
              <a:chOff x="628650" y="5578201"/>
              <a:chExt cx="6966246" cy="1144595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DC47458-F945-A593-C3E9-2BBE227A3E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28650" y="5743038"/>
                <a:ext cx="3994482" cy="706842"/>
              </a:xfrm>
              <a:prstGeom prst="rect">
                <a:avLst/>
              </a:prstGeom>
            </p:spPr>
          </p:pic>
          <p:pic>
            <p:nvPicPr>
              <p:cNvPr id="23" name="Picture 2">
                <a:extLst>
                  <a:ext uri="{FF2B5EF4-FFF2-40B4-BE49-F238E27FC236}">
                    <a16:creationId xmlns:a16="http://schemas.microsoft.com/office/drawing/2014/main" id="{31DFB2A4-903C-577F-FDAB-FCDC75C201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23133" y="5579351"/>
                <a:ext cx="1832023" cy="10468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4">
                <a:extLst>
                  <a:ext uri="{FF2B5EF4-FFF2-40B4-BE49-F238E27FC236}">
                    <a16:creationId xmlns:a16="http://schemas.microsoft.com/office/drawing/2014/main" id="{CE1A00A4-E4DA-D4C9-C6BF-6E353C59503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177" t="7917" r="3367" b="7917"/>
              <a:stretch/>
            </p:blipFill>
            <p:spPr bwMode="auto">
              <a:xfrm>
                <a:off x="6455157" y="5578201"/>
                <a:ext cx="1139739" cy="11445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1" name="Picture 2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E277F92-8116-18A8-C66A-259721112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571543" y="5236532"/>
              <a:ext cx="636984" cy="10468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5570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FC126EA-F348-995B-C7F0-43F8C450D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E1E07-ECB0-F140-8498-28E336DE498C}" type="datetime1">
              <a:rPr lang="it-IT" smtClean="0"/>
              <a:t>21/11/2022</a:t>
            </a:fld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9E1E45A-DB81-1FC3-CB74-1923FBD2B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2</a:t>
            </a:fld>
            <a:endParaRPr lang="it-IT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DADA07BE-CA68-4AC9-E856-AD20294C5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Galaxy Zoo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A1ABE28-BAD1-1BD0-DC26-28BE341C80FB}"/>
              </a:ext>
            </a:extLst>
          </p:cNvPr>
          <p:cNvSpPr>
            <a:spLocks noGrp="1"/>
          </p:cNvSpPr>
          <p:nvPr>
            <p:ph idx="1"/>
          </p:nvPr>
        </p:nvSpPr>
        <p:spPr/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562AF9B-62FD-D568-C4A3-3A328D2E37CE}"/>
              </a:ext>
            </a:extLst>
          </p:cNvPr>
          <p:cNvGrpSpPr/>
          <p:nvPr/>
        </p:nvGrpSpPr>
        <p:grpSpPr>
          <a:xfrm>
            <a:off x="1922621" y="1269085"/>
            <a:ext cx="8346757" cy="4994562"/>
            <a:chOff x="580432" y="1644164"/>
            <a:chExt cx="8346757" cy="499456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9F1D8B7-0714-7F7F-D119-F2FA76B6EBF5}"/>
                </a:ext>
              </a:extLst>
            </p:cNvPr>
            <p:cNvGrpSpPr/>
            <p:nvPr/>
          </p:nvGrpSpPr>
          <p:grpSpPr>
            <a:xfrm>
              <a:off x="3930726" y="3317409"/>
              <a:ext cx="4996463" cy="3321317"/>
              <a:chOff x="550750" y="1422527"/>
              <a:chExt cx="4996463" cy="3321317"/>
            </a:xfrm>
          </p:grpSpPr>
          <p:pic>
            <p:nvPicPr>
              <p:cNvPr id="17" name="Picture 16" descr="A picture containing outdoor object, star, night sky&#10;&#10;Description automatically generated">
                <a:extLst>
                  <a:ext uri="{FF2B5EF4-FFF2-40B4-BE49-F238E27FC236}">
                    <a16:creationId xmlns:a16="http://schemas.microsoft.com/office/drawing/2014/main" id="{E56B7937-1F71-319C-A346-17A78D264B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0750" y="1422529"/>
                <a:ext cx="1648075" cy="1648075"/>
              </a:xfrm>
              <a:prstGeom prst="rect">
                <a:avLst/>
              </a:prstGeom>
            </p:spPr>
          </p:pic>
          <p:pic>
            <p:nvPicPr>
              <p:cNvPr id="18" name="Picture 17" descr="A group of stars in space&#10;&#10;Description automatically generated with low confidence">
                <a:extLst>
                  <a:ext uri="{FF2B5EF4-FFF2-40B4-BE49-F238E27FC236}">
                    <a16:creationId xmlns:a16="http://schemas.microsoft.com/office/drawing/2014/main" id="{59C22CA1-8C93-7E12-742A-B31BF56E9F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25896" y="1422528"/>
                <a:ext cx="1648075" cy="1648075"/>
              </a:xfrm>
              <a:prstGeom prst="rect">
                <a:avLst/>
              </a:prstGeom>
            </p:spPr>
          </p:pic>
          <p:pic>
            <p:nvPicPr>
              <p:cNvPr id="19" name="Picture 18" descr="A picture containing night, dark, outdoor object, star&#10;&#10;Description automatically generated">
                <a:extLst>
                  <a:ext uri="{FF2B5EF4-FFF2-40B4-BE49-F238E27FC236}">
                    <a16:creationId xmlns:a16="http://schemas.microsoft.com/office/drawing/2014/main" id="{D7C5B7E6-1995-F7AF-5CCF-1EE0BA4FD9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25895" y="3095768"/>
                <a:ext cx="1648075" cy="1648075"/>
              </a:xfrm>
              <a:prstGeom prst="rect">
                <a:avLst/>
              </a:prstGeom>
            </p:spPr>
          </p:pic>
          <p:pic>
            <p:nvPicPr>
              <p:cNvPr id="20" name="Picture 19" descr="A picture containing star, dark, outdoor object, night&#10;&#10;Description automatically generated">
                <a:extLst>
                  <a:ext uri="{FF2B5EF4-FFF2-40B4-BE49-F238E27FC236}">
                    <a16:creationId xmlns:a16="http://schemas.microsoft.com/office/drawing/2014/main" id="{9CC394DA-3F00-1BED-342D-7376221952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99137" y="3095767"/>
                <a:ext cx="1648075" cy="1648075"/>
              </a:xfrm>
              <a:prstGeom prst="rect">
                <a:avLst/>
              </a:prstGeom>
            </p:spPr>
          </p:pic>
          <p:pic>
            <p:nvPicPr>
              <p:cNvPr id="21" name="Picture 20" descr="A bright light in space&#10;&#10;Description automatically generated with low confidence">
                <a:extLst>
                  <a:ext uri="{FF2B5EF4-FFF2-40B4-BE49-F238E27FC236}">
                    <a16:creationId xmlns:a16="http://schemas.microsoft.com/office/drawing/2014/main" id="{02F8B5D1-FD45-9B01-1862-6E9FFA87B1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0750" y="3095769"/>
                <a:ext cx="1648075" cy="1648075"/>
              </a:xfrm>
              <a:prstGeom prst="rect">
                <a:avLst/>
              </a:prstGeom>
            </p:spPr>
          </p:pic>
          <p:pic>
            <p:nvPicPr>
              <p:cNvPr id="22" name="Picture 21" descr="A bright light in space&#10;&#10;Description automatically generated with low confidence">
                <a:extLst>
                  <a:ext uri="{FF2B5EF4-FFF2-40B4-BE49-F238E27FC236}">
                    <a16:creationId xmlns:a16="http://schemas.microsoft.com/office/drawing/2014/main" id="{50D77156-74EB-8B42-90CB-EDB28A50CC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99138" y="1422527"/>
                <a:ext cx="1648075" cy="1648075"/>
              </a:xfrm>
              <a:prstGeom prst="rect">
                <a:avLst/>
              </a:prstGeom>
            </p:spPr>
          </p:pic>
        </p:grpSp>
        <p:pic>
          <p:nvPicPr>
            <p:cNvPr id="8" name="Picture 7" descr="A picture containing outdoor object, star, night sky&#10;&#10;Description automatically generated">
              <a:extLst>
                <a:ext uri="{FF2B5EF4-FFF2-40B4-BE49-F238E27FC236}">
                  <a16:creationId xmlns:a16="http://schemas.microsoft.com/office/drawing/2014/main" id="{A2B62B35-E471-8F85-97DA-6B3DC7DFF01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112" y="1644165"/>
              <a:ext cx="1648076" cy="1648076"/>
            </a:xfrm>
            <a:prstGeom prst="rect">
              <a:avLst/>
            </a:prstGeom>
          </p:spPr>
        </p:pic>
        <p:pic>
          <p:nvPicPr>
            <p:cNvPr id="9" name="Picture 8" descr="A picture containing close, closeup, dark&#10;&#10;Description automatically generated">
              <a:extLst>
                <a:ext uri="{FF2B5EF4-FFF2-40B4-BE49-F238E27FC236}">
                  <a16:creationId xmlns:a16="http://schemas.microsoft.com/office/drawing/2014/main" id="{71103297-8C5E-CC35-DC0F-831DBC34B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432" y="3317408"/>
              <a:ext cx="1648076" cy="1648076"/>
            </a:xfrm>
            <a:prstGeom prst="rect">
              <a:avLst/>
            </a:prstGeom>
          </p:spPr>
        </p:pic>
        <p:pic>
          <p:nvPicPr>
            <p:cNvPr id="10" name="Picture 9" descr="A picture containing night, star, dark, outdoor object&#10;&#10;Description automatically generated">
              <a:extLst>
                <a:ext uri="{FF2B5EF4-FFF2-40B4-BE49-F238E27FC236}">
                  <a16:creationId xmlns:a16="http://schemas.microsoft.com/office/drawing/2014/main" id="{5D61923C-19A5-380B-E802-B08ABE1B7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435" y="4990648"/>
              <a:ext cx="1648076" cy="1648076"/>
            </a:xfrm>
            <a:prstGeom prst="rect">
              <a:avLst/>
            </a:prstGeom>
          </p:spPr>
        </p:pic>
        <p:pic>
          <p:nvPicPr>
            <p:cNvPr id="11" name="Picture 10" descr="A picture containing outdoor object, night, night sky&#10;&#10;Description automatically generated">
              <a:extLst>
                <a:ext uri="{FF2B5EF4-FFF2-40B4-BE49-F238E27FC236}">
                  <a16:creationId xmlns:a16="http://schemas.microsoft.com/office/drawing/2014/main" id="{E430E0AD-D8AD-A2D7-71C2-674160FDD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9982" y="1644165"/>
              <a:ext cx="1648076" cy="1648076"/>
            </a:xfrm>
            <a:prstGeom prst="rect">
              <a:avLst/>
            </a:prstGeom>
          </p:spPr>
        </p:pic>
        <p:pic>
          <p:nvPicPr>
            <p:cNvPr id="12" name="Picture 11" descr="A picture containing black, star, outdoor object, dark&#10;&#10;Description automatically generated">
              <a:extLst>
                <a:ext uri="{FF2B5EF4-FFF2-40B4-BE49-F238E27FC236}">
                  <a16:creationId xmlns:a16="http://schemas.microsoft.com/office/drawing/2014/main" id="{9D42A4E7-3461-5795-54B1-A4BDCD4EC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5579" y="3317408"/>
              <a:ext cx="1648076" cy="1648076"/>
            </a:xfrm>
            <a:prstGeom prst="rect">
              <a:avLst/>
            </a:prstGeom>
          </p:spPr>
        </p:pic>
        <p:pic>
          <p:nvPicPr>
            <p:cNvPr id="13" name="Picture 12" descr="A group of stars in space&#10;&#10;Description automatically generated with medium confidence">
              <a:extLst>
                <a:ext uri="{FF2B5EF4-FFF2-40B4-BE49-F238E27FC236}">
                  <a16:creationId xmlns:a16="http://schemas.microsoft.com/office/drawing/2014/main" id="{9F231320-94C5-5603-BEF6-4264AFC40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5580" y="4990649"/>
              <a:ext cx="1648076" cy="1648076"/>
            </a:xfrm>
            <a:prstGeom prst="rect">
              <a:avLst/>
            </a:prstGeom>
          </p:spPr>
        </p:pic>
        <p:pic>
          <p:nvPicPr>
            <p:cNvPr id="14" name="Picture 13" descr="A picture containing star, outdoor object, night, light&#10;&#10;Description automatically generated">
              <a:extLst>
                <a:ext uri="{FF2B5EF4-FFF2-40B4-BE49-F238E27FC236}">
                  <a16:creationId xmlns:a16="http://schemas.microsoft.com/office/drawing/2014/main" id="{05DB7F87-0000-7D8F-1345-948FFFEF5E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432" y="1644167"/>
              <a:ext cx="1648076" cy="1648076"/>
            </a:xfrm>
            <a:prstGeom prst="rect">
              <a:avLst/>
            </a:prstGeom>
          </p:spPr>
        </p:pic>
        <p:pic>
          <p:nvPicPr>
            <p:cNvPr id="15" name="Picture 14" descr="A picture containing star, black, outdoor object, night sky&#10;&#10;Description automatically generated">
              <a:extLst>
                <a:ext uri="{FF2B5EF4-FFF2-40B4-BE49-F238E27FC236}">
                  <a16:creationId xmlns:a16="http://schemas.microsoft.com/office/drawing/2014/main" id="{2C4B4B2E-C13C-E3B3-660A-1AC409791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5869" y="1644164"/>
              <a:ext cx="1648077" cy="1648077"/>
            </a:xfrm>
            <a:prstGeom prst="rect">
              <a:avLst/>
            </a:prstGeom>
          </p:spPr>
        </p:pic>
        <p:pic>
          <p:nvPicPr>
            <p:cNvPr id="16" name="Picture 15" descr="A group of stars in space&#10;&#10;Description automatically generated with low confidence">
              <a:extLst>
                <a:ext uri="{FF2B5EF4-FFF2-40B4-BE49-F238E27FC236}">
                  <a16:creationId xmlns:a16="http://schemas.microsoft.com/office/drawing/2014/main" id="{A00D05A7-3927-2E8D-CD69-E46E41FA9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736" y="1644165"/>
              <a:ext cx="1648078" cy="1648078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87147825-311E-0453-9C36-11E52D2F830C}"/>
              </a:ext>
            </a:extLst>
          </p:cNvPr>
          <p:cNvSpPr txBox="1"/>
          <p:nvPr/>
        </p:nvSpPr>
        <p:spPr>
          <a:xfrm>
            <a:off x="6361894" y="80544"/>
            <a:ext cx="57706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hlinkClick r:id="rId18"/>
              </a:rPr>
              <a:t>https://www.zooniverse.org/projects/zookeeper/galaxy-zoo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2702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FC126EA-F348-995B-C7F0-43F8C450D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E1E07-ECB0-F140-8498-28E336DE498C}" type="datetime1">
              <a:rPr lang="it-IT" smtClean="0"/>
              <a:t>21/11/2022</a:t>
            </a:fld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9E1E45A-DB81-1FC3-CB74-1923FBD2B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3</a:t>
            </a:fld>
            <a:endParaRPr lang="it-IT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DADA07BE-CA68-4AC9-E856-AD20294C5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Galaxy Zoo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A1ABE28-BAD1-1BD0-DC26-28BE341C80FB}"/>
              </a:ext>
            </a:extLst>
          </p:cNvPr>
          <p:cNvSpPr>
            <a:spLocks noGrp="1"/>
          </p:cNvSpPr>
          <p:nvPr>
            <p:ph idx="1"/>
          </p:nvPr>
        </p:nvSpPr>
        <p:spPr/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2008F68-CA52-9EB1-D204-A0A65C6014F1}"/>
              </a:ext>
            </a:extLst>
          </p:cNvPr>
          <p:cNvGrpSpPr/>
          <p:nvPr/>
        </p:nvGrpSpPr>
        <p:grpSpPr>
          <a:xfrm>
            <a:off x="2068368" y="881270"/>
            <a:ext cx="8055263" cy="5422460"/>
            <a:chOff x="2364259" y="1279632"/>
            <a:chExt cx="7463482" cy="502409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BA5E8EE-B150-D505-71A0-A379CFEA8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64259" y="1688450"/>
              <a:ext cx="7463482" cy="461528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9B2758A-4B5B-369C-CBD4-38C074105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30095" y="1279632"/>
              <a:ext cx="2297646" cy="406579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E1FCF96-4030-8147-907E-C76934D82265}"/>
              </a:ext>
            </a:extLst>
          </p:cNvPr>
          <p:cNvSpPr txBox="1"/>
          <p:nvPr/>
        </p:nvSpPr>
        <p:spPr>
          <a:xfrm>
            <a:off x="6361894" y="80544"/>
            <a:ext cx="57706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hlinkClick r:id="rId5"/>
              </a:rPr>
              <a:t>https://www.zooniverse.org/projects/zookeeper/galaxy-zoo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6247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8FDC00A-9CC6-D368-D03E-3B888704E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2248E-7E21-8745-B2BA-44EFFF8920E6}" type="datetime1">
              <a:rPr lang="it-IT" smtClean="0"/>
              <a:t>21/11/2022</a:t>
            </a:fld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13E999C-04AA-C6BA-E5B5-DA07A2C72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4</a:t>
            </a:fld>
            <a:endParaRPr lang="it-IT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32637F28-D7A5-3665-015D-EADF6C655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Galaxy Zoo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7EB69C2-CB0D-B0F6-D4E9-DE3A128D6161}"/>
              </a:ext>
            </a:extLst>
          </p:cNvPr>
          <p:cNvSpPr>
            <a:spLocks noGrp="1"/>
          </p:cNvSpPr>
          <p:nvPr>
            <p:ph idx="1"/>
          </p:nvPr>
        </p:nvSpPr>
        <p:spPr/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CF1564-C92E-9C48-2A0A-8BEDD1F9EC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20" b="3069"/>
          <a:stretch/>
        </p:blipFill>
        <p:spPr>
          <a:xfrm>
            <a:off x="2781782" y="1275517"/>
            <a:ext cx="6628436" cy="50035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ED3652-D4E7-3EAE-2980-3AC1FAD421D3}"/>
              </a:ext>
            </a:extLst>
          </p:cNvPr>
          <p:cNvSpPr txBox="1"/>
          <p:nvPr/>
        </p:nvSpPr>
        <p:spPr>
          <a:xfrm>
            <a:off x="6361894" y="80544"/>
            <a:ext cx="57706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hlinkClick r:id="rId4"/>
              </a:rPr>
              <a:t>https://www.zooniverse.org/projects/zookeeper/galaxy-zoo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5992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8FDC00A-9CC6-D368-D03E-3B888704E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2248E-7E21-8745-B2BA-44EFFF8920E6}" type="datetime1">
              <a:rPr lang="it-IT" smtClean="0"/>
              <a:t>21/11/2022</a:t>
            </a:fld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13E999C-04AA-C6BA-E5B5-DA07A2C72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5</a:t>
            </a:fld>
            <a:endParaRPr lang="it-IT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32637F28-D7A5-3665-015D-EADF6C655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Galaxy Zoo: Cosmic Dawn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7EB69C2-CB0D-B0F6-D4E9-DE3A128D61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203" y="1903798"/>
            <a:ext cx="7719499" cy="328967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b="1" dirty="0"/>
              <a:t>Citizen science galaxy classification </a:t>
            </a:r>
            <a:r>
              <a:rPr lang="en-GB" dirty="0"/>
              <a:t>using Subaru </a:t>
            </a:r>
            <a:r>
              <a:rPr lang="en-GB" b="1" dirty="0"/>
              <a:t>Hyper </a:t>
            </a:r>
            <a:r>
              <a:rPr lang="en-GB" b="1" dirty="0" err="1"/>
              <a:t>Suprime</a:t>
            </a:r>
            <a:r>
              <a:rPr lang="en-GB" b="1" dirty="0"/>
              <a:t>-Cam (HSC) </a:t>
            </a:r>
            <a:r>
              <a:rPr lang="en-GB" dirty="0"/>
              <a:t>imaging from the </a:t>
            </a:r>
            <a:r>
              <a:rPr lang="en-GB" b="1" dirty="0"/>
              <a:t>Hawaii Two-0 (H20) Cosmic Dawn survey.</a:t>
            </a:r>
            <a:br>
              <a:rPr lang="en-GB" b="1" dirty="0"/>
            </a:br>
            <a:endParaRPr lang="en-GB" dirty="0"/>
          </a:p>
          <a:p>
            <a:pPr marL="0" indent="0">
              <a:buNone/>
            </a:pPr>
            <a:r>
              <a:rPr lang="en-GB" b="1" dirty="0"/>
              <a:t>Cosmic Dawn</a:t>
            </a:r>
          </a:p>
          <a:p>
            <a:r>
              <a:rPr lang="en-GB" sz="2800" dirty="0"/>
              <a:t>Multi-wavelength survey of the Euclid Deep and Calibration fields – some of the darkest and most observable fields on the sky.</a:t>
            </a:r>
          </a:p>
          <a:p>
            <a:r>
              <a:rPr lang="en-GB" sz="2800" dirty="0"/>
              <a:t>Aims to understand the co-evolution of galaxies, black holes, and the dark matter haloes that host them across cosmic time.</a:t>
            </a:r>
          </a:p>
          <a:p>
            <a:endParaRPr lang="en-GB" dirty="0"/>
          </a:p>
        </p:txBody>
      </p:sp>
      <p:pic>
        <p:nvPicPr>
          <p:cNvPr id="3" name="Picture 4" descr="Subaru Telescope">
            <a:extLst>
              <a:ext uri="{FF2B5EF4-FFF2-40B4-BE49-F238E27FC236}">
                <a16:creationId xmlns:a16="http://schemas.microsoft.com/office/drawing/2014/main" id="{4608F2D1-4FF1-1553-4707-B7D1EFBDD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845" y="1500551"/>
            <a:ext cx="3291496" cy="468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49CAA09-70A7-42D6-C01A-10784D7109D4}"/>
              </a:ext>
            </a:extLst>
          </p:cNvPr>
          <p:cNvSpPr txBox="1"/>
          <p:nvPr/>
        </p:nvSpPr>
        <p:spPr>
          <a:xfrm>
            <a:off x="6361894" y="80544"/>
            <a:ext cx="57706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hlinkClick r:id="rId4"/>
              </a:rPr>
              <a:t>https://www.zooniverse.org/projects/zookeeper/galaxy-zoo</a:t>
            </a:r>
            <a:r>
              <a:rPr lang="en-GB" dirty="0"/>
              <a:t>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0CFC54A-B52E-C431-B054-27A9F03EA440}"/>
              </a:ext>
            </a:extLst>
          </p:cNvPr>
          <p:cNvGrpSpPr/>
          <p:nvPr/>
        </p:nvGrpSpPr>
        <p:grpSpPr>
          <a:xfrm>
            <a:off x="605298" y="5235382"/>
            <a:ext cx="7603229" cy="1144595"/>
            <a:chOff x="605298" y="5235382"/>
            <a:chExt cx="7603229" cy="114459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A0BFC05-9A22-08B2-8035-D849A4025AED}"/>
                </a:ext>
              </a:extLst>
            </p:cNvPr>
            <p:cNvGrpSpPr/>
            <p:nvPr/>
          </p:nvGrpSpPr>
          <p:grpSpPr>
            <a:xfrm>
              <a:off x="605298" y="5235382"/>
              <a:ext cx="6966246" cy="1144595"/>
              <a:chOff x="628650" y="5578201"/>
              <a:chExt cx="6966246" cy="1144595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E2C5471E-531E-945B-8C3F-CC1A7D1123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8650" y="5743038"/>
                <a:ext cx="3994482" cy="706842"/>
              </a:xfrm>
              <a:prstGeom prst="rect">
                <a:avLst/>
              </a:prstGeom>
            </p:spPr>
          </p:pic>
          <p:pic>
            <p:nvPicPr>
              <p:cNvPr id="9" name="Picture 2">
                <a:extLst>
                  <a:ext uri="{FF2B5EF4-FFF2-40B4-BE49-F238E27FC236}">
                    <a16:creationId xmlns:a16="http://schemas.microsoft.com/office/drawing/2014/main" id="{806C64BC-3F77-E010-FE4E-038DD4252A6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23133" y="5579351"/>
                <a:ext cx="1832023" cy="10468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4">
                <a:extLst>
                  <a:ext uri="{FF2B5EF4-FFF2-40B4-BE49-F238E27FC236}">
                    <a16:creationId xmlns:a16="http://schemas.microsoft.com/office/drawing/2014/main" id="{9CB82D0E-1A37-518F-A4BB-18C3A823F4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177" t="7917" r="3367" b="7917"/>
              <a:stretch/>
            </p:blipFill>
            <p:spPr bwMode="auto">
              <a:xfrm>
                <a:off x="6455157" y="5578201"/>
                <a:ext cx="1139739" cy="11445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6" name="Picture 1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255D507-005D-DBAC-BA98-ACC44DEAF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71543" y="5236532"/>
              <a:ext cx="636984" cy="10468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048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8FDC00A-9CC6-D368-D03E-3B888704E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2248E-7E21-8745-B2BA-44EFFF8920E6}" type="datetime1">
              <a:rPr lang="it-IT" smtClean="0"/>
              <a:t>21/11/2022</a:t>
            </a:fld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13E999C-04AA-C6BA-E5B5-DA07A2C72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6</a:t>
            </a:fld>
            <a:endParaRPr lang="it-IT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32637F28-D7A5-3665-015D-EADF6C655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Galaxy Zoo: Cosmic Dawn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7EB69C2-CB0D-B0F6-D4E9-DE3A128D61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203" y="1903798"/>
            <a:ext cx="7445121" cy="332008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b="1" dirty="0"/>
              <a:t>H20</a:t>
            </a:r>
          </a:p>
          <a:p>
            <a:r>
              <a:rPr lang="en-GB" sz="2800" dirty="0"/>
              <a:t>Ultra-deep Subaru HSC imaging of the two primary Euclid deep calibration fields, including the Euclid Deep Field North (EDF-N).</a:t>
            </a:r>
          </a:p>
          <a:p>
            <a:r>
              <a:rPr lang="en-GB" sz="2800" dirty="0"/>
              <a:t>Studying galaxy evolution out to z = 7 (&lt;800 million years after the Big Bang).</a:t>
            </a:r>
          </a:p>
          <a:p>
            <a:pPr marL="0" indent="0">
              <a:buNone/>
            </a:pPr>
            <a:r>
              <a:rPr lang="en-GB" b="1" dirty="0"/>
              <a:t>Galaxy Zoo project</a:t>
            </a:r>
          </a:p>
          <a:p>
            <a:r>
              <a:rPr lang="en-GB" sz="2800" dirty="0"/>
              <a:t>Hundreds of thousands of H20 HSC images of the (10 sq. deg.) EDF-N.</a:t>
            </a:r>
          </a:p>
        </p:txBody>
      </p:sp>
      <p:pic>
        <p:nvPicPr>
          <p:cNvPr id="11" name="Picture 4" descr="Subaru Telescope">
            <a:extLst>
              <a:ext uri="{FF2B5EF4-FFF2-40B4-BE49-F238E27FC236}">
                <a16:creationId xmlns:a16="http://schemas.microsoft.com/office/drawing/2014/main" id="{A7A56B30-EAA1-AF2C-A42B-B8FBFF770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845" y="1500551"/>
            <a:ext cx="3291496" cy="468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90EAED8-7353-0B30-1A37-29EB31B76D82}"/>
              </a:ext>
            </a:extLst>
          </p:cNvPr>
          <p:cNvSpPr txBox="1"/>
          <p:nvPr/>
        </p:nvSpPr>
        <p:spPr>
          <a:xfrm>
            <a:off x="6361894" y="80544"/>
            <a:ext cx="57706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hlinkClick r:id="rId4"/>
              </a:rPr>
              <a:t>https://www.zooniverse.org/projects/zookeeper/galaxy-zoo</a:t>
            </a:r>
            <a:r>
              <a:rPr lang="en-GB" dirty="0"/>
              <a:t>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F84FB2A-4B09-610B-0008-59DF659406F3}"/>
              </a:ext>
            </a:extLst>
          </p:cNvPr>
          <p:cNvGrpSpPr/>
          <p:nvPr/>
        </p:nvGrpSpPr>
        <p:grpSpPr>
          <a:xfrm>
            <a:off x="605298" y="5235382"/>
            <a:ext cx="7603229" cy="1144595"/>
            <a:chOff x="605298" y="5235382"/>
            <a:chExt cx="7603229" cy="114459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911E1FB-5605-2D91-4465-6DC4D7739251}"/>
                </a:ext>
              </a:extLst>
            </p:cNvPr>
            <p:cNvGrpSpPr/>
            <p:nvPr/>
          </p:nvGrpSpPr>
          <p:grpSpPr>
            <a:xfrm>
              <a:off x="605298" y="5235382"/>
              <a:ext cx="6966246" cy="1144595"/>
              <a:chOff x="628650" y="5578201"/>
              <a:chExt cx="6966246" cy="114459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FD2E79C7-671A-A024-1E37-D8F5D781B6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8650" y="5743038"/>
                <a:ext cx="3994482" cy="706842"/>
              </a:xfrm>
              <a:prstGeom prst="rect">
                <a:avLst/>
              </a:prstGeom>
            </p:spPr>
          </p:pic>
          <p:pic>
            <p:nvPicPr>
              <p:cNvPr id="17" name="Picture 2">
                <a:extLst>
                  <a:ext uri="{FF2B5EF4-FFF2-40B4-BE49-F238E27FC236}">
                    <a16:creationId xmlns:a16="http://schemas.microsoft.com/office/drawing/2014/main" id="{071B4E76-FB3E-CD1D-3DE6-63E01536FB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23133" y="5579351"/>
                <a:ext cx="1832023" cy="10468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4">
                <a:extLst>
                  <a:ext uri="{FF2B5EF4-FFF2-40B4-BE49-F238E27FC236}">
                    <a16:creationId xmlns:a16="http://schemas.microsoft.com/office/drawing/2014/main" id="{F08FB2D8-71EB-C9E4-CA4F-AE7A3FAAAC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177" t="7917" r="3367" b="7917"/>
              <a:stretch/>
            </p:blipFill>
            <p:spPr bwMode="auto">
              <a:xfrm>
                <a:off x="6455157" y="5578201"/>
                <a:ext cx="1139739" cy="11445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5" name="Picture 1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C6CE3AA5-6C69-D442-ECEA-4441A24DA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71543" y="5236532"/>
              <a:ext cx="636984" cy="10468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7636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8FDC00A-9CC6-D368-D03E-3B888704E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2248E-7E21-8745-B2BA-44EFFF8920E6}" type="datetime1">
              <a:rPr lang="it-IT" smtClean="0"/>
              <a:t>21/11/2022</a:t>
            </a:fld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13E999C-04AA-C6BA-E5B5-DA07A2C72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7</a:t>
            </a:fld>
            <a:endParaRPr lang="it-IT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32637F28-D7A5-3665-015D-EADF6C655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Galaxy Zoo: Cosmic Dawn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7EB69C2-CB0D-B0F6-D4E9-DE3A128D61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203" y="1903799"/>
            <a:ext cx="7851079" cy="185679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b="1" dirty="0"/>
              <a:t>Benefits</a:t>
            </a:r>
          </a:p>
          <a:p>
            <a:r>
              <a:rPr lang="en-GB" dirty="0">
                <a:ea typeface="+mn-lt"/>
                <a:cs typeface="+mn-lt"/>
              </a:rPr>
              <a:t>LSST Rubin precursor: mapping provides </a:t>
            </a:r>
            <a:r>
              <a:rPr lang="en-GB" b="1" dirty="0">
                <a:ea typeface="+mn-lt"/>
                <a:cs typeface="+mn-lt"/>
              </a:rPr>
              <a:t>multiband ground truth sets </a:t>
            </a:r>
            <a:r>
              <a:rPr lang="en-GB" dirty="0">
                <a:ea typeface="+mn-lt"/>
                <a:cs typeface="+mn-lt"/>
              </a:rPr>
              <a:t>for use in training deep learning models.</a:t>
            </a:r>
          </a:p>
          <a:p>
            <a:r>
              <a:rPr lang="en-GB" dirty="0"/>
              <a:t>Euclid precursor: mapping the EDF-N provides </a:t>
            </a:r>
            <a:r>
              <a:rPr lang="en-GB" b="1" dirty="0"/>
              <a:t>initial classifications for rapid follow-up </a:t>
            </a:r>
            <a:r>
              <a:rPr lang="en-GB" dirty="0"/>
              <a:t>of the most interesting objects.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DF1CBD-4B44-0609-54DB-357F8412B62A}"/>
              </a:ext>
            </a:extLst>
          </p:cNvPr>
          <p:cNvGrpSpPr/>
          <p:nvPr/>
        </p:nvGrpSpPr>
        <p:grpSpPr>
          <a:xfrm rot="5400000">
            <a:off x="7885104" y="2165080"/>
            <a:ext cx="4828980" cy="3209983"/>
            <a:chOff x="550750" y="1422527"/>
            <a:chExt cx="4996463" cy="3321317"/>
          </a:xfrm>
        </p:grpSpPr>
        <p:pic>
          <p:nvPicPr>
            <p:cNvPr id="12" name="Picture 11" descr="A picture containing outdoor object, star, night sky&#10;&#10;Description automatically generated">
              <a:extLst>
                <a:ext uri="{FF2B5EF4-FFF2-40B4-BE49-F238E27FC236}">
                  <a16:creationId xmlns:a16="http://schemas.microsoft.com/office/drawing/2014/main" id="{929948A1-C01D-DEBE-145E-07B94DABF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750" y="1422529"/>
              <a:ext cx="1648075" cy="1648075"/>
            </a:xfrm>
            <a:prstGeom prst="rect">
              <a:avLst/>
            </a:prstGeom>
          </p:spPr>
        </p:pic>
        <p:pic>
          <p:nvPicPr>
            <p:cNvPr id="13" name="Picture 12" descr="A group of stars in space&#10;&#10;Description automatically generated with low confidence">
              <a:extLst>
                <a:ext uri="{FF2B5EF4-FFF2-40B4-BE49-F238E27FC236}">
                  <a16:creationId xmlns:a16="http://schemas.microsoft.com/office/drawing/2014/main" id="{CCF4381E-DF58-A034-65DB-5250D0C5F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5896" y="1422528"/>
              <a:ext cx="1648075" cy="1648075"/>
            </a:xfrm>
            <a:prstGeom prst="rect">
              <a:avLst/>
            </a:prstGeom>
          </p:spPr>
        </p:pic>
        <p:pic>
          <p:nvPicPr>
            <p:cNvPr id="14" name="Picture 13" descr="A picture containing night, dark, outdoor object, star&#10;&#10;Description automatically generated">
              <a:extLst>
                <a:ext uri="{FF2B5EF4-FFF2-40B4-BE49-F238E27FC236}">
                  <a16:creationId xmlns:a16="http://schemas.microsoft.com/office/drawing/2014/main" id="{DDFAEA94-A4D9-D076-8AEB-23127C4FF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5895" y="3095768"/>
              <a:ext cx="1648075" cy="1648075"/>
            </a:xfrm>
            <a:prstGeom prst="rect">
              <a:avLst/>
            </a:prstGeom>
          </p:spPr>
        </p:pic>
        <p:pic>
          <p:nvPicPr>
            <p:cNvPr id="15" name="Picture 14" descr="A picture containing star, dark, outdoor object, night&#10;&#10;Description automatically generated">
              <a:extLst>
                <a:ext uri="{FF2B5EF4-FFF2-40B4-BE49-F238E27FC236}">
                  <a16:creationId xmlns:a16="http://schemas.microsoft.com/office/drawing/2014/main" id="{007B5639-016C-9773-FFF5-D74EE2D4E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9137" y="3095767"/>
              <a:ext cx="1648075" cy="1648075"/>
            </a:xfrm>
            <a:prstGeom prst="rect">
              <a:avLst/>
            </a:prstGeom>
          </p:spPr>
        </p:pic>
        <p:pic>
          <p:nvPicPr>
            <p:cNvPr id="16" name="Picture 15" descr="A bright light in space&#10;&#10;Description automatically generated with low confidence">
              <a:extLst>
                <a:ext uri="{FF2B5EF4-FFF2-40B4-BE49-F238E27FC236}">
                  <a16:creationId xmlns:a16="http://schemas.microsoft.com/office/drawing/2014/main" id="{BDDF73C0-5C4D-9718-0167-289BA35EB5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750" y="3095769"/>
              <a:ext cx="1648075" cy="1648075"/>
            </a:xfrm>
            <a:prstGeom prst="rect">
              <a:avLst/>
            </a:prstGeom>
          </p:spPr>
        </p:pic>
        <p:pic>
          <p:nvPicPr>
            <p:cNvPr id="17" name="Picture 16" descr="A bright light in space&#10;&#10;Description automatically generated with low confidence">
              <a:extLst>
                <a:ext uri="{FF2B5EF4-FFF2-40B4-BE49-F238E27FC236}">
                  <a16:creationId xmlns:a16="http://schemas.microsoft.com/office/drawing/2014/main" id="{EBA9FBE4-F374-AAD2-748A-39193F7F9E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9138" y="1422527"/>
              <a:ext cx="1648075" cy="1648075"/>
            </a:xfrm>
            <a:prstGeom prst="rect">
              <a:avLst/>
            </a:prstGeom>
          </p:spPr>
        </p:pic>
      </p:grpSp>
      <p:sp>
        <p:nvSpPr>
          <p:cNvPr id="20" name="Segnaposto contenuto 5">
            <a:extLst>
              <a:ext uri="{FF2B5EF4-FFF2-40B4-BE49-F238E27FC236}">
                <a16:creationId xmlns:a16="http://schemas.microsoft.com/office/drawing/2014/main" id="{106EA852-C0BA-92F2-F2E0-2AF3E30439C8}"/>
              </a:ext>
            </a:extLst>
          </p:cNvPr>
          <p:cNvSpPr txBox="1">
            <a:spLocks/>
          </p:cNvSpPr>
          <p:nvPr/>
        </p:nvSpPr>
        <p:spPr>
          <a:xfrm>
            <a:off x="825028" y="3723732"/>
            <a:ext cx="7851079" cy="146328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Tx/>
              <a:buBlip>
                <a:blip r:embed="rId9"/>
              </a:buBlip>
              <a:defRPr sz="2800" kern="1200">
                <a:solidFill>
                  <a:srgbClr val="323F2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Tx/>
              <a:buBlip>
                <a:blip r:embed="rId9"/>
              </a:buBlip>
              <a:defRPr sz="2400" kern="1200">
                <a:solidFill>
                  <a:srgbClr val="323F2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Tx/>
              <a:buBlip>
                <a:blip r:embed="rId9"/>
              </a:buBlip>
              <a:defRPr sz="2000" kern="1200">
                <a:solidFill>
                  <a:srgbClr val="323F2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Tx/>
              <a:buBlip>
                <a:blip r:embed="rId9"/>
              </a:buBlip>
              <a:defRPr sz="1800" kern="1200">
                <a:solidFill>
                  <a:srgbClr val="323F2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Tx/>
              <a:buBlip>
                <a:blip r:embed="rId9"/>
              </a:buBlip>
              <a:defRPr sz="1800" kern="1200">
                <a:solidFill>
                  <a:srgbClr val="323F2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Higher-end resolution and deep multiband imaging for statistically studying both </a:t>
            </a:r>
            <a:r>
              <a:rPr lang="en-GB" b="1" dirty="0"/>
              <a:t>higher redshift sources </a:t>
            </a:r>
            <a:r>
              <a:rPr lang="en-GB" dirty="0"/>
              <a:t>and </a:t>
            </a:r>
            <a:r>
              <a:rPr lang="en-GB" b="1" dirty="0"/>
              <a:t>low surface brightness features.</a:t>
            </a:r>
          </a:p>
          <a:p>
            <a:r>
              <a:rPr lang="en-GB" dirty="0"/>
              <a:t>Expands the lists of interesting objects, including those from </a:t>
            </a:r>
            <a:r>
              <a:rPr lang="en-GB" b="1" dirty="0"/>
              <a:t>serendipitous discovery</a:t>
            </a:r>
            <a:r>
              <a:rPr lang="en-GB" dirty="0"/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075333-B636-D065-44C2-AF75C4DB9BCC}"/>
              </a:ext>
            </a:extLst>
          </p:cNvPr>
          <p:cNvSpPr txBox="1"/>
          <p:nvPr/>
        </p:nvSpPr>
        <p:spPr>
          <a:xfrm>
            <a:off x="6361894" y="80544"/>
            <a:ext cx="57706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hlinkClick r:id="rId10"/>
              </a:rPr>
              <a:t>https://www.zooniverse.org/projects/zookeeper/galaxy-zoo</a:t>
            </a:r>
            <a:r>
              <a:rPr lang="en-GB" dirty="0"/>
              <a:t>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754B82A-D5E5-1CD9-9B29-C89D346E4EA3}"/>
              </a:ext>
            </a:extLst>
          </p:cNvPr>
          <p:cNvGrpSpPr/>
          <p:nvPr/>
        </p:nvGrpSpPr>
        <p:grpSpPr>
          <a:xfrm>
            <a:off x="605298" y="5235382"/>
            <a:ext cx="7603229" cy="1144595"/>
            <a:chOff x="605298" y="5235382"/>
            <a:chExt cx="7603229" cy="114459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7BAC5CA-72AD-D966-2A66-0CFBBAF27C3B}"/>
                </a:ext>
              </a:extLst>
            </p:cNvPr>
            <p:cNvGrpSpPr/>
            <p:nvPr/>
          </p:nvGrpSpPr>
          <p:grpSpPr>
            <a:xfrm>
              <a:off x="605298" y="5235382"/>
              <a:ext cx="6966246" cy="1144595"/>
              <a:chOff x="628650" y="5578201"/>
              <a:chExt cx="6966246" cy="1144595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E81677AE-EDAB-D11A-2978-8BEAC0E2FA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28650" y="5743038"/>
                <a:ext cx="3994482" cy="706842"/>
              </a:xfrm>
              <a:prstGeom prst="rect">
                <a:avLst/>
              </a:prstGeom>
            </p:spPr>
          </p:pic>
          <p:pic>
            <p:nvPicPr>
              <p:cNvPr id="24" name="Picture 2">
                <a:extLst>
                  <a:ext uri="{FF2B5EF4-FFF2-40B4-BE49-F238E27FC236}">
                    <a16:creationId xmlns:a16="http://schemas.microsoft.com/office/drawing/2014/main" id="{D27CE1D8-2758-40E0-50F7-4FDBB5D5C26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23133" y="5579351"/>
                <a:ext cx="1832023" cy="10468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4">
                <a:extLst>
                  <a:ext uri="{FF2B5EF4-FFF2-40B4-BE49-F238E27FC236}">
                    <a16:creationId xmlns:a16="http://schemas.microsoft.com/office/drawing/2014/main" id="{6CF4D9C1-F7DB-9966-6C73-A41D917C64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177" t="7917" r="3367" b="7917"/>
              <a:stretch/>
            </p:blipFill>
            <p:spPr bwMode="auto">
              <a:xfrm>
                <a:off x="6455157" y="5578201"/>
                <a:ext cx="1139739" cy="11445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2" name="Picture 2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48344CD-E2B0-842C-8485-975A33620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571543" y="5236532"/>
              <a:ext cx="636984" cy="10468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003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8FDC00A-9CC6-D368-D03E-3B888704E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2248E-7E21-8745-B2BA-44EFFF8920E6}" type="datetime1">
              <a:rPr lang="it-IT" smtClean="0"/>
              <a:t>21/11/2022</a:t>
            </a:fld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13E999C-04AA-C6BA-E5B5-DA07A2C72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8</a:t>
            </a:fld>
            <a:endParaRPr lang="it-IT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32637F28-D7A5-3665-015D-EADF6C655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Galaxy Zoo: Cosmic Dawn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7EB69C2-CB0D-B0F6-D4E9-DE3A128D6161}"/>
              </a:ext>
            </a:extLst>
          </p:cNvPr>
          <p:cNvSpPr>
            <a:spLocks noGrp="1"/>
          </p:cNvSpPr>
          <p:nvPr>
            <p:ph idx="1"/>
          </p:nvPr>
        </p:nvSpPr>
        <p:spPr/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CFE92D2-9A64-44BE-07A2-3122A26548FB}"/>
              </a:ext>
            </a:extLst>
          </p:cNvPr>
          <p:cNvGrpSpPr/>
          <p:nvPr/>
        </p:nvGrpSpPr>
        <p:grpSpPr>
          <a:xfrm>
            <a:off x="2424056" y="1143783"/>
            <a:ext cx="7343888" cy="5080374"/>
            <a:chOff x="1177121" y="1355597"/>
            <a:chExt cx="6800490" cy="4399633"/>
          </a:xfrm>
        </p:grpSpPr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D238AFA3-FA8D-3C78-DDEE-337FC77992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8" t="1942" r="132" b="18925"/>
            <a:stretch/>
          </p:blipFill>
          <p:spPr>
            <a:xfrm>
              <a:off x="1177121" y="1355597"/>
              <a:ext cx="6800490" cy="4399633"/>
            </a:xfrm>
            <a:prstGeom prst="rect">
              <a:avLst/>
            </a:prstGeom>
          </p:spPr>
        </p:pic>
        <p:pic>
          <p:nvPicPr>
            <p:cNvPr id="13" name="Picture 12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F00E5430-19F4-EB56-CF44-6DC603E792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3427" t="12103" r="41556" b="81135"/>
            <a:stretch/>
          </p:blipFill>
          <p:spPr>
            <a:xfrm>
              <a:off x="3110583" y="1650322"/>
              <a:ext cx="1700447" cy="385820"/>
            </a:xfrm>
            <a:prstGeom prst="rect">
              <a:avLst/>
            </a:prstGeom>
          </p:spPr>
        </p:pic>
        <p:pic>
          <p:nvPicPr>
            <p:cNvPr id="14" name="Picture 13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72CF5141-C837-214B-B427-AD7124E006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155" t="14023" r="66994" b="81886"/>
            <a:stretch/>
          </p:blipFill>
          <p:spPr>
            <a:xfrm>
              <a:off x="2091408" y="1674133"/>
              <a:ext cx="1281388" cy="233358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F79DBDA-4265-0C64-E191-E6F8BFEA2884}"/>
              </a:ext>
            </a:extLst>
          </p:cNvPr>
          <p:cNvSpPr txBox="1"/>
          <p:nvPr/>
        </p:nvSpPr>
        <p:spPr>
          <a:xfrm>
            <a:off x="6361894" y="80544"/>
            <a:ext cx="57706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hlinkClick r:id="rId5"/>
              </a:rPr>
              <a:t>https://www.zooniverse.org/projects/zookeeper/galaxy-zoo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35633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7EB69C2-CB0D-B0F6-D4E9-DE3A128D6161}"/>
              </a:ext>
            </a:extLst>
          </p:cNvPr>
          <p:cNvSpPr>
            <a:spLocks noGrp="1"/>
          </p:cNvSpPr>
          <p:nvPr>
            <p:ph idx="1"/>
          </p:nvPr>
        </p:nvSpPr>
        <p:spPr/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347DA05-C10D-B908-AD6A-391BA471C5ED}"/>
              </a:ext>
            </a:extLst>
          </p:cNvPr>
          <p:cNvGrpSpPr/>
          <p:nvPr/>
        </p:nvGrpSpPr>
        <p:grpSpPr>
          <a:xfrm>
            <a:off x="2424056" y="1143783"/>
            <a:ext cx="7343888" cy="5080374"/>
            <a:chOff x="1177121" y="1355597"/>
            <a:chExt cx="6800490" cy="4399633"/>
          </a:xfrm>
        </p:grpSpPr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839BDA55-40CD-C36A-6933-BA7DAAC6B0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8" t="1942" r="132" b="18925"/>
            <a:stretch/>
          </p:blipFill>
          <p:spPr>
            <a:xfrm>
              <a:off x="1177121" y="1355597"/>
              <a:ext cx="6800490" cy="4399633"/>
            </a:xfrm>
            <a:prstGeom prst="rect">
              <a:avLst/>
            </a:prstGeom>
          </p:spPr>
        </p:pic>
        <p:pic>
          <p:nvPicPr>
            <p:cNvPr id="21" name="Picture 20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93B08A7A-F523-066B-42A4-82E495E8A1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3427" t="12103" r="41556" b="81135"/>
            <a:stretch/>
          </p:blipFill>
          <p:spPr>
            <a:xfrm>
              <a:off x="3110583" y="1650322"/>
              <a:ext cx="1700447" cy="385820"/>
            </a:xfrm>
            <a:prstGeom prst="rect">
              <a:avLst/>
            </a:prstGeom>
          </p:spPr>
        </p:pic>
        <p:pic>
          <p:nvPicPr>
            <p:cNvPr id="22" name="Picture 21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AFAB06C0-6326-FDA2-3A69-7ED96ED74F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155" t="14023" r="66994" b="81886"/>
            <a:stretch/>
          </p:blipFill>
          <p:spPr>
            <a:xfrm>
              <a:off x="2091408" y="1674133"/>
              <a:ext cx="1281388" cy="233358"/>
            </a:xfrm>
            <a:prstGeom prst="rect">
              <a:avLst/>
            </a:prstGeom>
          </p:spPr>
        </p:pic>
      </p:grp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8FDC00A-9CC6-D368-D03E-3B888704E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2248E-7E21-8745-B2BA-44EFFF8920E6}" type="datetime1">
              <a:rPr lang="it-IT" smtClean="0"/>
              <a:t>21/11/2022</a:t>
            </a:fld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13E999C-04AA-C6BA-E5B5-DA07A2C72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9</a:t>
            </a:fld>
            <a:endParaRPr lang="it-IT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32637F28-D7A5-3665-015D-EADF6C655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Galaxy Zoo: Cosmic Dawn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3E74B90-FE01-2EC2-DAB2-F19F011913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2321" y="2072247"/>
            <a:ext cx="2821297" cy="27115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6D2A27-FB38-F853-9F82-3E3DF6A039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5573" y="1355597"/>
            <a:ext cx="2327096" cy="41722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EE00D45-64ED-ED88-A2DB-6D820976DD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5558" y="2072247"/>
            <a:ext cx="2844808" cy="19513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D46F8E9-C0A3-268E-37CA-1156632DC25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4959"/>
          <a:stretch/>
        </p:blipFill>
        <p:spPr>
          <a:xfrm>
            <a:off x="1835558" y="4405202"/>
            <a:ext cx="2844808" cy="9455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2D611C-EDC9-B68B-9EBB-27ED00B73732}"/>
              </a:ext>
            </a:extLst>
          </p:cNvPr>
          <p:cNvSpPr txBox="1"/>
          <p:nvPr/>
        </p:nvSpPr>
        <p:spPr>
          <a:xfrm>
            <a:off x="6361894" y="80544"/>
            <a:ext cx="57706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hlinkClick r:id="rId9"/>
              </a:rPr>
              <a:t>https://www.zooniverse.org/projects/zookeeper/galaxy-zoo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5547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aster slid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InalEvent-Template-OCT2022" id="{DB54EC2F-0AAA-5B48-8FF2-7A9AE5AAFCDB}" vid="{4055EDC1-8A09-FD45-A756-EAA6D95D326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527</TotalTime>
  <Words>1596</Words>
  <Application>Microsoft Office PowerPoint</Application>
  <PresentationFormat>Widescreen</PresentationFormat>
  <Paragraphs>164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Akzidenz-Grotesk BQ</vt:lpstr>
      <vt:lpstr>Arial</vt:lpstr>
      <vt:lpstr>Arial,Sans-Serif</vt:lpstr>
      <vt:lpstr>Calibri</vt:lpstr>
      <vt:lpstr>Calibri Light</vt:lpstr>
      <vt:lpstr>Master slide</vt:lpstr>
      <vt:lpstr>LSST/Vera Rubin precursor: Subaru HSC     Galaxy Zoo: Cosmic Dawn</vt:lpstr>
      <vt:lpstr>Galaxy Zoo</vt:lpstr>
      <vt:lpstr>Galaxy Zoo</vt:lpstr>
      <vt:lpstr>Galaxy Zoo</vt:lpstr>
      <vt:lpstr>Galaxy Zoo: Cosmic Dawn</vt:lpstr>
      <vt:lpstr>Galaxy Zoo: Cosmic Dawn</vt:lpstr>
      <vt:lpstr>Galaxy Zoo: Cosmic Dawn</vt:lpstr>
      <vt:lpstr>Galaxy Zoo: Cosmic Dawn</vt:lpstr>
      <vt:lpstr>Galaxy Zoo: Cosmic Dawn</vt:lpstr>
      <vt:lpstr>Galaxy Zoo: Cosmic Dawn</vt:lpstr>
      <vt:lpstr>Galaxy Zoo: Cosmic Dawn</vt:lpstr>
      <vt:lpstr>Thanks for listening!</vt:lpstr>
      <vt:lpstr>Galaxy Zoo: Cosmic Dawn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 M Schillaci</dc:creator>
  <cp:lastModifiedBy>James Pearson</cp:lastModifiedBy>
  <cp:revision>41</cp:revision>
  <dcterms:created xsi:type="dcterms:W3CDTF">2020-09-17T09:10:54Z</dcterms:created>
  <dcterms:modified xsi:type="dcterms:W3CDTF">2022-11-21T18:20:22Z</dcterms:modified>
</cp:coreProperties>
</file>