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7"/>
  </p:notesMasterIdLst>
  <p:sldIdLst>
    <p:sldId id="265" r:id="rId2"/>
    <p:sldId id="267" r:id="rId3"/>
    <p:sldId id="281" r:id="rId4"/>
    <p:sldId id="269" r:id="rId5"/>
    <p:sldId id="270" r:id="rId6"/>
    <p:sldId id="273" r:id="rId7"/>
    <p:sldId id="272" r:id="rId8"/>
    <p:sldId id="282" r:id="rId9"/>
    <p:sldId id="280" r:id="rId10"/>
    <p:sldId id="274" r:id="rId11"/>
    <p:sldId id="275" r:id="rId12"/>
    <p:sldId id="276" r:id="rId13"/>
    <p:sldId id="277" r:id="rId14"/>
    <p:sldId id="266" r:id="rId15"/>
    <p:sldId id="268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ente di Microsoft Office" initials="UdMO" lastIdx="1" clrIdx="0">
    <p:extLst>
      <p:ext uri="{19B8F6BF-5375-455C-9EA6-DF929625EA0E}">
        <p15:presenceInfo xmlns:p15="http://schemas.microsoft.com/office/powerpoint/2012/main" userId="Utente di Microsoft Offi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4C9F"/>
    <a:srgbClr val="323F24"/>
    <a:srgbClr val="1C313A"/>
    <a:srgbClr val="B4B9C7"/>
    <a:srgbClr val="4470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449176-3DF4-4813-97DD-4659DA98C2AA}" v="9" dt="2022-11-21T18:14:04.9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39" autoAdjust="0"/>
    <p:restoredTop sz="73325" autoAdjust="0"/>
  </p:normalViewPr>
  <p:slideViewPr>
    <p:cSldViewPr snapToGrid="0" snapToObjects="1">
      <p:cViewPr varScale="1">
        <p:scale>
          <a:sx n="83" d="100"/>
          <a:sy n="83" d="100"/>
        </p:scale>
        <p:origin x="217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Pearson" userId="fdded9d9f9a8bd7d" providerId="LiveId" clId="{9F449176-3DF4-4813-97DD-4659DA98C2AA}"/>
    <pc:docChg chg="undo redo custSel modSld modMainMaster">
      <pc:chgData name="James Pearson" userId="fdded9d9f9a8bd7d" providerId="LiveId" clId="{9F449176-3DF4-4813-97DD-4659DA98C2AA}" dt="2022-11-21T18:18:10.541" v="176" actId="207"/>
      <pc:docMkLst>
        <pc:docMk/>
      </pc:docMkLst>
      <pc:sldChg chg="addSp delSp modSp mod modNotesTx">
        <pc:chgData name="James Pearson" userId="fdded9d9f9a8bd7d" providerId="LiveId" clId="{9F449176-3DF4-4813-97DD-4659DA98C2AA}" dt="2022-11-21T18:18:10.541" v="176" actId="207"/>
        <pc:sldMkLst>
          <pc:docMk/>
          <pc:sldMk cId="1037338218" sldId="265"/>
        </pc:sldMkLst>
        <pc:spChg chg="mod">
          <ac:chgData name="James Pearson" userId="fdded9d9f9a8bd7d" providerId="LiveId" clId="{9F449176-3DF4-4813-97DD-4659DA98C2AA}" dt="2022-11-21T17:43:34.293" v="109" actId="403"/>
          <ac:spMkLst>
            <pc:docMk/>
            <pc:sldMk cId="1037338218" sldId="265"/>
            <ac:spMk id="2" creationId="{B81D0C5F-E2D0-4918-9D6A-62A5B802C668}"/>
          </ac:spMkLst>
        </pc:spChg>
        <pc:spChg chg="mod">
          <ac:chgData name="James Pearson" userId="fdded9d9f9a8bd7d" providerId="LiveId" clId="{9F449176-3DF4-4813-97DD-4659DA98C2AA}" dt="2022-11-21T17:43:52.040" v="112" actId="1076"/>
          <ac:spMkLst>
            <pc:docMk/>
            <pc:sldMk cId="1037338218" sldId="265"/>
            <ac:spMk id="3" creationId="{030F3E9C-62C4-D513-E73C-E4561038955F}"/>
          </ac:spMkLst>
        </pc:spChg>
        <pc:spChg chg="del mod topLvl">
          <ac:chgData name="James Pearson" userId="fdded9d9f9a8bd7d" providerId="LiveId" clId="{9F449176-3DF4-4813-97DD-4659DA98C2AA}" dt="2022-11-21T18:14:30.501" v="170" actId="478"/>
          <ac:spMkLst>
            <pc:docMk/>
            <pc:sldMk cId="1037338218" sldId="265"/>
            <ac:spMk id="5" creationId="{7A882CCA-F663-1DF8-0E92-E74BFDE05250}"/>
          </ac:spMkLst>
        </pc:spChg>
        <pc:spChg chg="mod">
          <ac:chgData name="James Pearson" userId="fdded9d9f9a8bd7d" providerId="LiveId" clId="{9F449176-3DF4-4813-97DD-4659DA98C2AA}" dt="2022-11-21T17:42:12.974" v="90" actId="164"/>
          <ac:spMkLst>
            <pc:docMk/>
            <pc:sldMk cId="1037338218" sldId="265"/>
            <ac:spMk id="8" creationId="{BE4DBCB8-AF10-6F9F-67F5-A70EE5E52DEE}"/>
          </ac:spMkLst>
        </pc:spChg>
        <pc:spChg chg="mod">
          <ac:chgData name="James Pearson" userId="fdded9d9f9a8bd7d" providerId="LiveId" clId="{9F449176-3DF4-4813-97DD-4659DA98C2AA}" dt="2022-11-21T18:12:59.877" v="151" actId="1076"/>
          <ac:spMkLst>
            <pc:docMk/>
            <pc:sldMk cId="1037338218" sldId="265"/>
            <ac:spMk id="13" creationId="{2B80389C-EDB3-8350-415C-FC9B915242C3}"/>
          </ac:spMkLst>
        </pc:spChg>
        <pc:spChg chg="add mod ord">
          <ac:chgData name="James Pearson" userId="fdded9d9f9a8bd7d" providerId="LiveId" clId="{9F449176-3DF4-4813-97DD-4659DA98C2AA}" dt="2022-11-21T18:18:10.541" v="176" actId="207"/>
          <ac:spMkLst>
            <pc:docMk/>
            <pc:sldMk cId="1037338218" sldId="265"/>
            <ac:spMk id="21" creationId="{46BCE9E8-7062-42EB-19AD-3A584F99F255}"/>
          </ac:spMkLst>
        </pc:spChg>
        <pc:grpChg chg="del mod">
          <ac:chgData name="James Pearson" userId="fdded9d9f9a8bd7d" providerId="LiveId" clId="{9F449176-3DF4-4813-97DD-4659DA98C2AA}" dt="2022-11-21T18:12:13.497" v="140" actId="478"/>
          <ac:grpSpMkLst>
            <pc:docMk/>
            <pc:sldMk cId="1037338218" sldId="265"/>
            <ac:grpSpMk id="4" creationId="{21774661-90A1-E2CA-92A3-001A44004B25}"/>
          </ac:grpSpMkLst>
        </pc:grpChg>
        <pc:grpChg chg="mod">
          <ac:chgData name="James Pearson" userId="fdded9d9f9a8bd7d" providerId="LiveId" clId="{9F449176-3DF4-4813-97DD-4659DA98C2AA}" dt="2022-11-21T18:12:59.877" v="151" actId="1076"/>
          <ac:grpSpMkLst>
            <pc:docMk/>
            <pc:sldMk cId="1037338218" sldId="265"/>
            <ac:grpSpMk id="9" creationId="{95FD6280-FD9F-61A1-1873-506C8E79D108}"/>
          </ac:grpSpMkLst>
        </pc:grpChg>
        <pc:grpChg chg="add mod">
          <ac:chgData name="James Pearson" userId="fdded9d9f9a8bd7d" providerId="LiveId" clId="{9F449176-3DF4-4813-97DD-4659DA98C2AA}" dt="2022-11-21T17:42:34.096" v="96" actId="1076"/>
          <ac:grpSpMkLst>
            <pc:docMk/>
            <pc:sldMk cId="1037338218" sldId="265"/>
            <ac:grpSpMk id="14" creationId="{556095A5-DDD6-C591-632F-472145D627D8}"/>
          </ac:grpSpMkLst>
        </pc:grpChg>
        <pc:picChg chg="del topLvl">
          <ac:chgData name="James Pearson" userId="fdded9d9f9a8bd7d" providerId="LiveId" clId="{9F449176-3DF4-4813-97DD-4659DA98C2AA}" dt="2022-11-21T18:12:13.497" v="140" actId="478"/>
          <ac:picMkLst>
            <pc:docMk/>
            <pc:sldMk cId="1037338218" sldId="265"/>
            <ac:picMk id="6" creationId="{DDBE4F36-AFFC-8B55-3B9D-52EB05515F6E}"/>
          </ac:picMkLst>
        </pc:picChg>
        <pc:picChg chg="mod">
          <ac:chgData name="James Pearson" userId="fdded9d9f9a8bd7d" providerId="LiveId" clId="{9F449176-3DF4-4813-97DD-4659DA98C2AA}" dt="2022-11-21T17:42:12.974" v="90" actId="164"/>
          <ac:picMkLst>
            <pc:docMk/>
            <pc:sldMk cId="1037338218" sldId="265"/>
            <ac:picMk id="7" creationId="{AAE31ABB-E3CB-FE1E-2AEA-63F7A7671B26}"/>
          </ac:picMkLst>
        </pc:picChg>
        <pc:picChg chg="mod">
          <ac:chgData name="James Pearson" userId="fdded9d9f9a8bd7d" providerId="LiveId" clId="{9F449176-3DF4-4813-97DD-4659DA98C2AA}" dt="2022-11-21T18:12:59.877" v="151" actId="1076"/>
          <ac:picMkLst>
            <pc:docMk/>
            <pc:sldMk cId="1037338218" sldId="265"/>
            <ac:picMk id="10" creationId="{64E628FC-8745-3B35-AB39-13DEC425F41B}"/>
          </ac:picMkLst>
        </pc:picChg>
        <pc:picChg chg="mod">
          <ac:chgData name="James Pearson" userId="fdded9d9f9a8bd7d" providerId="LiveId" clId="{9F449176-3DF4-4813-97DD-4659DA98C2AA}" dt="2022-11-21T18:12:59.877" v="151" actId="1076"/>
          <ac:picMkLst>
            <pc:docMk/>
            <pc:sldMk cId="1037338218" sldId="265"/>
            <ac:picMk id="11" creationId="{981F6200-C7B9-2478-9CF2-3078B97A3146}"/>
          </ac:picMkLst>
        </pc:picChg>
        <pc:picChg chg="add del mod">
          <ac:chgData name="James Pearson" userId="fdded9d9f9a8bd7d" providerId="LiveId" clId="{9F449176-3DF4-4813-97DD-4659DA98C2AA}" dt="2022-11-21T18:11:35.989" v="128" actId="478"/>
          <ac:picMkLst>
            <pc:docMk/>
            <pc:sldMk cId="1037338218" sldId="265"/>
            <ac:picMk id="16" creationId="{9209CA9F-AF23-42C1-3340-2E7F2B26E67E}"/>
          </ac:picMkLst>
        </pc:picChg>
        <pc:picChg chg="add del mod">
          <ac:chgData name="James Pearson" userId="fdded9d9f9a8bd7d" providerId="LiveId" clId="{9F449176-3DF4-4813-97DD-4659DA98C2AA}" dt="2022-11-21T18:13:03.525" v="152" actId="478"/>
          <ac:picMkLst>
            <pc:docMk/>
            <pc:sldMk cId="1037338218" sldId="265"/>
            <ac:picMk id="18" creationId="{DADD0BA0-ACC2-D930-CD78-B32DD65BA46A}"/>
          </ac:picMkLst>
        </pc:picChg>
        <pc:picChg chg="add mod">
          <ac:chgData name="James Pearson" userId="fdded9d9f9a8bd7d" providerId="LiveId" clId="{9F449176-3DF4-4813-97DD-4659DA98C2AA}" dt="2022-11-21T18:13:14.700" v="155" actId="1076"/>
          <ac:picMkLst>
            <pc:docMk/>
            <pc:sldMk cId="1037338218" sldId="265"/>
            <ac:picMk id="20" creationId="{D4AE2378-CA4F-FC66-8165-438C9D37D85F}"/>
          </ac:picMkLst>
        </pc:picChg>
        <pc:cxnChg chg="mod">
          <ac:chgData name="James Pearson" userId="fdded9d9f9a8bd7d" providerId="LiveId" clId="{9F449176-3DF4-4813-97DD-4659DA98C2AA}" dt="2022-11-21T18:12:59.877" v="151" actId="1076"/>
          <ac:cxnSpMkLst>
            <pc:docMk/>
            <pc:sldMk cId="1037338218" sldId="265"/>
            <ac:cxnSpMk id="12" creationId="{CAAEABA6-1506-9B63-3475-BE39B3A4C94A}"/>
          </ac:cxnSpMkLst>
        </pc:cxnChg>
      </pc:sldChg>
      <pc:sldMasterChg chg="modSldLayout">
        <pc:chgData name="James Pearson" userId="fdded9d9f9a8bd7d" providerId="LiveId" clId="{9F449176-3DF4-4813-97DD-4659DA98C2AA}" dt="2022-11-21T17:39:01.677" v="73" actId="120"/>
        <pc:sldMasterMkLst>
          <pc:docMk/>
          <pc:sldMasterMk cId="820587162" sldId="2147483660"/>
        </pc:sldMasterMkLst>
        <pc:sldLayoutChg chg="addSp modSp mod setBg">
          <pc:chgData name="James Pearson" userId="fdded9d9f9a8bd7d" providerId="LiveId" clId="{9F449176-3DF4-4813-97DD-4659DA98C2AA}" dt="2022-11-21T17:39:01.677" v="73" actId="120"/>
          <pc:sldLayoutMkLst>
            <pc:docMk/>
            <pc:sldMasterMk cId="820587162" sldId="2147483660"/>
            <pc:sldLayoutMk cId="3037065730" sldId="2147483661"/>
          </pc:sldLayoutMkLst>
          <pc:spChg chg="add mod">
            <ac:chgData name="James Pearson" userId="fdded9d9f9a8bd7d" providerId="LiveId" clId="{9F449176-3DF4-4813-97DD-4659DA98C2AA}" dt="2022-11-21T17:39:01.677" v="73" actId="120"/>
            <ac:spMkLst>
              <pc:docMk/>
              <pc:sldMasterMk cId="820587162" sldId="2147483660"/>
              <pc:sldLayoutMk cId="3037065730" sldId="2147483661"/>
              <ac:spMk id="2" creationId="{DB5F0F72-832C-85C3-79F6-4C82BC11F0E1}"/>
            </ac:spMkLst>
          </pc:spChg>
          <pc:spChg chg="mod">
            <ac:chgData name="James Pearson" userId="fdded9d9f9a8bd7d" providerId="LiveId" clId="{9F449176-3DF4-4813-97DD-4659DA98C2AA}" dt="2022-11-21T17:32:07.610" v="11" actId="1076"/>
            <ac:spMkLst>
              <pc:docMk/>
              <pc:sldMasterMk cId="820587162" sldId="2147483660"/>
              <pc:sldLayoutMk cId="3037065730" sldId="2147483661"/>
              <ac:spMk id="6" creationId="{929BC890-FDBA-17C4-A081-0FBF54C32CF7}"/>
            </ac:spMkLst>
          </pc:spChg>
          <pc:picChg chg="mod">
            <ac:chgData name="James Pearson" userId="fdded9d9f9a8bd7d" providerId="LiveId" clId="{9F449176-3DF4-4813-97DD-4659DA98C2AA}" dt="2022-11-21T17:32:07.610" v="11" actId="1076"/>
            <ac:picMkLst>
              <pc:docMk/>
              <pc:sldMasterMk cId="820587162" sldId="2147483660"/>
              <pc:sldLayoutMk cId="3037065730" sldId="2147483661"/>
              <ac:picMk id="4" creationId="{AF69A914-BA36-671C-C01D-0BCBD35D7701}"/>
            </ac:picMkLst>
          </pc:picChg>
        </pc:sldLayoutChg>
      </pc:sldMasterChg>
    </pc:docChg>
  </pc:docChgLst>
  <pc:docChgLst>
    <pc:chgData name="James Pearson" userId="fdded9d9f9a8bd7d" providerId="LiveId" clId="{6DE4486A-2EA3-4DEF-B83F-39F8449C6936}"/>
    <pc:docChg chg="undo custSel delSld modSld sldOrd">
      <pc:chgData name="James Pearson" userId="fdded9d9f9a8bd7d" providerId="LiveId" clId="{6DE4486A-2EA3-4DEF-B83F-39F8449C6936}" dt="2022-10-25T15:03:14.058" v="654" actId="20577"/>
      <pc:docMkLst>
        <pc:docMk/>
      </pc:docMkLst>
      <pc:sldChg chg="addSp delSp modSp mod ord modAnim modNotesTx">
        <pc:chgData name="James Pearson" userId="fdded9d9f9a8bd7d" providerId="LiveId" clId="{6DE4486A-2EA3-4DEF-B83F-39F8449C6936}" dt="2022-10-25T11:28:38.245" v="636" actId="20577"/>
        <pc:sldMkLst>
          <pc:docMk/>
          <pc:sldMk cId="2096324772" sldId="266"/>
        </pc:sldMkLst>
        <pc:spChg chg="mod">
          <ac:chgData name="James Pearson" userId="fdded9d9f9a8bd7d" providerId="LiveId" clId="{6DE4486A-2EA3-4DEF-B83F-39F8449C6936}" dt="2022-10-24T21:00:42.716" v="597" actId="1076"/>
          <ac:spMkLst>
            <pc:docMk/>
            <pc:sldMk cId="2096324772" sldId="266"/>
            <ac:spMk id="2" creationId="{4E39EF50-82ED-6229-73FA-659DF4ACE794}"/>
          </ac:spMkLst>
        </pc:spChg>
        <pc:spChg chg="add mod">
          <ac:chgData name="James Pearson" userId="fdded9d9f9a8bd7d" providerId="LiveId" clId="{6DE4486A-2EA3-4DEF-B83F-39F8449C6936}" dt="2022-10-25T11:28:38.245" v="636" actId="20577"/>
          <ac:spMkLst>
            <pc:docMk/>
            <pc:sldMk cId="2096324772" sldId="266"/>
            <ac:spMk id="3" creationId="{E23660C7-F3B0-449B-79C4-241FD72255DB}"/>
          </ac:spMkLst>
        </pc:spChg>
        <pc:spChg chg="add del">
          <ac:chgData name="James Pearson" userId="fdded9d9f9a8bd7d" providerId="LiveId" clId="{6DE4486A-2EA3-4DEF-B83F-39F8449C6936}" dt="2022-10-24T20:58:34.939" v="536" actId="22"/>
          <ac:spMkLst>
            <pc:docMk/>
            <pc:sldMk cId="2096324772" sldId="266"/>
            <ac:spMk id="4" creationId="{A639AB5C-2754-B8F4-3C1F-821A73F484C0}"/>
          </ac:spMkLst>
        </pc:spChg>
        <pc:spChg chg="add del mod">
          <ac:chgData name="James Pearson" userId="fdded9d9f9a8bd7d" providerId="LiveId" clId="{6DE4486A-2EA3-4DEF-B83F-39F8449C6936}" dt="2022-10-25T11:28:29.532" v="631" actId="478"/>
          <ac:spMkLst>
            <pc:docMk/>
            <pc:sldMk cId="2096324772" sldId="266"/>
            <ac:spMk id="6" creationId="{24C77B14-C1D7-A846-C498-15D599BBF414}"/>
          </ac:spMkLst>
        </pc:spChg>
      </pc:sldChg>
      <pc:sldChg chg="modNotesTx">
        <pc:chgData name="James Pearson" userId="fdded9d9f9a8bd7d" providerId="LiveId" clId="{6DE4486A-2EA3-4DEF-B83F-39F8449C6936}" dt="2022-10-25T14:56:20.778" v="645" actId="20577"/>
        <pc:sldMkLst>
          <pc:docMk/>
          <pc:sldMk cId="312702535" sldId="267"/>
        </pc:sldMkLst>
      </pc:sldChg>
      <pc:sldChg chg="modSp mod modNotesTx">
        <pc:chgData name="James Pearson" userId="fdded9d9f9a8bd7d" providerId="LiveId" clId="{6DE4486A-2EA3-4DEF-B83F-39F8449C6936}" dt="2022-10-25T15:03:14.058" v="654" actId="20577"/>
        <pc:sldMkLst>
          <pc:docMk/>
          <pc:sldMk cId="3448684220" sldId="268"/>
        </pc:sldMkLst>
        <pc:spChg chg="mod">
          <ac:chgData name="James Pearson" userId="fdded9d9f9a8bd7d" providerId="LiveId" clId="{6DE4486A-2EA3-4DEF-B83F-39F8449C6936}" dt="2022-10-25T15:01:41.394" v="648" actId="20577"/>
          <ac:spMkLst>
            <pc:docMk/>
            <pc:sldMk cId="3448684220" sldId="268"/>
            <ac:spMk id="6" creationId="{27EB69C2-CB0D-B0F6-D4E9-DE3A128D6161}"/>
          </ac:spMkLst>
        </pc:spChg>
      </pc:sldChg>
      <pc:sldChg chg="modNotesTx">
        <pc:chgData name="James Pearson" userId="fdded9d9f9a8bd7d" providerId="LiveId" clId="{6DE4486A-2EA3-4DEF-B83F-39F8449C6936}" dt="2022-10-25T14:55:39.386" v="639" actId="20577"/>
        <pc:sldMkLst>
          <pc:docMk/>
          <pc:sldMk cId="470799338" sldId="270"/>
        </pc:sldMkLst>
      </pc:sldChg>
      <pc:sldChg chg="del mod modShow modNotesTx">
        <pc:chgData name="James Pearson" userId="fdded9d9f9a8bd7d" providerId="LiveId" clId="{6DE4486A-2EA3-4DEF-B83F-39F8449C6936}" dt="2022-10-24T21:02:19.369" v="615" actId="47"/>
        <pc:sldMkLst>
          <pc:docMk/>
          <pc:sldMk cId="3985470908" sldId="271"/>
        </pc:sldMkLst>
      </pc:sldChg>
      <pc:sldChg chg="modSp mod modNotesTx">
        <pc:chgData name="James Pearson" userId="fdded9d9f9a8bd7d" providerId="LiveId" clId="{6DE4486A-2EA3-4DEF-B83F-39F8449C6936}" dt="2022-10-24T21:02:15.073" v="614" actId="12"/>
        <pc:sldMkLst>
          <pc:docMk/>
          <pc:sldMk cId="952372114" sldId="273"/>
        </pc:sldMkLst>
        <pc:spChg chg="mod">
          <ac:chgData name="James Pearson" userId="fdded9d9f9a8bd7d" providerId="LiveId" clId="{6DE4486A-2EA3-4DEF-B83F-39F8449C6936}" dt="2022-10-24T20:50:47.904" v="449" actId="20577"/>
          <ac:spMkLst>
            <pc:docMk/>
            <pc:sldMk cId="952372114" sldId="273"/>
            <ac:spMk id="12" creationId="{851B5F21-CE1A-E2C3-8B21-D995A0741A0F}"/>
          </ac:spMkLst>
        </pc:spChg>
      </pc:sldChg>
      <pc:sldChg chg="mod modShow">
        <pc:chgData name="James Pearson" userId="fdded9d9f9a8bd7d" providerId="LiveId" clId="{6DE4486A-2EA3-4DEF-B83F-39F8449C6936}" dt="2022-10-25T15:00:02.247" v="646" actId="729"/>
        <pc:sldMkLst>
          <pc:docMk/>
          <pc:sldMk cId="2599708718" sldId="276"/>
        </pc:sldMkLst>
      </pc:sldChg>
      <pc:sldChg chg="modNotesTx">
        <pc:chgData name="James Pearson" userId="fdded9d9f9a8bd7d" providerId="LiveId" clId="{6DE4486A-2EA3-4DEF-B83F-39F8449C6936}" dt="2022-10-24T20:58:23.823" v="527" actId="20577"/>
        <pc:sldMkLst>
          <pc:docMk/>
          <pc:sldMk cId="283090635" sldId="277"/>
        </pc:sldMkLst>
      </pc:sldChg>
      <pc:sldChg chg="modNotesTx">
        <pc:chgData name="James Pearson" userId="fdded9d9f9a8bd7d" providerId="LiveId" clId="{6DE4486A-2EA3-4DEF-B83F-39F8449C6936}" dt="2022-10-24T21:01:24.595" v="602" actId="20577"/>
        <pc:sldMkLst>
          <pc:docMk/>
          <pc:sldMk cId="3210440755" sldId="280"/>
        </pc:sldMkLst>
      </pc:sldChg>
      <pc:sldChg chg="modNotesTx">
        <pc:chgData name="James Pearson" userId="fdded9d9f9a8bd7d" providerId="LiveId" clId="{6DE4486A-2EA3-4DEF-B83F-39F8449C6936}" dt="2022-10-24T20:52:38.564" v="526" actId="113"/>
        <pc:sldMkLst>
          <pc:docMk/>
          <pc:sldMk cId="1232520945" sldId="2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D5F4C-A139-7E40-960E-05E94CBA483F}" type="datetimeFigureOut">
              <a:rPr lang="it-IT" smtClean="0"/>
              <a:t>21/11/2022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F83B3-0C21-BA46-891E-E923391B39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1366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Managing Citizen Science from ESAP</a:t>
            </a:r>
          </a:p>
          <a:p>
            <a:endParaRPr lang="en-GB" sz="1200" dirty="0"/>
          </a:p>
          <a:p>
            <a:r>
              <a:rPr lang="en-GB" sz="1200" dirty="0"/>
              <a:t>Earlier we heard about ESCAPE’s Work Package 5, the </a:t>
            </a:r>
            <a:r>
              <a:rPr lang="en-GB" sz="1200" b="1" dirty="0"/>
              <a:t>ESFRI Science Analysis Platform (ESAP). </a:t>
            </a:r>
            <a:r>
              <a:rPr lang="en-GB" sz="1200" dirty="0"/>
              <a:t>At the Open University, supported by ESCAPE and EOSC Future, we have worked on a subject that </a:t>
            </a:r>
            <a:r>
              <a:rPr lang="en-GB" sz="1200" b="1" dirty="0"/>
              <a:t>combines Work Packages 5 and 6</a:t>
            </a:r>
            <a:r>
              <a:rPr lang="en-GB" sz="1200" dirty="0"/>
              <a:t>, through managing citizen science projects using ESAP. We’ll give a quick rundown of why this is beneficial and the progress we’ve made in this area.</a:t>
            </a:r>
          </a:p>
          <a:p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====================================</a:t>
            </a:r>
          </a:p>
          <a:p>
            <a:r>
              <a:rPr lang="en-GB" sz="1200" dirty="0"/>
              <a:t>Note: EOSC Future is an EU-funded H2020 project that is implementing the European Open Science Cloud (EOSC) to which ESCAPE services will contribute.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361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aspiration is to develop a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Virtual Observatory (VO) tool for data exploration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can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seamlessly access Zooniverse classifications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astronomical objects </a:t>
            </a:r>
            <a:r>
              <a:rPr lang="en-GB" sz="1200" strike="sng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(e.g., using a TAP server/service).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So, for example, you might start with this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iPyAladin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widget in a notebook…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2429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…and then load a module called, say, ‘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GalaxyZoo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from Zooniverse’s backend API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Panoptes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that can be used to search a region of sky.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7585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Galaxy Zoo projects have classified a huge number of objects, so we can zoom out a bit.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8687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would create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“first class” VO data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consisting of galaxies in the VO with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labelled Galaxy Zoo morphologies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(perhaps even specifying which iteration of GZ).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Researchers could then access this data in conjunction with data from other surveys to harness the power of citizen science for their own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6544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Combined with the earlier tutorial material, this work allows professional scientists to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combine the powers of both ESAP and Citizen Science for their research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as well as allowing volunteers to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engage even further with this research and astronomy in general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dirty="0"/>
          </a:p>
          <a:p>
            <a:endParaRPr lang="en-GB" dirty="0"/>
          </a:p>
          <a:p>
            <a:r>
              <a:rPr lang="en-GB" dirty="0"/>
              <a:t>And with that, thank you for listening!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7999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Zooniverse platform for people-powered research </a:t>
            </a:r>
            <a:r>
              <a:rPr lang="en-GB" sz="1100" dirty="0"/>
              <a:t>gives everyone the </a:t>
            </a:r>
            <a:r>
              <a:rPr lang="en-GB" sz="1100" b="1" dirty="0"/>
              <a:t>opportunity to contribute meaningfully to scientific discovery.</a:t>
            </a:r>
            <a:endParaRPr lang="en-GB" sz="1100" strike="sngStrik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To aid researchers, we </a:t>
            </a:r>
            <a:r>
              <a:rPr lang="en-GB" sz="1100" b="0" dirty="0"/>
              <a:t>have developed a suite of easy-to-use </a:t>
            </a:r>
            <a:r>
              <a:rPr lang="en-GB" sz="1100" b="1" dirty="0"/>
              <a:t>workflows and material </a:t>
            </a:r>
            <a:r>
              <a:rPr lang="en-GB" sz="1100" dirty="0"/>
              <a:t>for </a:t>
            </a:r>
            <a:r>
              <a:rPr lang="en-GB" sz="1100" b="1" dirty="0"/>
              <a:t>managing Zooniverse projects through ESAP</a:t>
            </a:r>
            <a:r>
              <a:rPr lang="en-GB" sz="1100" b="0" dirty="0"/>
              <a:t>, demonstrating: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100" b="1" dirty="0"/>
              <a:t>advanced project building</a:t>
            </a:r>
            <a:r>
              <a:rPr lang="en-GB" sz="1100" b="0" dirty="0"/>
              <a:t> techniques,</a:t>
            </a:r>
            <a:endParaRPr lang="en-GB" sz="110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/>
              <a:t>using Zooniverse's </a:t>
            </a:r>
            <a:r>
              <a:rPr lang="en-GB" sz="1100" b="1" dirty="0"/>
              <a:t>Caesar engine for aggregation </a:t>
            </a:r>
            <a:r>
              <a:rPr lang="en-GB" sz="1100" dirty="0"/>
              <a:t>of results and </a:t>
            </a:r>
            <a:r>
              <a:rPr lang="en-GB" sz="1100" b="1" dirty="0"/>
              <a:t>advanced subject retirement rules</a:t>
            </a:r>
            <a:r>
              <a:rPr lang="en-GB" sz="1100" dirty="0"/>
              <a:t>,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/>
              <a:t>accessing the </a:t>
            </a:r>
            <a:r>
              <a:rPr lang="en-GB" sz="1100" b="1" dirty="0"/>
              <a:t>ESAP Shopping Basket</a:t>
            </a:r>
            <a:r>
              <a:rPr lang="en-GB" sz="1100" b="0" dirty="0"/>
              <a:t>,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b="0" dirty="0"/>
              <a:t>integrating with</a:t>
            </a:r>
            <a:r>
              <a:rPr lang="en-GB" sz="1100" dirty="0"/>
              <a:t> </a:t>
            </a:r>
            <a:r>
              <a:rPr lang="en-GB" sz="1100" b="1" dirty="0"/>
              <a:t>deep learning models </a:t>
            </a:r>
            <a:r>
              <a:rPr lang="en-GB" sz="1100" dirty="0"/>
              <a:t>to make projects more efficient, including setting up an </a:t>
            </a:r>
            <a:r>
              <a:rPr lang="en-GB" sz="1100" b="1" dirty="0"/>
              <a:t>active learning cycle </a:t>
            </a:r>
            <a:r>
              <a:rPr lang="en-GB" sz="1100" dirty="0"/>
              <a:t>to simultaneously improve both deep learning performance and the experience of volunteers.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Additionally, we have </a:t>
            </a:r>
            <a:r>
              <a:rPr lang="en-GB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recorded walkthroughs 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these notebooks, with </a:t>
            </a:r>
            <a:r>
              <a:rPr lang="en-GB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speech-to-text documentation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greater accessibility.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hope to also develop a </a:t>
            </a:r>
            <a:r>
              <a:rPr lang="en-GB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Virtual Observatory (VO) tool </a:t>
            </a:r>
            <a:r>
              <a:rPr lang="en-GB" sz="11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seamless data exploration of </a:t>
            </a:r>
            <a:r>
              <a:rPr lang="en-GB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“first class” VO data</a:t>
            </a:r>
            <a:r>
              <a:rPr lang="en-GB" sz="11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GB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consisting of galaxies in the VO with </a:t>
            </a:r>
            <a:r>
              <a:rPr lang="en-GB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labelled Galaxy Zoo morphologies.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1693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Zooniverse: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The Zooniverse is the </a:t>
            </a:r>
            <a:r>
              <a:rPr lang="en-GB" sz="1200" b="1" dirty="0"/>
              <a:t>world’s largest </a:t>
            </a:r>
            <a:r>
              <a:rPr lang="en-GB" sz="1200" b="0" dirty="0"/>
              <a:t>and</a:t>
            </a:r>
            <a:r>
              <a:rPr lang="en-GB" sz="1200" b="1" dirty="0"/>
              <a:t> most popular platform </a:t>
            </a:r>
            <a:r>
              <a:rPr lang="en-GB" sz="1200" dirty="0"/>
              <a:t>for citizen science.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It allows professional researchers to set up </a:t>
            </a:r>
            <a:r>
              <a:rPr lang="en-GB" sz="1200" b="1" dirty="0"/>
              <a:t>scientifically-driven crowdsourced data mining experiments </a:t>
            </a:r>
            <a:r>
              <a:rPr lang="en-GB" sz="1200" dirty="0"/>
              <a:t>across all ranges of disciplines, from Art and History to Climate and Space.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These projects are presented publicly so that </a:t>
            </a:r>
            <a:r>
              <a:rPr lang="en-GB" sz="1200" b="1" dirty="0"/>
              <a:t>members of the public can take part</a:t>
            </a:r>
            <a:r>
              <a:rPr lang="en-GB" sz="1200" dirty="0"/>
              <a:t>, essentially acting as a biological computer capable of processing complex challenges and data sets.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strike="noStrike" dirty="0"/>
              <a:t>This has allowed </a:t>
            </a:r>
            <a:r>
              <a:rPr lang="en-GB" sz="1200" b="1" strike="noStrike" dirty="0"/>
              <a:t>more than a million people around the world </a:t>
            </a:r>
            <a:r>
              <a:rPr lang="en-GB" sz="1200" strike="noStrike" dirty="0"/>
              <a:t>to come together to assist professional researchers, giving everyone the </a:t>
            </a:r>
            <a:r>
              <a:rPr lang="en-GB" sz="1200" b="1" strike="noStrike" dirty="0"/>
              <a:t>opportunity to contribute meaningfully to scientific discovery</a:t>
            </a:r>
            <a:r>
              <a:rPr lang="en-GB" sz="1200" strike="noStrike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0023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Project Building: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The Zooniverse platform has guides on the basics of setting up and managing projects through their Project Builder web interface (shown here in the background).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But Zooniverse also has a </a:t>
            </a:r>
            <a:r>
              <a:rPr lang="en-GB" sz="1200" b="1" dirty="0"/>
              <a:t>backend API, called </a:t>
            </a:r>
            <a:r>
              <a:rPr lang="en-GB" sz="1200" b="1" dirty="0" err="1"/>
              <a:t>Panoptes</a:t>
            </a:r>
            <a:r>
              <a:rPr lang="en-GB" sz="1200" dirty="0"/>
              <a:t>, which can allow for more advanced project building and management options.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Researchers can access these options through the </a:t>
            </a:r>
            <a:r>
              <a:rPr lang="en-GB" sz="1200" b="1" dirty="0" err="1"/>
              <a:t>Panoptes</a:t>
            </a:r>
            <a:r>
              <a:rPr lang="en-GB" sz="1200" b="1" dirty="0"/>
              <a:t> Python client </a:t>
            </a:r>
            <a:r>
              <a:rPr lang="en-GB" sz="1200" b="0" dirty="0"/>
              <a:t>(seen on the right)</a:t>
            </a:r>
            <a:r>
              <a:rPr lang="en-GB" sz="1200" dirty="0"/>
              <a:t>, but this has been challenging for researchers to use.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496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ESAP: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/>
              <a:t>So, to facilitate the advanced creation of citizen science projects for ESFRI partners, and foster interest in ESCAPE from researchers, we turned to the Science Analysis Platform.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Through the </a:t>
            </a:r>
            <a:r>
              <a:rPr lang="en-GB" sz="1200" b="1" dirty="0"/>
              <a:t>ESAP GUI</a:t>
            </a:r>
            <a:r>
              <a:rPr lang="en-GB" sz="1200" dirty="0"/>
              <a:t>, ESAP has the functionality for storing and running </a:t>
            </a:r>
            <a:r>
              <a:rPr lang="en-GB" sz="1200" b="1" dirty="0" err="1"/>
              <a:t>Jupyter</a:t>
            </a:r>
            <a:r>
              <a:rPr lang="en-GB" sz="1200" b="1" dirty="0"/>
              <a:t> notebooks </a:t>
            </a:r>
            <a:r>
              <a:rPr lang="en-GB" sz="1200" dirty="0"/>
              <a:t>as </a:t>
            </a:r>
            <a:r>
              <a:rPr lang="en-GB" sz="1200" b="1" dirty="0"/>
              <a:t>Interactive Analysis workflows</a:t>
            </a:r>
            <a:r>
              <a:rPr lang="en-GB" sz="12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The </a:t>
            </a:r>
            <a:r>
              <a:rPr lang="en-GB" sz="1200" b="1" dirty="0"/>
              <a:t>ESAP Archives </a:t>
            </a:r>
            <a:r>
              <a:rPr lang="en-GB" sz="1200" dirty="0"/>
              <a:t>also allow one to </a:t>
            </a:r>
            <a:r>
              <a:rPr lang="en-GB" sz="1200" b="1" dirty="0"/>
              <a:t>retrieve data</a:t>
            </a:r>
            <a:r>
              <a:rPr lang="en-GB" sz="1200" dirty="0"/>
              <a:t> from external sites, and the </a:t>
            </a:r>
            <a:r>
              <a:rPr lang="en-GB" sz="1200" b="1" dirty="0"/>
              <a:t>Zooniverse Classification Database </a:t>
            </a:r>
            <a:r>
              <a:rPr lang="en-GB" sz="1200" dirty="0"/>
              <a:t>has been integrated into this via the </a:t>
            </a:r>
            <a:r>
              <a:rPr lang="en-GB" sz="1200" dirty="0" err="1"/>
              <a:t>Panoptes</a:t>
            </a:r>
            <a:r>
              <a:rPr lang="en-GB" sz="1200" dirty="0"/>
              <a:t> API.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2041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Aim: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Hence, the aim of this work is to aid researchers by </a:t>
            </a:r>
            <a:r>
              <a:rPr lang="en-GB" sz="1200" b="1" dirty="0"/>
              <a:t>developing a suite of easy-to-use template workflows and material </a:t>
            </a:r>
            <a:r>
              <a:rPr lang="en-GB" sz="1200" dirty="0"/>
              <a:t>that can be used to </a:t>
            </a:r>
            <a:r>
              <a:rPr lang="en-GB" sz="1200" b="1" dirty="0"/>
              <a:t>create and manage new Zooniverse projects through ESAP.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Presented as </a:t>
            </a:r>
            <a:r>
              <a:rPr lang="en-GB" sz="1200" dirty="0" err="1"/>
              <a:t>Jupyter</a:t>
            </a:r>
            <a:r>
              <a:rPr lang="en-GB" sz="1200" dirty="0"/>
              <a:t> notebooks, these tutorials </a:t>
            </a:r>
            <a:r>
              <a:rPr lang="en-GB" sz="1200" b="1" dirty="0"/>
              <a:t>streamline interaction with the Zooniverse back-end (</a:t>
            </a:r>
            <a:r>
              <a:rPr lang="en-GB" sz="1200" b="1" dirty="0" err="1"/>
              <a:t>Panoptes</a:t>
            </a:r>
            <a:r>
              <a:rPr lang="en-GB" sz="1200" b="1" dirty="0"/>
              <a:t>)</a:t>
            </a:r>
            <a:r>
              <a:rPr lang="en-GB" sz="1200" dirty="0"/>
              <a:t>, and demonstrate: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1" dirty="0"/>
              <a:t>advanced project building</a:t>
            </a:r>
            <a:r>
              <a:rPr lang="en-GB" sz="1200" b="0" dirty="0"/>
              <a:t> techniques </a:t>
            </a:r>
            <a:r>
              <a:rPr lang="en-GB" sz="1200" dirty="0"/>
              <a:t>for managing </a:t>
            </a:r>
            <a:r>
              <a:rPr lang="en-GB" sz="1200" b="1" dirty="0"/>
              <a:t>subject sets and metadata</a:t>
            </a:r>
            <a:r>
              <a:rPr lang="en-GB" sz="1200" dirty="0"/>
              <a:t>, and setting up </a:t>
            </a:r>
            <a:r>
              <a:rPr lang="en-GB" sz="1200" b="1" dirty="0"/>
              <a:t>volunteer training and feedback</a:t>
            </a:r>
            <a:r>
              <a:rPr lang="en-GB" sz="1200" dirty="0"/>
              <a:t>,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/>
              <a:t>using Zooniverse's </a:t>
            </a:r>
            <a:r>
              <a:rPr lang="en-GB" sz="1200" b="1" dirty="0"/>
              <a:t>Caesar engine for aggregation </a:t>
            </a:r>
            <a:r>
              <a:rPr lang="en-GB" sz="1200" dirty="0"/>
              <a:t>of results and </a:t>
            </a:r>
            <a:r>
              <a:rPr lang="en-GB" sz="1200" b="1" dirty="0"/>
              <a:t>advanced subject retirement rules</a:t>
            </a:r>
            <a:r>
              <a:rPr lang="en-GB" sz="1200" dirty="0"/>
              <a:t>, and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/>
              <a:t>accessing the </a:t>
            </a:r>
            <a:r>
              <a:rPr lang="en-GB" sz="1200" b="1" dirty="0"/>
              <a:t>ESAP Shopping Basket </a:t>
            </a:r>
            <a:r>
              <a:rPr lang="en-GB" sz="1200" dirty="0"/>
              <a:t>to download data for aggregation.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dirty="0"/>
              <a:t>Also demonstrated are the ways in which </a:t>
            </a:r>
            <a:r>
              <a:rPr lang="en-GB" sz="1200" b="1" dirty="0"/>
              <a:t>deep learning models </a:t>
            </a:r>
            <a:r>
              <a:rPr lang="en-GB" sz="1200" dirty="0"/>
              <a:t>can be combined with Caesar to make projects more efficient, from </a:t>
            </a:r>
            <a:r>
              <a:rPr lang="en-GB" sz="1200" b="1" dirty="0"/>
              <a:t>pre-filtering subjects</a:t>
            </a:r>
            <a:r>
              <a:rPr lang="en-GB" sz="1200" dirty="0"/>
              <a:t>, to creating </a:t>
            </a:r>
            <a:r>
              <a:rPr lang="en-GB" sz="1200" b="1" dirty="0"/>
              <a:t>detailed subject retirement rules</a:t>
            </a:r>
            <a:r>
              <a:rPr lang="en-GB" sz="1200" dirty="0"/>
              <a:t>, to setting up an </a:t>
            </a:r>
            <a:r>
              <a:rPr lang="en-GB" sz="1200" b="1" dirty="0"/>
              <a:t>active learning cycle to simultaneously improve both deep learning performance and the experience of volunteers.</a:t>
            </a:r>
            <a:endParaRPr lang="en-GB" sz="1200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106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 Progress: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Created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tutorial notebooks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detailed documentation, including links to external documentation and websites such as the Project Builder.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Recorded walkthroughs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these notebooks.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Speech-to-text documentation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these recordings,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greater accessibility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(that can be easily auto-translated for the EU).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1717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material is stored and maintained on the ESAP’s ASTRON GitLab, and accessible through the ESAP GUI.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example, I can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search the Interactive Analysis workflows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one of them, in this case the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Advanced Project Building workflow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Selecting that, I then click “next” and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select a Compute Facility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 this case I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deploy the workflow to a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MyBinder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instance.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8356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Binder then gets set up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soon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I’m presented with a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JupyterLab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containing the workflow, with the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tutorial notebook (on the right) ready to use.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588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So, what’s next?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Well, Galaxy Zoo classifications become publicly available after the project has finished. So, how best can we help researchers utilise these results?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9671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projectescape.eu/" TargetMode="External"/><Relationship Id="rId7" Type="http://schemas.openxmlformats.org/officeDocument/2006/relationships/hyperlink" Target="https://twitter.com/ESCAPE_EU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hyperlink" Target="https://www.linkedin.com/company/projectescape/" TargetMode="Externa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102777B-9037-D988-3EE8-F9C178E76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4017" y="1938270"/>
            <a:ext cx="8631300" cy="1984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B3A0DD78-5233-64B4-7C82-DFA9E070E6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4017" y="4225786"/>
            <a:ext cx="8631300" cy="1655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F69A914-BA36-671C-C01D-0BCBD35D77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2896" y="6443762"/>
            <a:ext cx="432904" cy="32467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29BC890-FDBA-17C4-A081-0FBF54C32CF7}"/>
              </a:ext>
            </a:extLst>
          </p:cNvPr>
          <p:cNvSpPr txBox="1"/>
          <p:nvPr userDrawn="1"/>
        </p:nvSpPr>
        <p:spPr>
          <a:xfrm>
            <a:off x="844826" y="644376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5F0F72-832C-85C3-79F6-4C82BC11F0E1}"/>
              </a:ext>
            </a:extLst>
          </p:cNvPr>
          <p:cNvSpPr txBox="1"/>
          <p:nvPr userDrawn="1"/>
        </p:nvSpPr>
        <p:spPr>
          <a:xfrm>
            <a:off x="3291840" y="290428"/>
            <a:ext cx="64091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</a:rPr>
              <a:t>ESCAPE ESAP and Citizen Science</a:t>
            </a:r>
          </a:p>
          <a:p>
            <a:pPr algn="r"/>
            <a:r>
              <a:rPr lang="en-GB" sz="3200" dirty="0">
                <a:solidFill>
                  <a:schemeClr val="bg1"/>
                </a:solidFill>
                <a:latin typeface="+mj-lt"/>
              </a:rPr>
              <a:t>Supporting Science Analysis and Enhancing Scientific Research</a:t>
            </a:r>
          </a:p>
        </p:txBody>
      </p:sp>
    </p:spTree>
    <p:extLst>
      <p:ext uri="{BB962C8B-B14F-4D97-AF65-F5344CB8AC3E}">
        <p14:creationId xmlns:p14="http://schemas.microsoft.com/office/powerpoint/2010/main" val="303706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fau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6FD81B6-DA68-114A-B20B-31E3CEC179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CAAE91-AD50-3142-95A3-D1DA430F14DC}" type="datetime1">
              <a:rPr lang="it-IT" smtClean="0"/>
              <a:t>21/11/2022</a:t>
            </a:fld>
            <a:endParaRPr lang="it-IT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2D015A9-2AD7-244C-B4A1-87AA057A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76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DAF8BF3-9D15-8AC2-75DB-445D4D289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8" y="0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BE3AA2B-D62C-F2E1-9FB3-3B6628AA2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03" y="1903798"/>
            <a:ext cx="11085383" cy="4072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2A77A61-7A8F-A710-DDE1-247AEB16B8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8353A64-9124-F6B5-66E4-62CD19DC6AD8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993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6FD81B6-DA68-114A-B20B-31E3CEC179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32AD14-A39A-854A-B341-6BFF3DBF3CAC}" type="datetime1">
              <a:rPr lang="it-IT" smtClean="0"/>
              <a:t>21/11/2022</a:t>
            </a:fld>
            <a:endParaRPr lang="it-IT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2D015A9-2AD7-244C-B4A1-87AA057A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C61E61-1AC3-994C-B5EB-49CD1EECE03C}"/>
              </a:ext>
            </a:extLst>
          </p:cNvPr>
          <p:cNvSpPr txBox="1">
            <a:spLocks/>
          </p:cNvSpPr>
          <p:nvPr userDrawn="1"/>
        </p:nvSpPr>
        <p:spPr>
          <a:xfrm>
            <a:off x="3740863" y="188640"/>
            <a:ext cx="8332880" cy="418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Akzidenz-Grotesk BQ" pitchFamily="2" charset="77"/>
                <a:ea typeface="+mj-ea"/>
                <a:cs typeface="+mj-cs"/>
              </a:defRPr>
            </a:lvl1pPr>
          </a:lstStyle>
          <a:p>
            <a:pPr algn="r"/>
            <a:r>
              <a:rPr lang="it-IT" sz="1800" b="0" i="0" dirty="0">
                <a:solidFill>
                  <a:schemeClr val="bg1"/>
                </a:solidFill>
                <a:latin typeface="Akzidenz-Grotesk BQ" pitchFamily="2" charset="77"/>
              </a:rPr>
              <a:t>Title Here</a:t>
            </a:r>
            <a:endParaRPr lang="en-US" sz="1800" b="0" i="0" dirty="0">
              <a:solidFill>
                <a:schemeClr val="bg1"/>
              </a:solidFill>
              <a:latin typeface="Akzidenz-Grotesk BQ" pitchFamily="2" charset="77"/>
            </a:endParaRP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52C9722-CD2F-5460-7F63-985EF7B9D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8" y="0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046E36B-7653-58BE-84BF-AE7D0DF8C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03" y="1903798"/>
            <a:ext cx="11085383" cy="4072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23811D6-605E-0DDC-80D3-CE1A0499E9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3C67B98-5D4C-4FE6-5D8B-C7558E1F5CE0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18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FC61E61-1AC3-994C-B5EB-49CD1EECE03C}"/>
              </a:ext>
            </a:extLst>
          </p:cNvPr>
          <p:cNvSpPr txBox="1">
            <a:spLocks/>
          </p:cNvSpPr>
          <p:nvPr userDrawn="1"/>
        </p:nvSpPr>
        <p:spPr>
          <a:xfrm>
            <a:off x="3740863" y="188640"/>
            <a:ext cx="8332880" cy="418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Akzidenz-Grotesk BQ" pitchFamily="2" charset="77"/>
                <a:ea typeface="+mj-ea"/>
                <a:cs typeface="+mj-cs"/>
              </a:defRPr>
            </a:lvl1pPr>
          </a:lstStyle>
          <a:p>
            <a:pPr algn="r"/>
            <a:r>
              <a:rPr lang="it-IT" sz="1800" b="0" i="0" dirty="0">
                <a:solidFill>
                  <a:schemeClr val="bg1"/>
                </a:solidFill>
                <a:latin typeface="Akzidenz-Grotesk BQ" pitchFamily="2" charset="77"/>
              </a:rPr>
              <a:t>Title Here</a:t>
            </a:r>
            <a:endParaRPr lang="en-US" sz="1800" b="0" i="0" dirty="0">
              <a:solidFill>
                <a:schemeClr val="bg1"/>
              </a:solidFill>
              <a:latin typeface="Akzidenz-Grotesk BQ" pitchFamily="2" charset="77"/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3A45D85-78FF-138D-1C33-CC7DD955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8" y="0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3577AB8-D9BF-79B7-E1BB-979E55F8E1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EDCDC3-25EE-BE46-AC08-86028A4F2311}" type="datetime1">
              <a:rPr lang="it-IT" smtClean="0"/>
              <a:t>21/11/2022</a:t>
            </a:fld>
            <a:endParaRPr lang="it-IT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D58B1A9-C6B1-9D0A-DF7C-6B5CD7C6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389B99A-C471-F34E-35E0-271CBCEFC1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07B406C-C0B7-A160-4F0E-2EC077C2FCA1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31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E990A91-401C-5553-98D3-8EB1CB88F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76" y="3071018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274B401-D738-C446-A481-C2BCA4E44F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7D8953-4F4B-4C47-B689-1894E46BB86F}" type="datetime1">
              <a:rPr lang="it-IT" smtClean="0"/>
              <a:t>21/11/2022</a:t>
            </a:fld>
            <a:endParaRPr lang="it-IT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A370FB9-7947-EAE2-00D9-705D2072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2A25D9A-0EFB-E6A3-6484-EF8F51E70F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D74A8BA-B393-4273-2E34-637A73D93042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22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B146C0-8E19-B5D7-5C0A-317F4860E2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ECB076-05B0-BA42-B610-86994D31C585}" type="datetime1">
              <a:rPr lang="it-IT" smtClean="0"/>
              <a:t>21/11/2022</a:t>
            </a:fld>
            <a:endParaRPr lang="it-I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ABFFD2B-3453-662E-AA31-BB4028FFC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DE270C-B049-6630-BCAF-77ABF5858A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F273BB-FD37-79D8-5776-C4A636570E78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A5B6858-CC58-6942-8196-19807DFEA0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762539"/>
            <a:ext cx="5098774" cy="3785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rgbClr val="323F24"/>
                </a:solidFill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F7F928-25B3-CA40-8763-7CAAF6E01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02410" y="1762539"/>
            <a:ext cx="5240327" cy="3785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rgbClr val="323F24"/>
                </a:solidFill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C61E61-1AC3-994C-B5EB-49CD1EECE03C}"/>
              </a:ext>
            </a:extLst>
          </p:cNvPr>
          <p:cNvSpPr txBox="1">
            <a:spLocks/>
          </p:cNvSpPr>
          <p:nvPr userDrawn="1"/>
        </p:nvSpPr>
        <p:spPr>
          <a:xfrm>
            <a:off x="3740863" y="188640"/>
            <a:ext cx="8332880" cy="418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Akzidenz-Grotesk BQ" pitchFamily="2" charset="77"/>
                <a:ea typeface="+mj-ea"/>
                <a:cs typeface="+mj-cs"/>
              </a:defRPr>
            </a:lvl1pPr>
          </a:lstStyle>
          <a:p>
            <a:pPr algn="r"/>
            <a:r>
              <a:rPr lang="it-IT" sz="1800" b="0" i="0" dirty="0">
                <a:solidFill>
                  <a:schemeClr val="bg1"/>
                </a:solidFill>
                <a:latin typeface="Akzidenz-Grotesk BQ" pitchFamily="2" charset="77"/>
              </a:rPr>
              <a:t>Title Here</a:t>
            </a:r>
            <a:endParaRPr lang="en-US" sz="1800" b="0" i="0" dirty="0">
              <a:solidFill>
                <a:schemeClr val="bg1"/>
              </a:solidFill>
              <a:latin typeface="Akzidenz-Grotesk BQ" pitchFamily="2" charset="77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8535BA5-EC5A-D6AF-53F5-C484BE48D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8" y="0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C21AC948-E48B-18C6-5197-BFB01AEE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50563A-E7D3-334C-BB19-8F031D22DAC6}" type="datetime1">
              <a:rPr lang="it-IT" smtClean="0"/>
              <a:t>21/11/2022</a:t>
            </a:fld>
            <a:endParaRPr lang="it-IT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958AAF7-040D-AC87-0DDC-342CB739E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728B58A-9786-A01B-1093-5FAE9EA481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90230B-633A-1149-0B3B-B1BD12F1E548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17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8C8DAB5-C62A-8A6D-E217-C607A332A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476" y="3071018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THANKS!</a:t>
            </a:r>
            <a:endParaRPr lang="en-US" dirty="0"/>
          </a:p>
        </p:txBody>
      </p:sp>
      <p:pic>
        <p:nvPicPr>
          <p:cNvPr id="7" name="Immagine 6">
            <a:hlinkClick r:id="rId3"/>
            <a:extLst>
              <a:ext uri="{FF2B5EF4-FFF2-40B4-BE49-F238E27FC236}">
                <a16:creationId xmlns:a16="http://schemas.microsoft.com/office/drawing/2014/main" id="{7FFFF345-651B-39A9-FCDC-CFFE71A42B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7627" y="6404665"/>
            <a:ext cx="2590800" cy="330200"/>
          </a:xfrm>
          <a:prstGeom prst="rect">
            <a:avLst/>
          </a:prstGeom>
        </p:spPr>
      </p:pic>
      <p:pic>
        <p:nvPicPr>
          <p:cNvPr id="9" name="Immagine 8">
            <a:hlinkClick r:id="rId5"/>
            <a:extLst>
              <a:ext uri="{FF2B5EF4-FFF2-40B4-BE49-F238E27FC236}">
                <a16:creationId xmlns:a16="http://schemas.microsoft.com/office/drawing/2014/main" id="{03E62B1B-1F45-2B70-3F12-44DAFA3B367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70573" y="6411015"/>
            <a:ext cx="3733800" cy="317500"/>
          </a:xfrm>
          <a:prstGeom prst="rect">
            <a:avLst/>
          </a:prstGeom>
        </p:spPr>
      </p:pic>
      <p:pic>
        <p:nvPicPr>
          <p:cNvPr id="11" name="Immagine 10">
            <a:hlinkClick r:id="rId7"/>
            <a:extLst>
              <a:ext uri="{FF2B5EF4-FFF2-40B4-BE49-F238E27FC236}">
                <a16:creationId xmlns:a16="http://schemas.microsoft.com/office/drawing/2014/main" id="{3C8796AB-9E83-EBFD-CEE6-976E1F8198D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298950" y="6499363"/>
            <a:ext cx="24511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4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558" y="0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203" y="1903798"/>
            <a:ext cx="11085383" cy="4072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16137" y="6477264"/>
            <a:ext cx="988450" cy="318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1B19144-8E75-194A-858E-64FC43EC01A1}" type="datetime1">
              <a:rPr lang="it-IT" smtClean="0"/>
              <a:t>21/11/2022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4672" y="6476234"/>
            <a:ext cx="7777373" cy="297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3616" y="6476232"/>
            <a:ext cx="1051176" cy="297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58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3" r:id="rId3"/>
    <p:sldLayoutId id="2147483666" r:id="rId4"/>
    <p:sldLayoutId id="2147483671" r:id="rId5"/>
    <p:sldLayoutId id="2147483667" r:id="rId6"/>
    <p:sldLayoutId id="2147483664" r:id="rId7"/>
    <p:sldLayoutId id="2147483670" r:id="rId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44C9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Tx/>
        <a:buBlip>
          <a:blip r:embed="rId11"/>
        </a:buBlip>
        <a:defRPr sz="2800" kern="1200">
          <a:solidFill>
            <a:srgbClr val="323F2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1"/>
        </a:buBlip>
        <a:defRPr sz="2400" kern="1200">
          <a:solidFill>
            <a:srgbClr val="323F2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1"/>
        </a:buBlip>
        <a:defRPr sz="2000" kern="1200">
          <a:solidFill>
            <a:srgbClr val="323F2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1"/>
        </a:buBlip>
        <a:defRPr sz="1800" kern="1200">
          <a:solidFill>
            <a:srgbClr val="323F2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1"/>
        </a:buBlip>
        <a:defRPr sz="1800" kern="1200">
          <a:solidFill>
            <a:srgbClr val="323F2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6BCE9E8-7062-42EB-19AD-3A584F99F255}"/>
              </a:ext>
            </a:extLst>
          </p:cNvPr>
          <p:cNvSpPr/>
          <p:nvPr/>
        </p:nvSpPr>
        <p:spPr>
          <a:xfrm>
            <a:off x="9237249" y="4940682"/>
            <a:ext cx="2728213" cy="11840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B80389C-EDB3-8350-415C-FC9B915242C3}"/>
              </a:ext>
            </a:extLst>
          </p:cNvPr>
          <p:cNvSpPr/>
          <p:nvPr/>
        </p:nvSpPr>
        <p:spPr>
          <a:xfrm>
            <a:off x="226538" y="4947138"/>
            <a:ext cx="8932985" cy="118403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81D0C5F-E2D0-4918-9D6A-62A5B802C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4017" y="2722016"/>
            <a:ext cx="8631300" cy="1366482"/>
          </a:xfrm>
        </p:spPr>
        <p:txBody>
          <a:bodyPr/>
          <a:lstStyle/>
          <a:p>
            <a:r>
              <a:rPr lang="en-GB" dirty="0"/>
              <a:t>Managing Citizen Science from ESAP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30F3E9C-62C4-D513-E73C-E456103895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1904" y="3824776"/>
            <a:ext cx="5355496" cy="740502"/>
          </a:xfrm>
        </p:spPr>
        <p:txBody>
          <a:bodyPr/>
          <a:lstStyle/>
          <a:p>
            <a:r>
              <a:rPr lang="en-GB" dirty="0"/>
              <a:t>James Pearson, Hugh Dickinson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6095A5-DDD6-C591-632F-472145D627D8}"/>
              </a:ext>
            </a:extLst>
          </p:cNvPr>
          <p:cNvGrpSpPr/>
          <p:nvPr/>
        </p:nvGrpSpPr>
        <p:grpSpPr>
          <a:xfrm>
            <a:off x="9999785" y="175846"/>
            <a:ext cx="1957754" cy="1101970"/>
            <a:chOff x="9999785" y="175846"/>
            <a:chExt cx="1957754" cy="110197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E4DBCB8-AF10-6F9F-67F5-A70EE5E52DEE}"/>
                </a:ext>
              </a:extLst>
            </p:cNvPr>
            <p:cNvSpPr/>
            <p:nvPr/>
          </p:nvSpPr>
          <p:spPr>
            <a:xfrm>
              <a:off x="9999785" y="175846"/>
              <a:ext cx="1957754" cy="11019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E31ABB-E3CB-FE1E-2AEA-63F7A7671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58078" y="228300"/>
              <a:ext cx="1846508" cy="99826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5FD6280-FD9F-61A1-1873-506C8E79D108}"/>
              </a:ext>
            </a:extLst>
          </p:cNvPr>
          <p:cNvGrpSpPr/>
          <p:nvPr/>
        </p:nvGrpSpPr>
        <p:grpSpPr>
          <a:xfrm>
            <a:off x="393834" y="5053667"/>
            <a:ext cx="8645284" cy="965169"/>
            <a:chOff x="249358" y="5508480"/>
            <a:chExt cx="8645284" cy="96516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4E628FC-8745-3B35-AB39-13DEC425F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08880" y="5647263"/>
              <a:ext cx="3885762" cy="687604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981F6200-C7B9-2478-9CF2-3078B97A31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358" y="5508480"/>
              <a:ext cx="4072801" cy="965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AAEABA6-1506-9B63-3475-BE39B3A4C94A}"/>
                </a:ext>
              </a:extLst>
            </p:cNvPr>
            <p:cNvCxnSpPr>
              <a:cxnSpLocks/>
              <a:stCxn id="11" idx="3"/>
              <a:endCxn id="10" idx="1"/>
            </p:cNvCxnSpPr>
            <p:nvPr/>
          </p:nvCxnSpPr>
          <p:spPr>
            <a:xfrm>
              <a:off x="4322159" y="5991065"/>
              <a:ext cx="686721" cy="0"/>
            </a:xfrm>
            <a:prstGeom prst="straightConnector1">
              <a:avLst/>
            </a:prstGeom>
            <a:ln w="3810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20" name="Picture 19" descr="Logo&#10;&#10;Description automatically generated with low confidence">
            <a:extLst>
              <a:ext uri="{FF2B5EF4-FFF2-40B4-BE49-F238E27FC236}">
                <a16:creationId xmlns:a16="http://schemas.microsoft.com/office/drawing/2014/main" id="{D4AE2378-CA4F-FC66-8165-438C9D37D8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3007" y="5122143"/>
            <a:ext cx="2543445" cy="86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38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FC126EA-F348-995B-C7F0-43F8C450D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1E07-ECB0-F140-8498-28E336DE498C}" type="datetime1">
              <a:rPr lang="it-IT" smtClean="0"/>
              <a:t>21/11/2022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E1E45A-DB81-1FC3-CB74-1923FBD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DADA07BE-CA68-4AC9-E856-AD20294C5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What’s Next?</a:t>
            </a:r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A1ABE28-BAD1-1BD0-DC26-28BE341C80FB}"/>
              </a:ext>
            </a:extLst>
          </p:cNvPr>
          <p:cNvSpPr>
            <a:spLocks noGrp="1"/>
          </p:cNvSpPr>
          <p:nvPr>
            <p:ph idx="1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8AD85A-B61E-A906-CBBB-79B70AEB4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078" y="228300"/>
            <a:ext cx="1846508" cy="998268"/>
          </a:xfrm>
          <a:prstGeom prst="rect">
            <a:avLst/>
          </a:prstGeom>
        </p:spPr>
      </p:pic>
      <p:pic>
        <p:nvPicPr>
          <p:cNvPr id="7" name="Picture 6" descr="A screenshot of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5E3B8D1D-64F3-FEB1-3772-0673F0BF4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89" y="1325563"/>
            <a:ext cx="8690930" cy="483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93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FC126EA-F348-995B-C7F0-43F8C450D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1E07-ECB0-F140-8498-28E336DE498C}" type="datetime1">
              <a:rPr lang="it-IT" smtClean="0"/>
              <a:t>21/11/2022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E1E45A-DB81-1FC3-CB74-1923FBD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DADA07BE-CA68-4AC9-E856-AD20294C5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What’s Next?</a:t>
            </a:r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A1ABE28-BAD1-1BD0-DC26-28BE341C80FB}"/>
              </a:ext>
            </a:extLst>
          </p:cNvPr>
          <p:cNvSpPr>
            <a:spLocks noGrp="1"/>
          </p:cNvSpPr>
          <p:nvPr>
            <p:ph idx="1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8AD85A-B61E-A906-CBBB-79B70AEB4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078" y="228300"/>
            <a:ext cx="1846508" cy="998268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7F2631A-AE5B-B8EE-6EA0-FAD96D20E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58" y="1325563"/>
            <a:ext cx="8645284" cy="47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20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FC126EA-F348-995B-C7F0-43F8C450D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1E07-ECB0-F140-8498-28E336DE498C}" type="datetime1">
              <a:rPr lang="it-IT" smtClean="0"/>
              <a:t>21/11/2022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E1E45A-DB81-1FC3-CB74-1923FBD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DADA07BE-CA68-4AC9-E856-AD20294C5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What’s Next?</a:t>
            </a:r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A1ABE28-BAD1-1BD0-DC26-28BE341C80FB}"/>
              </a:ext>
            </a:extLst>
          </p:cNvPr>
          <p:cNvSpPr>
            <a:spLocks noGrp="1"/>
          </p:cNvSpPr>
          <p:nvPr>
            <p:ph idx="1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8AD85A-B61E-A906-CBBB-79B70AEB4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078" y="228300"/>
            <a:ext cx="1846508" cy="998268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D89A77C-1280-0D92-8528-86F86B949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12" y="1325563"/>
            <a:ext cx="8645284" cy="472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08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FC126EA-F348-995B-C7F0-43F8C450D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1E07-ECB0-F140-8498-28E336DE498C}" type="datetime1">
              <a:rPr lang="it-IT" smtClean="0"/>
              <a:t>21/11/2022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E1E45A-DB81-1FC3-CB74-1923FBD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DADA07BE-CA68-4AC9-E856-AD20294C5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What’s Next?</a:t>
            </a:r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A1ABE28-BAD1-1BD0-DC26-28BE341C80FB}"/>
              </a:ext>
            </a:extLst>
          </p:cNvPr>
          <p:cNvSpPr>
            <a:spLocks noGrp="1"/>
          </p:cNvSpPr>
          <p:nvPr>
            <p:ph idx="1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8AD85A-B61E-A906-CBBB-79B70AEB4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078" y="228300"/>
            <a:ext cx="1846508" cy="998268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84EB780-5897-3AC8-AE35-1714143C2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466" y="1319701"/>
            <a:ext cx="8645284" cy="473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0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39EF50-82ED-6229-73FA-659DF4ACE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76" y="4040514"/>
            <a:ext cx="10069029" cy="1325563"/>
          </a:xfrm>
        </p:spPr>
        <p:txBody>
          <a:bodyPr/>
          <a:lstStyle/>
          <a:p>
            <a:r>
              <a:rPr lang="it-IT" dirty="0"/>
              <a:t>Thanks for listening!</a:t>
            </a:r>
          </a:p>
        </p:txBody>
      </p:sp>
      <p:sp>
        <p:nvSpPr>
          <p:cNvPr id="3" name="Segnaposto contenuto 5">
            <a:extLst>
              <a:ext uri="{FF2B5EF4-FFF2-40B4-BE49-F238E27FC236}">
                <a16:creationId xmlns:a16="http://schemas.microsoft.com/office/drawing/2014/main" id="{E23660C7-F3B0-449B-79C4-241FD72255DB}"/>
              </a:ext>
            </a:extLst>
          </p:cNvPr>
          <p:cNvSpPr txBox="1">
            <a:spLocks/>
          </p:cNvSpPr>
          <p:nvPr/>
        </p:nvSpPr>
        <p:spPr>
          <a:xfrm>
            <a:off x="3737401" y="1498454"/>
            <a:ext cx="7233557" cy="25420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Tx/>
              <a:buBlip>
                <a:blip r:embed="rId3"/>
              </a:buBlip>
              <a:defRPr sz="2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20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summary, this work allows:</a:t>
            </a:r>
          </a:p>
          <a:p>
            <a:pPr>
              <a:lnSpc>
                <a:spcPct val="107000"/>
              </a:lnSpc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professional scientists to combine the powers of both ESAP and Citizen Science for their research, </a:t>
            </a:r>
          </a:p>
          <a:p>
            <a:pPr>
              <a:lnSpc>
                <a:spcPct val="107000"/>
              </a:lnSpc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volunteers to engage even further with this research and with astronomy in general.</a:t>
            </a:r>
          </a:p>
        </p:txBody>
      </p:sp>
    </p:spTree>
    <p:extLst>
      <p:ext uri="{BB962C8B-B14F-4D97-AF65-F5344CB8AC3E}">
        <p14:creationId xmlns:p14="http://schemas.microsoft.com/office/powerpoint/2010/main" val="209632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8FDC00A-9CC6-D368-D03E-3B888704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2248E-7E21-8745-B2BA-44EFFF8920E6}" type="datetime1">
              <a:rPr lang="it-IT" smtClean="0"/>
              <a:t>21/11/2022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3E999C-04AA-C6BA-E5B5-DA07A2C7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32637F28-D7A5-3665-015D-EADF6C65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Summary</a:t>
            </a:r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7EB69C2-CB0D-B0F6-D4E9-DE3A128D6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03" y="1903798"/>
            <a:ext cx="10610797" cy="407293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Zooniverse platform for people-powered research </a:t>
            </a:r>
            <a:r>
              <a:rPr lang="en-GB" sz="2000" dirty="0"/>
              <a:t>gives everyone the opportunity to contribute meaningfully to scientific discovery.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000" dirty="0"/>
              <a:t>To aid researchers, we have developed a suite of easy-to-use workflows and material for managing Zooniverse projects through ESAP, demonstrating: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000" b="1" dirty="0"/>
              <a:t>advanced project building</a:t>
            </a:r>
            <a:r>
              <a:rPr lang="en-GB" sz="2000" dirty="0"/>
              <a:t> techniques,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000" dirty="0"/>
              <a:t>using Zooniverse's </a:t>
            </a:r>
            <a:r>
              <a:rPr lang="en-GB" sz="2000" b="1" dirty="0"/>
              <a:t>Caesar engine for aggregation </a:t>
            </a:r>
            <a:r>
              <a:rPr lang="en-GB" sz="2000" dirty="0"/>
              <a:t>of results and </a:t>
            </a:r>
            <a:r>
              <a:rPr lang="en-GB" sz="2000" b="1" dirty="0"/>
              <a:t>advanced subject retirement rules</a:t>
            </a:r>
            <a:r>
              <a:rPr lang="en-GB" sz="2000" dirty="0"/>
              <a:t>,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000" dirty="0"/>
              <a:t>accessing the </a:t>
            </a:r>
            <a:r>
              <a:rPr lang="en-GB" sz="2000" b="1" dirty="0"/>
              <a:t>ESAP Shopping Basket</a:t>
            </a:r>
            <a:r>
              <a:rPr lang="en-GB" sz="2000" dirty="0"/>
              <a:t>,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000" dirty="0"/>
              <a:t>integrating with </a:t>
            </a:r>
            <a:r>
              <a:rPr lang="en-GB" sz="2000" b="1" dirty="0"/>
              <a:t>deep learning models </a:t>
            </a:r>
            <a:r>
              <a:rPr lang="en-GB" sz="2000" dirty="0"/>
              <a:t>to make projects more efficient, including setting up an </a:t>
            </a:r>
            <a:r>
              <a:rPr lang="en-GB" sz="2000" b="1" dirty="0"/>
              <a:t>active learning cycle</a:t>
            </a:r>
            <a:r>
              <a:rPr lang="en-GB" sz="20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Recorded walkthroughs of these notebooks, with speech-to-text documentation for greater accessibility, are available.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hope to develop a </a:t>
            </a: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Virtual Observatory (VO) tool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seamless data exploration of galaxies in the VO with labelled Galaxy Zoo morphologies.</a:t>
            </a:r>
          </a:p>
        </p:txBody>
      </p:sp>
    </p:spTree>
    <p:extLst>
      <p:ext uri="{BB962C8B-B14F-4D97-AF65-F5344CB8AC3E}">
        <p14:creationId xmlns:p14="http://schemas.microsoft.com/office/powerpoint/2010/main" val="3448684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FC126EA-F348-995B-C7F0-43F8C450D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1E07-ECB0-F140-8498-28E336DE498C}" type="datetime1">
              <a:rPr lang="it-IT" smtClean="0"/>
              <a:t>21/11/2022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E1E45A-DB81-1FC3-CB74-1923FBD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DADA07BE-CA68-4AC9-E856-AD20294C5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Zooniverse Projects</a:t>
            </a:r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A1ABE28-BAD1-1BD0-DC26-28BE341C80FB}"/>
              </a:ext>
            </a:extLst>
          </p:cNvPr>
          <p:cNvSpPr>
            <a:spLocks noGrp="1"/>
          </p:cNvSpPr>
          <p:nvPr>
            <p:ph idx="1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CD8E4F-8151-4B1A-0802-9476D84BF0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613"/>
          <a:stretch/>
        </p:blipFill>
        <p:spPr>
          <a:xfrm>
            <a:off x="2597019" y="939885"/>
            <a:ext cx="7529749" cy="5326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480809-4116-44AD-A551-2175DBEBD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078" y="228300"/>
            <a:ext cx="1846508" cy="9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2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A1ABE28-BAD1-1BD0-DC26-28BE341C80FB}"/>
              </a:ext>
            </a:extLst>
          </p:cNvPr>
          <p:cNvSpPr>
            <a:spLocks noGrp="1"/>
          </p:cNvSpPr>
          <p:nvPr>
            <p:ph idx="1"/>
          </p:nvPr>
        </p:nvSpPr>
        <p:spPr/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251857-5E66-45B5-6614-C4039F34B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85" y="1553863"/>
            <a:ext cx="10069030" cy="4761433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FC126EA-F348-995B-C7F0-43F8C450D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1E07-ECB0-F140-8498-28E336DE498C}" type="datetime1">
              <a:rPr lang="it-IT" smtClean="0"/>
              <a:t>21/11/2022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E1E45A-DB81-1FC3-CB74-1923FBD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DADA07BE-CA68-4AC9-E856-AD20294C5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Zooniverse Projects</a:t>
            </a:r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480809-4116-44AD-A551-2175DBEBD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078" y="228300"/>
            <a:ext cx="1846508" cy="998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40A170-7EDB-37E5-F19E-B2E2571A2A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4872"/>
          <a:stretch/>
        </p:blipFill>
        <p:spPr>
          <a:xfrm>
            <a:off x="5120171" y="2042370"/>
            <a:ext cx="6397379" cy="37844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2520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FC126EA-F348-995B-C7F0-43F8C450D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1E07-ECB0-F140-8498-28E336DE498C}" type="datetime1">
              <a:rPr lang="it-IT" smtClean="0"/>
              <a:t>21/11/2022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E1E45A-DB81-1FC3-CB74-1923FBD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DADA07BE-CA68-4AC9-E856-AD20294C5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ESFRI Science Analysis Platform (ESAP)</a:t>
            </a:r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A1ABE28-BAD1-1BD0-DC26-28BE341C80FB}"/>
              </a:ext>
            </a:extLst>
          </p:cNvPr>
          <p:cNvSpPr>
            <a:spLocks noGrp="1"/>
          </p:cNvSpPr>
          <p:nvPr>
            <p:ph idx="1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89E046-90EF-DA45-A8DE-4DA37D7FE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078" y="228300"/>
            <a:ext cx="1846508" cy="998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859BA6-CDD0-E9FA-1307-B97DDF8864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377"/>
          <a:stretch/>
        </p:blipFill>
        <p:spPr>
          <a:xfrm>
            <a:off x="1406359" y="1479013"/>
            <a:ext cx="9379282" cy="467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52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FC126EA-F348-995B-C7F0-43F8C450D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1E07-ECB0-F140-8498-28E336DE498C}" type="datetime1">
              <a:rPr lang="it-IT" smtClean="0"/>
              <a:t>21/11/2022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E1E45A-DB81-1FC3-CB74-1923FBD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DADA07BE-CA68-4AC9-E856-AD20294C5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Managing Citizen Science from ESAP</a:t>
            </a:r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A1ABE28-BAD1-1BD0-DC26-28BE341C8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04" y="1903798"/>
            <a:ext cx="10645966" cy="407293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Aim:</a:t>
            </a:r>
          </a:p>
          <a:p>
            <a:pPr lvl="1">
              <a:lnSpc>
                <a:spcPct val="107000"/>
              </a:lnSpc>
            </a:pPr>
            <a:r>
              <a:rPr lang="en-GB" sz="1800" dirty="0"/>
              <a:t>Develop a suite of tutorial workflows and material demonstrating 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creation and management of Zooniverse citizen science projects </a:t>
            </a:r>
            <a:r>
              <a:rPr lang="en-GB" sz="1800" dirty="0"/>
              <a:t>through ESAP.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Notebooks and documentary materials demonstrate:</a:t>
            </a:r>
          </a:p>
          <a:p>
            <a:pPr lvl="1">
              <a:lnSpc>
                <a:spcPct val="107000"/>
              </a:lnSpc>
            </a:pPr>
            <a:r>
              <a:rPr lang="en-GB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Advanced Zooniverse project building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subject creation and upload, attaching metadata, and providing training and feedback to volunteers, </a:t>
            </a:r>
          </a:p>
          <a:p>
            <a:pPr lvl="1">
              <a:lnSpc>
                <a:spcPct val="107000"/>
              </a:lnSpc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Integrating with the Zooniverse’s Caesar engine for </a:t>
            </a:r>
            <a:r>
              <a:rPr lang="en-GB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aggregation of results and advanced subject retirement rules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1">
              <a:lnSpc>
                <a:spcPct val="107000"/>
              </a:lnSpc>
            </a:pPr>
            <a:r>
              <a:rPr lang="en-GB" sz="1800" dirty="0"/>
              <a:t>Accessing the </a:t>
            </a:r>
            <a:r>
              <a:rPr lang="en-GB" sz="1800" b="1" dirty="0"/>
              <a:t>ESAP Shopping Basket </a:t>
            </a:r>
            <a:r>
              <a:rPr lang="en-GB" sz="1800" dirty="0"/>
              <a:t>to download data for aggregation.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Integrating Zooniverse projects with existing</a:t>
            </a:r>
            <a:r>
              <a:rPr lang="en-GB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deep learning frameworks, 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including pre-filtering subjects and creating detailed subject retirement rules.</a:t>
            </a:r>
          </a:p>
          <a:p>
            <a:pPr lvl="1">
              <a:lnSpc>
                <a:spcPct val="107000"/>
              </a:lnSpc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Setting up an </a:t>
            </a:r>
            <a:r>
              <a:rPr lang="en-GB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active learning framework 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simultaneously improve both deep learning performance and the experience of volunteers.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7D3A23-22A9-A1DA-04C9-869113445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078" y="228300"/>
            <a:ext cx="1846508" cy="9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99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FC126EA-F348-995B-C7F0-43F8C450D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1E07-ECB0-F140-8498-28E336DE498C}" type="datetime1">
              <a:rPr lang="it-IT" smtClean="0"/>
              <a:t>21/11/2022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E1E45A-DB81-1FC3-CB74-1923FBD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DADA07BE-CA68-4AC9-E856-AD20294C5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Current Progress</a:t>
            </a:r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A1ABE28-BAD1-1BD0-DC26-28BE341C80FB}"/>
              </a:ext>
            </a:extLst>
          </p:cNvPr>
          <p:cNvSpPr>
            <a:spLocks noGrp="1"/>
          </p:cNvSpPr>
          <p:nvPr>
            <p:ph idx="1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60A71D-5B17-E544-439B-890182C91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078" y="228300"/>
            <a:ext cx="1846508" cy="9982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F6F231-CDD4-4E9E-1AE9-2298110947BE}"/>
              </a:ext>
            </a:extLst>
          </p:cNvPr>
          <p:cNvGrpSpPr/>
          <p:nvPr/>
        </p:nvGrpSpPr>
        <p:grpSpPr>
          <a:xfrm>
            <a:off x="1185187" y="1463794"/>
            <a:ext cx="9821626" cy="4829603"/>
            <a:chOff x="79970" y="1363394"/>
            <a:chExt cx="8814672" cy="43344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6421CD8-C4E8-ADBA-A461-6F07848C4A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6847"/>
            <a:stretch/>
          </p:blipFill>
          <p:spPr>
            <a:xfrm>
              <a:off x="79970" y="1363964"/>
              <a:ext cx="4411576" cy="218116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43D07C-E696-92AF-7ADD-73547A43D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0691" y="3541059"/>
              <a:ext cx="4374368" cy="19765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BCFEC3-9DDA-5EF8-B102-94EF9CBD34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3472" b="33491"/>
            <a:stretch/>
          </p:blipFill>
          <p:spPr>
            <a:xfrm>
              <a:off x="4483066" y="1363394"/>
              <a:ext cx="4411576" cy="21735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55C99CF-957E-6432-216F-F9F88BC57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7154"/>
            <a:stretch/>
          </p:blipFill>
          <p:spPr>
            <a:xfrm>
              <a:off x="79970" y="3536926"/>
              <a:ext cx="4411576" cy="216092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51B5F21-CE1A-E2C3-8B21-D995A0741A0F}"/>
              </a:ext>
            </a:extLst>
          </p:cNvPr>
          <p:cNvSpPr txBox="1"/>
          <p:nvPr/>
        </p:nvSpPr>
        <p:spPr>
          <a:xfrm>
            <a:off x="3027422" y="2828835"/>
            <a:ext cx="6127708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Tutorial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Jupyter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notebooks.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Recorded walkthroughs of these tutorials.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Speech-to-text documentation of these recordings, for greater accessibility.</a:t>
            </a:r>
          </a:p>
        </p:txBody>
      </p:sp>
    </p:spTree>
    <p:extLst>
      <p:ext uri="{BB962C8B-B14F-4D97-AF65-F5344CB8AC3E}">
        <p14:creationId xmlns:p14="http://schemas.microsoft.com/office/powerpoint/2010/main" val="952372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B2C0100-750A-D25B-9346-0DD1F732C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FC126EA-F348-995B-C7F0-43F8C450D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1E07-ECB0-F140-8498-28E336DE498C}" type="datetime1">
              <a:rPr lang="it-IT" smtClean="0"/>
              <a:t>21/11/2022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E1E45A-DB81-1FC3-CB74-1923FBD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DADA07BE-CA68-4AC9-E856-AD20294C5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Current Progress</a:t>
            </a:r>
            <a:endParaRPr lang="it-I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8AD85A-B61E-A906-CBBB-79B70AEB4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078" y="228300"/>
            <a:ext cx="1846508" cy="998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88BF89-09C8-7BD1-5736-00C14E96B4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46"/>
          <a:stretch/>
        </p:blipFill>
        <p:spPr>
          <a:xfrm>
            <a:off x="123904" y="1617786"/>
            <a:ext cx="4712521" cy="4481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77AD42-553B-C5F2-CA84-08AFE22D65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878" b="3966"/>
          <a:stretch/>
        </p:blipFill>
        <p:spPr>
          <a:xfrm>
            <a:off x="5056709" y="1179294"/>
            <a:ext cx="3417379" cy="4481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A81539-9DFB-59C1-5B07-98E27425E1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412" b="6142"/>
          <a:stretch/>
        </p:blipFill>
        <p:spPr>
          <a:xfrm>
            <a:off x="8248868" y="1757531"/>
            <a:ext cx="3435433" cy="4481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6779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B2C0100-750A-D25B-9346-0DD1F732C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FC126EA-F348-995B-C7F0-43F8C450D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1E07-ECB0-F140-8498-28E336DE498C}" type="datetime1">
              <a:rPr lang="it-IT" smtClean="0"/>
              <a:t>21/11/2022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E1E45A-DB81-1FC3-CB74-1923FBD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DADA07BE-CA68-4AC9-E856-AD20294C5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Current Progress</a:t>
            </a:r>
            <a:endParaRPr lang="it-I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8AD85A-B61E-A906-CBBB-79B70AEB4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078" y="228300"/>
            <a:ext cx="1846508" cy="998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350C7B-322A-A291-950E-E4ED1704E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68" y="2121570"/>
            <a:ext cx="5030295" cy="3126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223386-CA6C-BD72-2EDF-AEBF83BB3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6194" y="1585777"/>
            <a:ext cx="6653389" cy="4446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9367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065DCEA-2AE5-15AF-9F49-5AC92FA1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</p:spPr>
        <p:txBody>
          <a:bodyPr/>
          <a:lstStyle/>
          <a:p>
            <a:fld id="{C12C0A07-C7EB-9E4D-9CFF-DB532AA51D8F}" type="datetime1">
              <a:rPr lang="it-IT" smtClean="0"/>
              <a:t>21/11/2022</a:t>
            </a:fld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5D22B20-98AA-3DB7-641A-2AAC420E6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76" y="6392392"/>
            <a:ext cx="981973" cy="337897"/>
          </a:xfrm>
        </p:spPr>
        <p:txBody>
          <a:bodyPr/>
          <a:lstStyle/>
          <a:p>
            <a:fld id="{345175DA-277F-B548-B500-1BF71FE23091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E22F50FB-C05A-22EB-179E-FBBD7FB60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What’s Next?</a:t>
            </a:r>
          </a:p>
        </p:txBody>
      </p:sp>
    </p:spTree>
    <p:extLst>
      <p:ext uri="{BB962C8B-B14F-4D97-AF65-F5344CB8AC3E}">
        <p14:creationId xmlns:p14="http://schemas.microsoft.com/office/powerpoint/2010/main" val="3210440755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lEvent-Template-OCT2022" id="{DB54EC2F-0AAA-5B48-8FF2-7A9AE5AAFCDB}" vid="{4055EDC1-8A09-FD45-A756-EAA6D95D326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</TotalTime>
  <Words>1447</Words>
  <Application>Microsoft Office PowerPoint</Application>
  <PresentationFormat>Widescreen</PresentationFormat>
  <Paragraphs>138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Akzidenz-Grotesk BQ</vt:lpstr>
      <vt:lpstr>Arial</vt:lpstr>
      <vt:lpstr>Calibri</vt:lpstr>
      <vt:lpstr>Calibri Light</vt:lpstr>
      <vt:lpstr>Master slide</vt:lpstr>
      <vt:lpstr>Managing Citizen Science from ESAP</vt:lpstr>
      <vt:lpstr>Zooniverse Projects</vt:lpstr>
      <vt:lpstr>Zooniverse Projects</vt:lpstr>
      <vt:lpstr>ESFRI Science Analysis Platform (ESAP)</vt:lpstr>
      <vt:lpstr>Managing Citizen Science from ESAP</vt:lpstr>
      <vt:lpstr>Current Progress</vt:lpstr>
      <vt:lpstr>Current Progress</vt:lpstr>
      <vt:lpstr>Current Progress</vt:lpstr>
      <vt:lpstr>What’s Next?</vt:lpstr>
      <vt:lpstr>What’s Next?</vt:lpstr>
      <vt:lpstr>What’s Next?</vt:lpstr>
      <vt:lpstr>What’s Next?</vt:lpstr>
      <vt:lpstr>What’s Next?</vt:lpstr>
      <vt:lpstr>Thanks for listening!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M Schillaci</dc:creator>
  <cp:lastModifiedBy>James Pearson</cp:lastModifiedBy>
  <cp:revision>39</cp:revision>
  <dcterms:created xsi:type="dcterms:W3CDTF">2020-09-17T09:10:54Z</dcterms:created>
  <dcterms:modified xsi:type="dcterms:W3CDTF">2022-11-21T18:18:12Z</dcterms:modified>
</cp:coreProperties>
</file>