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68" r:id="rId2"/>
    <p:sldId id="256" r:id="rId3"/>
    <p:sldId id="271" r:id="rId4"/>
    <p:sldId id="272" r:id="rId5"/>
    <p:sldId id="269" r:id="rId6"/>
    <p:sldId id="258" r:id="rId7"/>
    <p:sldId id="273" r:id="rId8"/>
    <p:sldId id="277" r:id="rId9"/>
    <p:sldId id="294" r:id="rId10"/>
    <p:sldId id="360" r:id="rId11"/>
    <p:sldId id="295" r:id="rId12"/>
    <p:sldId id="292" r:id="rId13"/>
    <p:sldId id="300" r:id="rId14"/>
    <p:sldId id="296" r:id="rId15"/>
    <p:sldId id="298" r:id="rId16"/>
    <p:sldId id="274" r:id="rId17"/>
    <p:sldId id="359" r:id="rId18"/>
    <p:sldId id="309" r:id="rId19"/>
    <p:sldId id="311" r:id="rId20"/>
    <p:sldId id="345" r:id="rId21"/>
    <p:sldId id="362" r:id="rId22"/>
    <p:sldId id="348" r:id="rId23"/>
    <p:sldId id="342" r:id="rId24"/>
    <p:sldId id="270" r:id="rId25"/>
    <p:sldId id="355" r:id="rId26"/>
    <p:sldId id="354" r:id="rId27"/>
    <p:sldId id="358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1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17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B412A-D0CE-2D45-876F-471E5F848500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49324-7D40-844C-A9FC-8D946BE45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49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E69BFF-3D47-1249-9E45-EAC340CE66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5" y="132286"/>
            <a:ext cx="854142" cy="8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14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42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D4C612-F992-E04F-A915-B77628F58C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5" y="132286"/>
            <a:ext cx="854142" cy="8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2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1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95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09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64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269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4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271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16BFD-4265-C043-9F33-2DF781935FA6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782AC-ACC3-C447-92F0-4ABF29B25A3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EC80D9-0F9B-6E4C-BE5E-CF496EC8EE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485" y="132286"/>
            <a:ext cx="854142" cy="846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175836-9ADE-EF44-B874-622686A530B7}"/>
              </a:ext>
            </a:extLst>
          </p:cNvPr>
          <p:cNvSpPr/>
          <p:nvPr userDrawn="1"/>
        </p:nvSpPr>
        <p:spPr>
          <a:xfrm>
            <a:off x="0" y="6439711"/>
            <a:ext cx="9144000" cy="4182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33BF4272-6772-7749-A34F-6990D54543EF}"/>
              </a:ext>
            </a:extLst>
          </p:cNvPr>
          <p:cNvSpPr txBox="1">
            <a:spLocks/>
          </p:cNvSpPr>
          <p:nvPr userDrawn="1"/>
        </p:nvSpPr>
        <p:spPr>
          <a:xfrm>
            <a:off x="631885" y="6463359"/>
            <a:ext cx="1171036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E10733-8BF0-8A40-B302-1D4BA80132B2}" type="datetime1">
              <a:rPr lang="it-IT" sz="1200" smtClean="0">
                <a:solidFill>
                  <a:schemeClr val="bg2">
                    <a:lumMod val="25000"/>
                  </a:schemeClr>
                </a:solidFill>
              </a:rPr>
              <a:pPr/>
              <a:t>19/11/2019</a:t>
            </a:fld>
            <a:endParaRPr lang="it-IT" sz="12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8F23317C-05AD-AE49-B1D4-EEFE401A907E}"/>
              </a:ext>
            </a:extLst>
          </p:cNvPr>
          <p:cNvSpPr txBox="1">
            <a:spLocks/>
          </p:cNvSpPr>
          <p:nvPr userDrawn="1"/>
        </p:nvSpPr>
        <p:spPr>
          <a:xfrm>
            <a:off x="1958196" y="6463359"/>
            <a:ext cx="2803585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>
                <a:solidFill>
                  <a:schemeClr val="bg2">
                    <a:lumMod val="25000"/>
                  </a:schemeClr>
                </a:solidFill>
              </a:rPr>
              <a:t>G. Lamanna</a:t>
            </a:r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2F8BC128-3C0A-1044-9E0B-1640A5E96CFD}"/>
              </a:ext>
            </a:extLst>
          </p:cNvPr>
          <p:cNvSpPr txBox="1">
            <a:spLocks/>
          </p:cNvSpPr>
          <p:nvPr userDrawn="1"/>
        </p:nvSpPr>
        <p:spPr>
          <a:xfrm>
            <a:off x="5468112" y="6495648"/>
            <a:ext cx="551056" cy="27432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15B12F-D02A-B845-865F-37AC5B232343}" type="slidenum">
              <a:rPr lang="it-IT" sz="1100" smtClean="0">
                <a:solidFill>
                  <a:schemeClr val="bg2">
                    <a:lumMod val="25000"/>
                  </a:schemeClr>
                </a:solidFill>
              </a:rPr>
              <a:pPr/>
              <a:t>‹N°›</a:t>
            </a:fld>
            <a:endParaRPr lang="it-IT" sz="11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0DAC0-AA9A-A74C-ACAD-5DCE0483BF40}"/>
              </a:ext>
            </a:extLst>
          </p:cNvPr>
          <p:cNvSpPr/>
          <p:nvPr userDrawn="1"/>
        </p:nvSpPr>
        <p:spPr>
          <a:xfrm>
            <a:off x="7655670" y="6458497"/>
            <a:ext cx="1488330" cy="359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Espace réservé du contenu 3">
            <a:extLst>
              <a:ext uri="{FF2B5EF4-FFF2-40B4-BE49-F238E27FC236}">
                <a16:creationId xmlns:a16="http://schemas.microsoft.com/office/drawing/2014/main" id="{99DD1044-54F1-7547-BD16-287DDDB4CA5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01" y="6487483"/>
            <a:ext cx="949765" cy="286736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3D7BBEE-4BD7-BA4F-BE1E-C55F5CC04A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661431" y="6485412"/>
            <a:ext cx="469924" cy="3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emf"/><Relationship Id="rId4" Type="http://schemas.openxmlformats.org/officeDocument/2006/relationships/image" Target="../media/image26.gif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4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61.tiff"/><Relationship Id="rId2" Type="http://schemas.openxmlformats.org/officeDocument/2006/relationships/image" Target="../media/image46.png"/><Relationship Id="rId16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tiff"/><Relationship Id="rId5" Type="http://schemas.openxmlformats.org/officeDocument/2006/relationships/image" Target="../media/image75.tiff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EAC0E6-5429-2043-91D2-A835B9489C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44000">
                <a:schemeClr val="accent5">
                  <a:tint val="44500"/>
                  <a:satMod val="160000"/>
                  <a:lumMod val="93000"/>
                </a:schemeClr>
              </a:gs>
              <a:gs pos="67000">
                <a:schemeClr val="accent5">
                  <a:lumMod val="75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2846F1-425E-C44B-A5A9-302296E0F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4" l="146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000" y="971012"/>
            <a:ext cx="5823003" cy="5769581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AD01008-4506-B04D-9A3D-204590F31564}"/>
              </a:ext>
            </a:extLst>
          </p:cNvPr>
          <p:cNvSpPr txBox="1">
            <a:spLocks/>
          </p:cNvSpPr>
          <p:nvPr/>
        </p:nvSpPr>
        <p:spPr>
          <a:xfrm>
            <a:off x="3414409" y="469278"/>
            <a:ext cx="5288600" cy="13458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b="1" dirty="0">
                <a:solidFill>
                  <a:srgbClr val="C00000"/>
                </a:solidFill>
                <a:latin typeface="Avenir Heavy"/>
                <a:cs typeface="Avenir Heavy"/>
              </a:rPr>
              <a:t>OPEN DATA</a:t>
            </a:r>
            <a:r>
              <a:rPr lang="en-GB" b="1" dirty="0">
                <a:solidFill>
                  <a:srgbClr val="C00000"/>
                </a:solidFill>
                <a:latin typeface="Avenir Heavy"/>
                <a:cs typeface="Avenir Heavy"/>
              </a:rPr>
              <a:t/>
            </a:r>
            <a:br>
              <a:rPr lang="en-GB" b="1" dirty="0">
                <a:solidFill>
                  <a:srgbClr val="C00000"/>
                </a:solidFill>
                <a:latin typeface="Avenir Heavy"/>
                <a:cs typeface="Avenir Heavy"/>
              </a:rPr>
            </a:br>
            <a:r>
              <a:rPr lang="en-GB" sz="2800" b="1" dirty="0">
                <a:solidFill>
                  <a:srgbClr val="C00000"/>
                </a:solidFill>
                <a:latin typeface="Avenir Heavy"/>
                <a:cs typeface="Avenir Heavy"/>
              </a:rPr>
              <a:t>for </a:t>
            </a:r>
            <a:r>
              <a:rPr lang="fr-FR" sz="2800" b="1" dirty="0" err="1">
                <a:solidFill>
                  <a:srgbClr val="C00000"/>
                </a:solidFill>
                <a:latin typeface="Avenir Roman" panose="02000503020000020003" pitchFamily="2" charset="0"/>
              </a:rPr>
              <a:t>ApPEC</a:t>
            </a:r>
            <a:r>
              <a:rPr lang="fr-FR" sz="2800" b="1" dirty="0">
                <a:solidFill>
                  <a:srgbClr val="C00000"/>
                </a:solidFill>
                <a:latin typeface="Avenir Roman" panose="02000503020000020003" pitchFamily="2" charset="0"/>
              </a:rPr>
              <a:t>-ECFA-</a:t>
            </a:r>
            <a:r>
              <a:rPr lang="fr-FR" sz="2800" b="1" dirty="0" err="1">
                <a:solidFill>
                  <a:srgbClr val="C00000"/>
                </a:solidFill>
                <a:latin typeface="Avenir Roman" panose="02000503020000020003" pitchFamily="2" charset="0"/>
              </a:rPr>
              <a:t>NuPECC</a:t>
            </a:r>
            <a:endParaRPr lang="it-IT" b="1" dirty="0">
              <a:solidFill>
                <a:srgbClr val="C00000"/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51A55773-EBF4-0446-9D52-D78106976B05}"/>
              </a:ext>
            </a:extLst>
          </p:cNvPr>
          <p:cNvSpPr txBox="1">
            <a:spLocks/>
          </p:cNvSpPr>
          <p:nvPr/>
        </p:nvSpPr>
        <p:spPr>
          <a:xfrm>
            <a:off x="4374052" y="1552330"/>
            <a:ext cx="4309354" cy="15030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400" b="1">
                <a:solidFill>
                  <a:srgbClr val="C00000"/>
                </a:solidFill>
                <a:latin typeface="Avenir Heavy"/>
                <a:cs typeface="Avenir Heavy"/>
              </a:rPr>
              <a:t>JENAS Seminar - Orsay, 14 October 2019</a:t>
            </a:r>
          </a:p>
          <a:p>
            <a:pPr marL="0" indent="0" algn="r">
              <a:buNone/>
            </a:pPr>
            <a:endParaRPr lang="en-GB" sz="1800" b="1">
              <a:latin typeface="Avenir Heavy"/>
              <a:cs typeface="Avenir Heavy"/>
            </a:endParaRPr>
          </a:p>
          <a:p>
            <a:pPr marL="0" indent="0" algn="r">
              <a:buNone/>
            </a:pPr>
            <a:r>
              <a:rPr lang="en-GB" sz="1800" b="1">
                <a:latin typeface="Avenir Heavy"/>
                <a:cs typeface="Avenir Heavy"/>
              </a:rPr>
              <a:t>Giovanni LAMANNA</a:t>
            </a:r>
          </a:p>
          <a:p>
            <a:pPr marL="0" indent="0" algn="r">
              <a:buNone/>
            </a:pPr>
            <a:r>
              <a:rPr lang="en-GB" sz="1200" b="1">
                <a:latin typeface="Avenir Heavy"/>
                <a:cs typeface="Avenir Heavy"/>
              </a:rPr>
              <a:t>LAPP, </a:t>
            </a:r>
            <a:r>
              <a:rPr lang="en-GB" sz="1200" b="1" err="1">
                <a:latin typeface="Avenir Heavy"/>
                <a:cs typeface="Avenir Heavy"/>
              </a:rPr>
              <a:t>Laboratoire</a:t>
            </a:r>
            <a:r>
              <a:rPr lang="en-GB" sz="1200" b="1">
                <a:latin typeface="Avenir Heavy"/>
                <a:cs typeface="Avenir Heavy"/>
              </a:rPr>
              <a:t> </a:t>
            </a:r>
            <a:r>
              <a:rPr lang="en-GB" sz="1200" b="1" err="1">
                <a:latin typeface="Avenir Heavy"/>
                <a:cs typeface="Avenir Heavy"/>
              </a:rPr>
              <a:t>d’Annecy</a:t>
            </a:r>
            <a:r>
              <a:rPr lang="en-GB" sz="1200" b="1">
                <a:latin typeface="Avenir Heavy"/>
                <a:cs typeface="Avenir Heavy"/>
              </a:rPr>
              <a:t> de Physique des </a:t>
            </a:r>
            <a:r>
              <a:rPr lang="en-GB" sz="1200" b="1" err="1">
                <a:latin typeface="Avenir Heavy"/>
                <a:cs typeface="Avenir Heavy"/>
              </a:rPr>
              <a:t>Particules</a:t>
            </a:r>
            <a:r>
              <a:rPr lang="en-GB" sz="1200" b="1">
                <a:latin typeface="Avenir Heavy"/>
                <a:cs typeface="Avenir Heavy"/>
              </a:rPr>
              <a:t> </a:t>
            </a:r>
          </a:p>
          <a:p>
            <a:pPr marL="0" indent="0" algn="r">
              <a:buNone/>
            </a:pPr>
            <a:r>
              <a:rPr lang="en-GB" sz="1400" b="1">
                <a:latin typeface="Avenir Heavy"/>
                <a:cs typeface="Avenir Heavy"/>
              </a:rPr>
              <a:t>CNRS-IN2P3</a:t>
            </a:r>
            <a:endParaRPr lang="en-GB" sz="300" b="1">
              <a:latin typeface="Avenir Heavy"/>
              <a:cs typeface="Avenir Heavy"/>
            </a:endParaRPr>
          </a:p>
          <a:p>
            <a:pPr marL="0" indent="0" algn="r">
              <a:buNone/>
            </a:pPr>
            <a:endParaRPr lang="it-IT" sz="1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E29EE-3839-3E4E-A321-4F3C66330C23}"/>
              </a:ext>
            </a:extLst>
          </p:cNvPr>
          <p:cNvSpPr/>
          <p:nvPr/>
        </p:nvSpPr>
        <p:spPr>
          <a:xfrm>
            <a:off x="7298857" y="5057060"/>
            <a:ext cx="1397671" cy="545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DD70C984-8EA6-2742-AEF3-1F3B9F59F3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13" y="5086244"/>
            <a:ext cx="1308202" cy="4345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F59627-71A3-9544-9079-79DE5B2B95A0}"/>
              </a:ext>
            </a:extLst>
          </p:cNvPr>
          <p:cNvSpPr/>
          <p:nvPr/>
        </p:nvSpPr>
        <p:spPr>
          <a:xfrm>
            <a:off x="7298856" y="3618907"/>
            <a:ext cx="1397671" cy="124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03-Escape-logo.png">
            <a:extLst>
              <a:ext uri="{FF2B5EF4-FFF2-40B4-BE49-F238E27FC236}">
                <a16:creationId xmlns:a16="http://schemas.microsoft.com/office/drawing/2014/main" id="{310A7BFC-2735-8B44-A7BE-B1AE6848D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92" y="3594673"/>
            <a:ext cx="1911598" cy="13515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41FDCC-3116-9C47-9BB5-FA0576792C6F}"/>
              </a:ext>
            </a:extLst>
          </p:cNvPr>
          <p:cNvSpPr/>
          <p:nvPr/>
        </p:nvSpPr>
        <p:spPr>
          <a:xfrm>
            <a:off x="7305338" y="5742368"/>
            <a:ext cx="1397671" cy="1027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6D20908E-8A49-144A-85CF-226474830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21819" y="5797683"/>
            <a:ext cx="1344437" cy="9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FDA69B-EC6F-A543-97D8-DCB2A23F51CE}"/>
              </a:ext>
            </a:extLst>
          </p:cNvPr>
          <p:cNvSpPr/>
          <p:nvPr/>
        </p:nvSpPr>
        <p:spPr>
          <a:xfrm>
            <a:off x="340468" y="986019"/>
            <a:ext cx="829769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10000"/>
            </a:pPr>
            <a:r>
              <a:rPr lang="en-US" b="1" dirty="0"/>
              <a:t>Data isn’t limit to the digitally-encoded bits and includes the software for analysis</a:t>
            </a:r>
            <a:r>
              <a:rPr lang="en-US" dirty="0"/>
              <a:t>.</a:t>
            </a:r>
          </a:p>
          <a:p>
            <a:pPr>
              <a:buClr>
                <a:schemeClr val="accent2"/>
              </a:buClr>
              <a:buSzPct val="110000"/>
            </a:pPr>
            <a:endParaRPr lang="en-US" dirty="0"/>
          </a:p>
          <a:p>
            <a:r>
              <a:rPr lang="en-US" sz="1600" dirty="0"/>
              <a:t>Open-source software is the oldest declination of open-science (as a reaction</a:t>
            </a:r>
            <a:r>
              <a:rPr lang="en-GB" sz="1600" dirty="0"/>
              <a:t> </a:t>
            </a:r>
            <a:r>
              <a:rPr lang="en-US" sz="1600" dirty="0"/>
              <a:t>to a monopole of proprietary services, i.e. GNU/Linux).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400" dirty="0"/>
          </a:p>
          <a:p>
            <a:pPr>
              <a:buClr>
                <a:schemeClr val="accent2"/>
              </a:buClr>
              <a:buSzPct val="110000"/>
            </a:pPr>
            <a:endParaRPr lang="en-GB" dirty="0"/>
          </a:p>
          <a:p>
            <a:endParaRPr lang="en-US" dirty="0"/>
          </a:p>
        </p:txBody>
      </p:sp>
      <p:pic>
        <p:nvPicPr>
          <p:cNvPr id="40962" name="Picture 2" descr="https://docs.gammapy.org/0.14/_images/gammapy_banner.png">
            <a:extLst>
              <a:ext uri="{FF2B5EF4-FFF2-40B4-BE49-F238E27FC236}">
                <a16:creationId xmlns:a16="http://schemas.microsoft.com/office/drawing/2014/main" id="{BD6EFDAA-0F4B-3F41-BE3F-8C9A922F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319" y="2668127"/>
            <a:ext cx="2126195" cy="49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casa.nrao.edu/images/casa_logo_full.png">
            <a:extLst>
              <a:ext uri="{FF2B5EF4-FFF2-40B4-BE49-F238E27FC236}">
                <a16:creationId xmlns:a16="http://schemas.microsoft.com/office/drawing/2014/main" id="{1426525C-E8E0-634B-A12A-B3DAF2B2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118" y="2443112"/>
            <a:ext cx="932687" cy="139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https://gitlab.lapp.in2p3.fr/uploads/-/system/project/avatar/336/glearn.png?width=64">
            <a:extLst>
              <a:ext uri="{FF2B5EF4-FFF2-40B4-BE49-F238E27FC236}">
                <a16:creationId xmlns:a16="http://schemas.microsoft.com/office/drawing/2014/main" id="{342BB6B9-93B4-1143-B33B-3DDEF8C6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52" y="3236039"/>
            <a:ext cx="1017772" cy="10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page16image41774256">
            <a:extLst>
              <a:ext uri="{FF2B5EF4-FFF2-40B4-BE49-F238E27FC236}">
                <a16:creationId xmlns:a16="http://schemas.microsoft.com/office/drawing/2014/main" id="{6E3A51E5-A51F-7145-A55F-DDFF0F15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856" y="4609532"/>
            <a:ext cx="2471298" cy="16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E17C44A-D6E1-244E-9809-43F0A3571738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Astroparticle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7609C7-FC12-6946-8BD2-980F79BFF487}"/>
              </a:ext>
            </a:extLst>
          </p:cNvPr>
          <p:cNvSpPr/>
          <p:nvPr/>
        </p:nvSpPr>
        <p:spPr>
          <a:xfrm>
            <a:off x="340468" y="2178996"/>
            <a:ext cx="392024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Next generation astronomical experiments, being operated as observatories, commit to providing open access to data and analysis software (CASA for SKA; </a:t>
            </a:r>
            <a:r>
              <a:rPr lang="en-GB" sz="1600" dirty="0" err="1"/>
              <a:t>ctools</a:t>
            </a:r>
            <a:r>
              <a:rPr lang="en-GB" sz="1600" dirty="0"/>
              <a:t>, </a:t>
            </a:r>
            <a:r>
              <a:rPr lang="en-GB" sz="1600" dirty="0" err="1"/>
              <a:t>Gammapy</a:t>
            </a:r>
            <a:r>
              <a:rPr lang="en-GB" sz="1600" dirty="0"/>
              <a:t> and </a:t>
            </a:r>
            <a:r>
              <a:rPr lang="en-GB" sz="1600" dirty="0" err="1"/>
              <a:t>GammaLib</a:t>
            </a:r>
            <a:r>
              <a:rPr lang="en-GB" sz="1600" dirty="0"/>
              <a:t> for CTA, etc.).</a:t>
            </a:r>
          </a:p>
          <a:p>
            <a:pPr>
              <a:buClr>
                <a:schemeClr val="accent2"/>
              </a:buClr>
              <a:buSzPct val="110000"/>
            </a:pPr>
            <a:endParaRPr lang="en-GB" sz="1600" dirty="0"/>
          </a:p>
          <a:p>
            <a:pPr>
              <a:buClr>
                <a:schemeClr val="accent2"/>
              </a:buClr>
              <a:buSzPct val="110000"/>
            </a:pPr>
            <a:endParaRPr lang="en-GB" sz="1600" dirty="0"/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Multi-messenger data analysis practices promotes new software (including scheduling, target filtering, machine learning methods, </a:t>
            </a:r>
            <a:r>
              <a:rPr lang="fr-FR" sz="1600" dirty="0"/>
              <a:t>real time </a:t>
            </a:r>
            <a:r>
              <a:rPr lang="fr-FR" sz="1600" dirty="0" err="1"/>
              <a:t>transient</a:t>
            </a:r>
            <a:r>
              <a:rPr lang="fr-FR" sz="1600" dirty="0"/>
              <a:t> signal </a:t>
            </a:r>
            <a:r>
              <a:rPr lang="en-GB" sz="1600" dirty="0"/>
              <a:t>classifier, etc.)</a:t>
            </a:r>
          </a:p>
          <a:p>
            <a:pPr lvl="1">
              <a:buClr>
                <a:schemeClr val="accent2"/>
              </a:buClr>
              <a:buSzPct val="110000"/>
            </a:pPr>
            <a:r>
              <a:rPr lang="en-GB" sz="1600" dirty="0"/>
              <a:t>        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600" dirty="0"/>
          </a:p>
          <a:p>
            <a:pPr>
              <a:buClr>
                <a:schemeClr val="accent2"/>
              </a:buClr>
              <a:buSzPct val="110000"/>
            </a:pPr>
            <a:endParaRPr lang="en-GB" sz="2000" dirty="0"/>
          </a:p>
          <a:p>
            <a:endParaRPr lang="en-US" sz="2000" dirty="0"/>
          </a:p>
        </p:txBody>
      </p:sp>
      <p:grpSp>
        <p:nvGrpSpPr>
          <p:cNvPr id="9" name="Google Shape;833;p88">
            <a:extLst>
              <a:ext uri="{FF2B5EF4-FFF2-40B4-BE49-F238E27FC236}">
                <a16:creationId xmlns:a16="http://schemas.microsoft.com/office/drawing/2014/main" id="{3C168CCD-C53E-3445-93FB-D899454C6619}"/>
              </a:ext>
            </a:extLst>
          </p:cNvPr>
          <p:cNvGrpSpPr/>
          <p:nvPr/>
        </p:nvGrpSpPr>
        <p:grpSpPr>
          <a:xfrm>
            <a:off x="6663447" y="4576342"/>
            <a:ext cx="2313753" cy="1737372"/>
            <a:chOff x="277000" y="1347725"/>
            <a:chExt cx="8448000" cy="5423025"/>
          </a:xfrm>
        </p:grpSpPr>
        <p:pic>
          <p:nvPicPr>
            <p:cNvPr id="10" name="Google Shape;834;p88">
              <a:extLst>
                <a:ext uri="{FF2B5EF4-FFF2-40B4-BE49-F238E27FC236}">
                  <a16:creationId xmlns:a16="http://schemas.microsoft.com/office/drawing/2014/main" id="{70E312E5-6B00-2C46-9C94-666D9E7C81BC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7000" y="1347725"/>
              <a:ext cx="8447976" cy="5279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835;p88">
              <a:extLst>
                <a:ext uri="{FF2B5EF4-FFF2-40B4-BE49-F238E27FC236}">
                  <a16:creationId xmlns:a16="http://schemas.microsoft.com/office/drawing/2014/main" id="{78972357-A567-4249-95B1-44D2ACF0D7A7}"/>
                </a:ext>
              </a:extLst>
            </p:cNvPr>
            <p:cNvSpPr/>
            <p:nvPr/>
          </p:nvSpPr>
          <p:spPr>
            <a:xfrm>
              <a:off x="3945700" y="4457450"/>
              <a:ext cx="4779300" cy="23133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330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Particle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0E802D23-2AA8-B141-B16F-B29C002C4E6D}"/>
              </a:ext>
            </a:extLst>
          </p:cNvPr>
          <p:cNvSpPr txBox="1">
            <a:spLocks/>
          </p:cNvSpPr>
          <p:nvPr/>
        </p:nvSpPr>
        <p:spPr>
          <a:xfrm>
            <a:off x="212097" y="1632018"/>
            <a:ext cx="8324970" cy="280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Great strides in providing open access to research publications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LHC/CERN open data endeavours focused on education 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Data preservation is and has been the main issue.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dirty="0"/>
              <a:t>Data already quite “accessible” - Large number of scientists in the experiments getting hands on coveted data by joining these experimental collaborations.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C8A7B8-DA25-3E46-B590-1E256DEF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097" y="4140875"/>
            <a:ext cx="1842344" cy="22361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EFDEF50-EB3D-774C-8796-B8297F87D262}"/>
              </a:ext>
            </a:extLst>
          </p:cNvPr>
          <p:cNvSpPr txBox="1">
            <a:spLocks/>
          </p:cNvSpPr>
          <p:nvPr/>
        </p:nvSpPr>
        <p:spPr>
          <a:xfrm>
            <a:off x="87549" y="4144979"/>
            <a:ext cx="6692630" cy="2231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chemeClr val="accent2"/>
              </a:buClr>
              <a:buSzPct val="110000"/>
            </a:pPr>
            <a:r>
              <a:rPr lang="en-GB" sz="1800" dirty="0">
                <a:solidFill>
                  <a:schemeClr val="accent2"/>
                </a:solidFill>
              </a:rPr>
              <a:t>More fundamental motivations for open data in the future: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dirty="0"/>
              <a:t>“</a:t>
            </a:r>
            <a:r>
              <a:rPr lang="en-GB" sz="1600" i="1" dirty="0"/>
              <a:t>What about more exploratory studies where the theory hasn’t yet been invented?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i="1" dirty="0"/>
              <a:t>What about engaging undergraduate students?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i="1" dirty="0"/>
              <a:t>What about examining old data for signs of new physics</a:t>
            </a:r>
            <a:r>
              <a:rPr lang="en-GB" sz="1600" dirty="0"/>
              <a:t>?” </a:t>
            </a:r>
          </a:p>
          <a:p>
            <a:pPr algn="r">
              <a:buClr>
                <a:schemeClr val="accent2"/>
              </a:buClr>
              <a:buSzPct val="110000"/>
            </a:pPr>
            <a:r>
              <a:rPr lang="en-GB" sz="1600" dirty="0"/>
              <a:t>(Jesse Thaler) </a:t>
            </a:r>
          </a:p>
          <a:p>
            <a:pPr lvl="1" algn="r">
              <a:buClr>
                <a:schemeClr val="accent2"/>
              </a:buClr>
              <a:buSzPct val="110000"/>
            </a:pPr>
            <a:endParaRPr lang="en-GB" sz="1200" dirty="0"/>
          </a:p>
          <a:p>
            <a:pPr lvl="1" algn="r"/>
            <a:endParaRPr lang="en-GB" sz="14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5A79432B-D4E9-804C-901E-29D1C7C64822}"/>
              </a:ext>
            </a:extLst>
          </p:cNvPr>
          <p:cNvSpPr txBox="1">
            <a:spLocks/>
          </p:cNvSpPr>
          <p:nvPr/>
        </p:nvSpPr>
        <p:spPr>
          <a:xfrm>
            <a:off x="167276" y="740769"/>
            <a:ext cx="8324970" cy="1533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Early-days of Open Data  in HEP but :</a:t>
            </a:r>
          </a:p>
        </p:txBody>
      </p:sp>
    </p:spTree>
    <p:extLst>
      <p:ext uri="{BB962C8B-B14F-4D97-AF65-F5344CB8AC3E}">
        <p14:creationId xmlns:p14="http://schemas.microsoft.com/office/powerpoint/2010/main" val="106012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6ABA82-BB87-C447-9096-A8C359E92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46" y="2684834"/>
            <a:ext cx="7986793" cy="36892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Particle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9AAE29-3F32-5B4C-B75A-97E7F150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67" y="822478"/>
            <a:ext cx="5291833" cy="22903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876F3B-2FFB-DA43-AAE4-DC1D448A34A5}"/>
              </a:ext>
            </a:extLst>
          </p:cNvPr>
          <p:cNvSpPr/>
          <p:nvPr/>
        </p:nvSpPr>
        <p:spPr>
          <a:xfrm>
            <a:off x="0" y="1249710"/>
            <a:ext cx="3763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Today CERN’s open-data portal hosts and serves data including many software tools and virtual machines to run the analysis code. </a:t>
            </a:r>
          </a:p>
        </p:txBody>
      </p:sp>
    </p:spTree>
    <p:extLst>
      <p:ext uri="{BB962C8B-B14F-4D97-AF65-F5344CB8AC3E}">
        <p14:creationId xmlns:p14="http://schemas.microsoft.com/office/powerpoint/2010/main" val="64744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Nuclear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00B39C8-D1E4-CA45-9D5B-5E22783E5949}"/>
              </a:ext>
            </a:extLst>
          </p:cNvPr>
          <p:cNvSpPr txBox="1">
            <a:spLocks/>
          </p:cNvSpPr>
          <p:nvPr/>
        </p:nvSpPr>
        <p:spPr>
          <a:xfrm>
            <a:off x="167276" y="740769"/>
            <a:ext cx="8976724" cy="1533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Early-days of Open Data  in Nuclear Physics with clear opportunities and constraints. 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1800" dirty="0"/>
              <a:t>A two-fold context:</a:t>
            </a:r>
            <a:endParaRPr lang="en-GB" sz="16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5CAAFC2-AC3E-B045-BCAC-095F31367758}"/>
              </a:ext>
            </a:extLst>
          </p:cNvPr>
          <p:cNvSpPr txBox="1">
            <a:spLocks/>
          </p:cNvSpPr>
          <p:nvPr/>
        </p:nvSpPr>
        <p:spPr>
          <a:xfrm>
            <a:off x="167277" y="1919591"/>
            <a:ext cx="4188006" cy="4345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facilities for science</a:t>
            </a:r>
            <a:r>
              <a:rPr lang="en-GB" sz="1600" dirty="0"/>
              <a:t>: “open facilities” exploited for multidisciplinary research (e.g. industrial research, medical sensible data, etc.) imply embargo and proprietary data.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600" dirty="0"/>
          </a:p>
          <a:p>
            <a:pPr algn="l">
              <a:buClr>
                <a:schemeClr val="accent2"/>
              </a:buClr>
              <a:buSzPct val="110000"/>
            </a:pPr>
            <a:endParaRPr lang="en-GB" sz="16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research data</a:t>
            </a:r>
            <a:r>
              <a:rPr lang="en-GB" sz="1600" dirty="0"/>
              <a:t>: fundamental research and key data for astrophysics when matter at extreme conditions is studied as the one </a:t>
            </a:r>
            <a:r>
              <a:rPr lang="fr-FR" sz="1600" dirty="0"/>
              <a:t>in </a:t>
            </a:r>
            <a:r>
              <a:rPr lang="fr-FR" sz="1600" dirty="0" err="1"/>
              <a:t>giant</a:t>
            </a:r>
            <a:r>
              <a:rPr lang="fr-FR" sz="1600" dirty="0"/>
              <a:t> </a:t>
            </a:r>
            <a:r>
              <a:rPr lang="fr-FR" sz="1600" dirty="0" err="1"/>
              <a:t>planets</a:t>
            </a:r>
            <a:r>
              <a:rPr lang="fr-FR" sz="1600" dirty="0"/>
              <a:t>, stars, and </a:t>
            </a:r>
            <a:r>
              <a:rPr lang="fr-FR" sz="1600" dirty="0" err="1"/>
              <a:t>during</a:t>
            </a:r>
            <a:r>
              <a:rPr lang="fr-FR" sz="1600" dirty="0"/>
              <a:t> </a:t>
            </a:r>
            <a:r>
              <a:rPr lang="fr-FR" sz="1600" dirty="0" err="1"/>
              <a:t>stellar</a:t>
            </a:r>
            <a:r>
              <a:rPr lang="fr-FR" sz="1600" dirty="0"/>
              <a:t> explosions and collisions (</a:t>
            </a:r>
            <a:r>
              <a:rPr lang="en-GB" sz="1600" dirty="0"/>
              <a:t>not different compared to HEP</a:t>
            </a:r>
            <a:r>
              <a:rPr lang="fr-FR" sz="1600" dirty="0"/>
              <a:t>).</a:t>
            </a:r>
            <a:endParaRPr lang="en-GB" sz="1600" dirty="0"/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3C5FC6-B6A2-2645-8451-B6188A9C1C4D}"/>
              </a:ext>
            </a:extLst>
          </p:cNvPr>
          <p:cNvGrpSpPr/>
          <p:nvPr/>
        </p:nvGrpSpPr>
        <p:grpSpPr>
          <a:xfrm>
            <a:off x="4590935" y="3413014"/>
            <a:ext cx="4431833" cy="2982199"/>
            <a:chOff x="44683" y="1238563"/>
            <a:chExt cx="4431833" cy="298219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127D6B1-BDB6-0F46-9227-94FBA9A5C7FD}"/>
                </a:ext>
              </a:extLst>
            </p:cNvPr>
            <p:cNvGrpSpPr/>
            <p:nvPr/>
          </p:nvGrpSpPr>
          <p:grpSpPr>
            <a:xfrm>
              <a:off x="44683" y="1307899"/>
              <a:ext cx="4431833" cy="2912863"/>
              <a:chOff x="1152525" y="1225123"/>
              <a:chExt cx="7282417" cy="5354657"/>
            </a:xfrm>
          </p:grpSpPr>
          <p:pic>
            <p:nvPicPr>
              <p:cNvPr id="15" name="Picture 3" descr="Nuklidkarte 26 Nov 2001">
                <a:extLst>
                  <a:ext uri="{FF2B5EF4-FFF2-40B4-BE49-F238E27FC236}">
                    <a16:creationId xmlns:a16="http://schemas.microsoft.com/office/drawing/2014/main" id="{B8B1412C-9472-E149-A9A7-DACCC597AF53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525" y="1225123"/>
                <a:ext cx="7282417" cy="5354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Grafik 10">
                <a:extLst>
                  <a:ext uri="{FF2B5EF4-FFF2-40B4-BE49-F238E27FC236}">
                    <a16:creationId xmlns:a16="http://schemas.microsoft.com/office/drawing/2014/main" id="{0AE25086-802B-ED41-8539-32E9E2304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8765" y="1976156"/>
                <a:ext cx="1883253" cy="12451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Grafik 11">
                <a:extLst>
                  <a:ext uri="{FF2B5EF4-FFF2-40B4-BE49-F238E27FC236}">
                    <a16:creationId xmlns:a16="http://schemas.microsoft.com/office/drawing/2014/main" id="{F8E07264-BE43-8243-848A-A105C3FB5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2859" y="3410159"/>
                <a:ext cx="1227948" cy="1224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Grafik 12">
                <a:extLst>
                  <a:ext uri="{FF2B5EF4-FFF2-40B4-BE49-F238E27FC236}">
                    <a16:creationId xmlns:a16="http://schemas.microsoft.com/office/drawing/2014/main" id="{A12BC031-7FBC-F345-BE72-B14D8F218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4719" y="1236038"/>
                <a:ext cx="2283734" cy="152248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Grafik 13">
                <a:extLst>
                  <a:ext uri="{FF2B5EF4-FFF2-40B4-BE49-F238E27FC236}">
                    <a16:creationId xmlns:a16="http://schemas.microsoft.com/office/drawing/2014/main" id="{62A0B82B-9955-A746-8341-64D5466EE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2078" y="3667621"/>
                <a:ext cx="1564165" cy="156416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Grafik 14">
                <a:extLst>
                  <a:ext uri="{FF2B5EF4-FFF2-40B4-BE49-F238E27FC236}">
                    <a16:creationId xmlns:a16="http://schemas.microsoft.com/office/drawing/2014/main" id="{EBDFA168-D502-E248-8B7D-15D4A4FBF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5550" y="5206212"/>
                <a:ext cx="1223402" cy="122340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0" name="Textfeld 28">
              <a:extLst>
                <a:ext uri="{FF2B5EF4-FFF2-40B4-BE49-F238E27FC236}">
                  <a16:creationId xmlns:a16="http://schemas.microsoft.com/office/drawing/2014/main" id="{0463D3C3-ED7B-F242-B7EF-A4BAB286E280}"/>
                </a:ext>
              </a:extLst>
            </p:cNvPr>
            <p:cNvSpPr txBox="1"/>
            <p:nvPr/>
          </p:nvSpPr>
          <p:spPr>
            <a:xfrm>
              <a:off x="251520" y="2462699"/>
              <a:ext cx="622706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Nova</a:t>
              </a:r>
            </a:p>
          </p:txBody>
        </p:sp>
        <p:sp>
          <p:nvSpPr>
            <p:cNvPr id="11" name="Textfeld 29">
              <a:extLst>
                <a:ext uri="{FF2B5EF4-FFF2-40B4-BE49-F238E27FC236}">
                  <a16:creationId xmlns:a16="http://schemas.microsoft.com/office/drawing/2014/main" id="{08B18D63-F14F-2C48-A242-DBC91096E7C2}"/>
                </a:ext>
              </a:extLst>
            </p:cNvPr>
            <p:cNvSpPr txBox="1"/>
            <p:nvPr/>
          </p:nvSpPr>
          <p:spPr>
            <a:xfrm>
              <a:off x="1259632" y="2174667"/>
              <a:ext cx="1293020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Type I Supernova</a:t>
              </a:r>
            </a:p>
          </p:txBody>
        </p:sp>
        <p:sp>
          <p:nvSpPr>
            <p:cNvPr id="12" name="Textfeld 30">
              <a:extLst>
                <a:ext uri="{FF2B5EF4-FFF2-40B4-BE49-F238E27FC236}">
                  <a16:creationId xmlns:a16="http://schemas.microsoft.com/office/drawing/2014/main" id="{1BEEE161-8E85-E64F-955A-52E8456959D7}"/>
                </a:ext>
              </a:extLst>
            </p:cNvPr>
            <p:cNvSpPr txBox="1"/>
            <p:nvPr/>
          </p:nvSpPr>
          <p:spPr>
            <a:xfrm>
              <a:off x="2987824" y="1238563"/>
              <a:ext cx="1293020" cy="246221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white"/>
                  </a:solidFill>
                  <a:cs typeface="Arial" panose="020B0604020202020204" pitchFamily="34" charset="0"/>
                </a:rPr>
                <a:t>Neutron </a:t>
              </a: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Star Merger</a:t>
              </a:r>
            </a:p>
          </p:txBody>
        </p:sp>
        <p:sp>
          <p:nvSpPr>
            <p:cNvPr id="13" name="Textfeld 31">
              <a:extLst>
                <a:ext uri="{FF2B5EF4-FFF2-40B4-BE49-F238E27FC236}">
                  <a16:creationId xmlns:a16="http://schemas.microsoft.com/office/drawing/2014/main" id="{42DD0D89-9C04-3D48-892E-A385CC94DF21}"/>
                </a:ext>
              </a:extLst>
            </p:cNvPr>
            <p:cNvSpPr txBox="1"/>
            <p:nvPr/>
          </p:nvSpPr>
          <p:spPr>
            <a:xfrm>
              <a:off x="1296000" y="3429000"/>
              <a:ext cx="622706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Sun</a:t>
              </a:r>
            </a:p>
          </p:txBody>
        </p:sp>
        <p:sp>
          <p:nvSpPr>
            <p:cNvPr id="14" name="Textfeld 32">
              <a:extLst>
                <a:ext uri="{FF2B5EF4-FFF2-40B4-BE49-F238E27FC236}">
                  <a16:creationId xmlns:a16="http://schemas.microsoft.com/office/drawing/2014/main" id="{BC0EA7FE-86FA-054A-A16B-D09C9E905772}"/>
                </a:ext>
              </a:extLst>
            </p:cNvPr>
            <p:cNvSpPr txBox="1"/>
            <p:nvPr/>
          </p:nvSpPr>
          <p:spPr>
            <a:xfrm>
              <a:off x="2555776" y="2584800"/>
              <a:ext cx="1293020" cy="230832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prstClr val="white"/>
                  </a:solidFill>
                  <a:cs typeface="Arial" panose="020B0604020202020204" pitchFamily="34" charset="0"/>
                </a:rPr>
                <a:t>Type II Supernova</a:t>
              </a:r>
            </a:p>
          </p:txBody>
        </p:sp>
      </p:grpSp>
      <p:grpSp>
        <p:nvGrpSpPr>
          <p:cNvPr id="21" name="Group 2">
            <a:extLst>
              <a:ext uri="{FF2B5EF4-FFF2-40B4-BE49-F238E27FC236}">
                <a16:creationId xmlns:a16="http://schemas.microsoft.com/office/drawing/2014/main" id="{E290DEBC-774C-8943-854F-15751FF645E5}"/>
              </a:ext>
            </a:extLst>
          </p:cNvPr>
          <p:cNvGrpSpPr>
            <a:grpSpLocks/>
          </p:cNvGrpSpPr>
          <p:nvPr/>
        </p:nvGrpSpPr>
        <p:grpSpPr bwMode="auto">
          <a:xfrm>
            <a:off x="4355283" y="1766147"/>
            <a:ext cx="3272515" cy="1988655"/>
            <a:chOff x="288" y="1462"/>
            <a:chExt cx="4656" cy="2851"/>
          </a:xfrm>
        </p:grpSpPr>
        <p:pic>
          <p:nvPicPr>
            <p:cNvPr id="22" name="Picture 3" descr="astro">
              <a:extLst>
                <a:ext uri="{FF2B5EF4-FFF2-40B4-BE49-F238E27FC236}">
                  <a16:creationId xmlns:a16="http://schemas.microsoft.com/office/drawing/2014/main" id="{A3C5A825-D8E6-2048-BEAB-E0D31C261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860"/>
              <a:ext cx="1026" cy="1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C1880A5-5FFE-BE46-A6A6-39D4FEBD4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2835"/>
              <a:ext cx="1982" cy="143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E15F94D8-5ECA-544C-ADA0-C8087447D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" y="2811"/>
              <a:ext cx="1777" cy="15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146B859A-45D1-8944-9A06-B7EA93DA7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" y="1462"/>
              <a:ext cx="1796" cy="1403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2DA3E51B-8325-1C4D-8234-9EBBEE6BE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464"/>
              <a:ext cx="1083" cy="13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41F145FB-60DD-4545-A077-D027A0240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64"/>
              <a:ext cx="1325" cy="14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54975454-15E2-794F-B9DE-C00F23595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1464"/>
              <a:ext cx="1416" cy="14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751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82A426B-EEC9-3045-B71D-1854734ECAB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Nuclear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Physics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00B39C8-D1E4-CA45-9D5B-5E22783E5949}"/>
              </a:ext>
            </a:extLst>
          </p:cNvPr>
          <p:cNvSpPr txBox="1">
            <a:spLocks/>
          </p:cNvSpPr>
          <p:nvPr/>
        </p:nvSpPr>
        <p:spPr>
          <a:xfrm>
            <a:off x="167276" y="740770"/>
            <a:ext cx="8324970" cy="1178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Open data  in NP research (e.g. FAIR at GSI, SPIRAL2 at GANIL et al. ) is mainly a global “data management policy” issue.</a:t>
            </a:r>
            <a:endParaRPr lang="en-GB" sz="1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71A707-22C5-7B46-BAEC-E8691BA9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12" y="1628035"/>
            <a:ext cx="2605583" cy="3776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5CAAFC2-AC3E-B045-BCAC-095F31367758}"/>
              </a:ext>
            </a:extLst>
          </p:cNvPr>
          <p:cNvSpPr txBox="1">
            <a:spLocks/>
          </p:cNvSpPr>
          <p:nvPr/>
        </p:nvSpPr>
        <p:spPr>
          <a:xfrm>
            <a:off x="167276" y="1809457"/>
            <a:ext cx="6000060" cy="218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900" dirty="0"/>
              <a:t>From policy to services for data </a:t>
            </a:r>
            <a:r>
              <a:rPr lang="en-GB" sz="1900" dirty="0" err="1"/>
              <a:t>FAIRness</a:t>
            </a:r>
            <a:r>
              <a:rPr lang="en-GB" sz="1900" dirty="0"/>
              <a:t>:</a:t>
            </a:r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physics for multidisciplinary science</a:t>
            </a:r>
            <a:r>
              <a:rPr lang="en-GB" sz="1600" dirty="0"/>
              <a:t>: requires central metadata, standard data format, software tools (for facility exploitation and data access), services for scheduling, archive and data embargo monitoring. </a:t>
            </a:r>
            <a:endParaRPr lang="en-GB" sz="1600" u="sng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600" u="sng" dirty="0"/>
              <a:t>Nuclear research data</a:t>
            </a:r>
            <a:r>
              <a:rPr lang="en-GB" sz="1600" dirty="0"/>
              <a:t>: data preservation (as for HEP), data access,  science-ready data for “interoperability” (ex. </a:t>
            </a:r>
            <a:r>
              <a:rPr lang="en-GB" sz="1600" dirty="0" err="1"/>
              <a:t>ApPEC</a:t>
            </a:r>
            <a:r>
              <a:rPr lang="en-GB" sz="1600" dirty="0"/>
              <a:t> and </a:t>
            </a:r>
            <a:r>
              <a:rPr lang="en-GB" sz="1600" dirty="0" err="1"/>
              <a:t>NuPECC</a:t>
            </a:r>
            <a:r>
              <a:rPr lang="en-GB" sz="1600" dirty="0"/>
              <a:t> synergies) and … scientific computing are the main topics.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400" i="1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EC1CAD-B7D7-0E48-813E-4604C832EEF8}"/>
              </a:ext>
            </a:extLst>
          </p:cNvPr>
          <p:cNvSpPr txBox="1">
            <a:spLocks/>
          </p:cNvSpPr>
          <p:nvPr/>
        </p:nvSpPr>
        <p:spPr>
          <a:xfrm>
            <a:off x="4818251" y="5464809"/>
            <a:ext cx="4215221" cy="1160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2"/>
              </a:buClr>
              <a:buSzPct val="110000"/>
            </a:pPr>
            <a:endParaRPr lang="en-GB" sz="1400" i="1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1300" i="1" dirty="0">
                <a:solidFill>
                  <a:schemeClr val="accent1">
                    <a:lumMod val="75000"/>
                  </a:schemeClr>
                </a:solidFill>
              </a:rPr>
              <a:t>At FAIR-GSI </a:t>
            </a:r>
            <a:r>
              <a:rPr lang="en-US" sz="1300" i="1" dirty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300" dirty="0" err="1">
                <a:solidFill>
                  <a:schemeClr val="accent1">
                    <a:lumMod val="75000"/>
                  </a:schemeClr>
                </a:solidFill>
              </a:rPr>
              <a:t>FAIR</a:t>
            </a:r>
            <a:r>
              <a:rPr lang="en-US" sz="1300" i="1" dirty="0" err="1">
                <a:solidFill>
                  <a:schemeClr val="accent1">
                    <a:lumMod val="75000"/>
                  </a:schemeClr>
                </a:solidFill>
              </a:rPr>
              <a:t>ness</a:t>
            </a:r>
            <a:r>
              <a:rPr lang="en-US" sz="1300" i="1" dirty="0">
                <a:solidFill>
                  <a:schemeClr val="accent1">
                    <a:lumMod val="75000"/>
                  </a:schemeClr>
                </a:solidFill>
              </a:rPr>
              <a:t> is planned for a consistent data management system </a:t>
            </a:r>
            <a:r>
              <a:rPr lang="en-GB" sz="1300" i="1" dirty="0">
                <a:solidFill>
                  <a:schemeClr val="accent1">
                    <a:lumMod val="75000"/>
                  </a:schemeClr>
                </a:solidFill>
              </a:rPr>
              <a:t>including large data volumes computing and storage services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6FB2541-F5E6-D245-A224-F8B8D955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73" y="4757764"/>
            <a:ext cx="2040091" cy="140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FC77629-543B-6642-9CFC-25392CD75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106" y="4728580"/>
            <a:ext cx="2353335" cy="1537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193E3B2-62AA-1C45-99A0-DD722E2008F8}"/>
              </a:ext>
            </a:extLst>
          </p:cNvPr>
          <p:cNvSpPr txBox="1">
            <a:spLocks/>
          </p:cNvSpPr>
          <p:nvPr/>
        </p:nvSpPr>
        <p:spPr>
          <a:xfrm>
            <a:off x="1719274" y="3957935"/>
            <a:ext cx="4496700" cy="743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400" i="1" dirty="0"/>
          </a:p>
          <a:p>
            <a:pPr algn="r">
              <a:buClr>
                <a:schemeClr val="accent2"/>
              </a:buClr>
              <a:buSzPct val="110000"/>
            </a:pPr>
            <a:r>
              <a:rPr lang="en-GB" sz="1400" i="1" dirty="0">
                <a:solidFill>
                  <a:srgbClr val="7030A0"/>
                </a:solidFill>
              </a:rPr>
              <a:t>GANIL/Spiral2 example: a project conducted for nuclear physics data-workflow has produced a “Data Management Strategy”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7322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4261002E-BA87-AA48-A1CB-40B591AC9B43}"/>
              </a:ext>
            </a:extLst>
          </p:cNvPr>
          <p:cNvSpPr txBox="1">
            <a:spLocks/>
          </p:cNvSpPr>
          <p:nvPr/>
        </p:nvSpPr>
        <p:spPr>
          <a:xfrm>
            <a:off x="1264596" y="1994171"/>
            <a:ext cx="6423685" cy="1645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This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is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not all ….. </a:t>
            </a:r>
          </a:p>
          <a:p>
            <a:pPr algn="r"/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…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what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we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can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do </a:t>
            </a:r>
            <a:r>
              <a:rPr lang="fr-FR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together</a:t>
            </a:r>
            <a:r>
              <a:rPr lang="fr-FR" sz="2800" b="1" dirty="0">
                <a:solidFill>
                  <a:srgbClr val="000090"/>
                </a:solidFill>
                <a:latin typeface="+mn-lt"/>
                <a:ea typeface="MS PGothic" charset="0"/>
              </a:rPr>
              <a:t> ?</a:t>
            </a:r>
            <a:endParaRPr lang="en-GB" sz="28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069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0ECBE6B3-24E8-8D44-ACB2-CBFFB8859505}"/>
              </a:ext>
            </a:extLst>
          </p:cNvPr>
          <p:cNvSpPr txBox="1">
            <a:spLocks/>
          </p:cNvSpPr>
          <p:nvPr/>
        </p:nvSpPr>
        <p:spPr>
          <a:xfrm>
            <a:off x="137290" y="1246391"/>
            <a:ext cx="5851331" cy="5475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cs typeface="Arial" panose="020B0604020202020204" pitchFamily="34" charset="0"/>
              </a:rPr>
              <a:t>31</a:t>
            </a:r>
            <a:r>
              <a:rPr lang="en-GB" sz="1600" dirty="0">
                <a:cs typeface="Arial" panose="020B0604020202020204" pitchFamily="34" charset="0"/>
              </a:rPr>
              <a:t> partners (including 2 SMEs)</a:t>
            </a:r>
          </a:p>
          <a:p>
            <a:r>
              <a:rPr lang="en-GB" sz="1600" b="1" dirty="0">
                <a:cs typeface="Arial" panose="020B0604020202020204" pitchFamily="34" charset="0"/>
              </a:rPr>
              <a:t> 7</a:t>
            </a:r>
            <a:r>
              <a:rPr lang="en-GB" sz="1600" dirty="0">
                <a:cs typeface="Arial" panose="020B0604020202020204" pitchFamily="34" charset="0"/>
              </a:rPr>
              <a:t> ESFRI projects &amp; landmarks: CTA, ELT, EST, FAIR, HL-LHC, KM3NeT, SKA</a:t>
            </a:r>
          </a:p>
          <a:p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b="1" dirty="0">
                <a:cs typeface="Arial" panose="020B0604020202020204" pitchFamily="34" charset="0"/>
              </a:rPr>
              <a:t>2</a:t>
            </a:r>
            <a:r>
              <a:rPr lang="en-GB" sz="1600" dirty="0">
                <a:cs typeface="Arial" panose="020B0604020202020204" pitchFamily="34" charset="0"/>
              </a:rPr>
              <a:t> pan-European International Organizations: CERN, ESO (with their established infrastructures and observatories). </a:t>
            </a:r>
          </a:p>
          <a:p>
            <a:pPr marL="0" indent="0">
              <a:buNone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>
              <a:cs typeface="Arial" panose="020B0604020202020204" pitchFamily="34" charset="0"/>
            </a:endParaRPr>
          </a:p>
          <a:p>
            <a:r>
              <a:rPr lang="en-GB" sz="1600" dirty="0">
                <a:cs typeface="Arial" panose="020B0604020202020204" pitchFamily="34" charset="0"/>
              </a:rPr>
              <a:t> </a:t>
            </a:r>
            <a:r>
              <a:rPr lang="en-GB" sz="1600" b="1" dirty="0">
                <a:cs typeface="Arial" panose="020B0604020202020204" pitchFamily="34" charset="0"/>
              </a:rPr>
              <a:t>3</a:t>
            </a:r>
            <a:r>
              <a:rPr lang="en-GB" sz="1600" dirty="0">
                <a:cs typeface="Arial" panose="020B0604020202020204" pitchFamily="34" charset="0"/>
              </a:rPr>
              <a:t> supporting ERA-NET initiatives: </a:t>
            </a:r>
            <a:r>
              <a:rPr lang="en-GB" sz="1600" dirty="0" err="1">
                <a:cs typeface="Arial" panose="020B0604020202020204" pitchFamily="34" charset="0"/>
              </a:rPr>
              <a:t>NuPECC</a:t>
            </a:r>
            <a:r>
              <a:rPr lang="en-GB" sz="1600" dirty="0">
                <a:cs typeface="Arial" panose="020B0604020202020204" pitchFamily="34" charset="0"/>
              </a:rPr>
              <a:t>, ASTRONET, APPEC </a:t>
            </a:r>
          </a:p>
          <a:p>
            <a:r>
              <a:rPr lang="en-GB" sz="1600" b="1" dirty="0">
                <a:cs typeface="Arial" panose="020B0604020202020204" pitchFamily="34" charset="0"/>
              </a:rPr>
              <a:t> 1</a:t>
            </a:r>
            <a:r>
              <a:rPr lang="en-GB" sz="1600" dirty="0">
                <a:cs typeface="Arial" panose="020B0604020202020204" pitchFamily="34" charset="0"/>
              </a:rPr>
              <a:t> involved initiative/infrastructure: EURO-VO</a:t>
            </a:r>
          </a:p>
          <a:p>
            <a:r>
              <a:rPr lang="en-GB" sz="1600" b="1" dirty="0">
                <a:cs typeface="Arial" panose="020B0604020202020204" pitchFamily="34" charset="0"/>
              </a:rPr>
              <a:t> 2</a:t>
            </a:r>
            <a:r>
              <a:rPr lang="en-GB" sz="1600" dirty="0">
                <a:cs typeface="Arial" panose="020B0604020202020204" pitchFamily="34" charset="0"/>
              </a:rPr>
              <a:t> European research infrastructures: EGO and JIV-ERIC</a:t>
            </a:r>
            <a:endParaRPr lang="en-GB" sz="1700" dirty="0">
              <a:cs typeface="Arial" panose="020B0604020202020204" pitchFamily="34" charset="0"/>
            </a:endParaRPr>
          </a:p>
          <a:p>
            <a:r>
              <a:rPr lang="en-US" sz="1400" spc="-1" dirty="0">
                <a:cs typeface="Arial" panose="020B0604020202020204" pitchFamily="34" charset="0"/>
              </a:rPr>
              <a:t>Budget: </a:t>
            </a:r>
            <a:r>
              <a:rPr lang="en-US" sz="1400" b="1" spc="-1" dirty="0">
                <a:cs typeface="Arial" panose="020B0604020202020204" pitchFamily="34" charset="0"/>
              </a:rPr>
              <a:t>15.98 M€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Started: </a:t>
            </a:r>
            <a:r>
              <a:rPr lang="en-US" sz="1400" b="1" spc="-1" dirty="0">
                <a:cs typeface="Arial" panose="020B0604020202020204" pitchFamily="34" charset="0"/>
              </a:rPr>
              <a:t>1/2/2019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Duration: </a:t>
            </a:r>
            <a:r>
              <a:rPr lang="en-US" sz="1400" b="1" spc="-1" dirty="0">
                <a:cs typeface="Arial" panose="020B0604020202020204" pitchFamily="34" charset="0"/>
              </a:rPr>
              <a:t>42</a:t>
            </a:r>
            <a:r>
              <a:rPr lang="en-US" sz="1400" spc="-1" dirty="0">
                <a:cs typeface="Arial" panose="020B0604020202020204" pitchFamily="34" charset="0"/>
              </a:rPr>
              <a:t> months (end date 31/7/2022) 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Grant number: </a:t>
            </a:r>
            <a:r>
              <a:rPr lang="en-US" sz="1400" b="1" spc="-1" dirty="0">
                <a:cs typeface="Arial" panose="020B0604020202020204" pitchFamily="34" charset="0"/>
              </a:rPr>
              <a:t>824064</a:t>
            </a:r>
          </a:p>
          <a:p>
            <a:r>
              <a:rPr lang="en-US" sz="1400" spc="-1" dirty="0">
                <a:cs typeface="Arial" panose="020B0604020202020204" pitchFamily="34" charset="0"/>
              </a:rPr>
              <a:t>Coordinator: </a:t>
            </a:r>
            <a:r>
              <a:rPr lang="en-US" sz="1400" b="1" spc="-1" dirty="0">
                <a:cs typeface="Arial" panose="020B0604020202020204" pitchFamily="34" charset="0"/>
              </a:rPr>
              <a:t>CNRS-LAPP</a:t>
            </a:r>
            <a:endParaRPr lang="en-US" sz="1700" b="1" spc="-1" dirty="0"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3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05A44891-3B7D-7745-BFF9-DF337A49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22" y="3200244"/>
            <a:ext cx="2714357" cy="9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Services_ESCAPE_SAP">
            <a:extLst>
              <a:ext uri="{FF2B5EF4-FFF2-40B4-BE49-F238E27FC236}">
                <a16:creationId xmlns:a16="http://schemas.microsoft.com/office/drawing/2014/main" id="{C8247FC8-B4CF-654B-B1ED-3143AA38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11" y="4267304"/>
            <a:ext cx="2691511" cy="9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projectescape.eu/sites/default/files/styles/responsive/public/Services_ESCAPE_DLCS.png?itok=EkZLbFZF">
            <a:extLst>
              <a:ext uri="{FF2B5EF4-FFF2-40B4-BE49-F238E27FC236}">
                <a16:creationId xmlns:a16="http://schemas.microsoft.com/office/drawing/2014/main" id="{9244F86B-A36C-0F41-9B21-F27C4566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87" y="1281911"/>
            <a:ext cx="3037298" cy="8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Services_ESCAPE_SDC">
            <a:extLst>
              <a:ext uri="{FF2B5EF4-FFF2-40B4-BE49-F238E27FC236}">
                <a16:creationId xmlns:a16="http://schemas.microsoft.com/office/drawing/2014/main" id="{E635FF60-5A2E-F743-9756-CEAF4539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97" y="2183685"/>
            <a:ext cx="3088986" cy="91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7069F1F0-2492-E44E-921D-9C6429E8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23" y="5338293"/>
            <a:ext cx="2895116" cy="9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2EEFCC1-89AA-A94D-A300-149681AB7BCC}"/>
              </a:ext>
            </a:extLst>
          </p:cNvPr>
          <p:cNvSpPr txBox="1">
            <a:spLocks/>
          </p:cNvSpPr>
          <p:nvPr/>
        </p:nvSpPr>
        <p:spPr>
          <a:xfrm>
            <a:off x="1958196" y="109662"/>
            <a:ext cx="7185804" cy="12433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b="1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E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uropean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S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cience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C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luster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of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b="1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stronomy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&amp;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b="1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P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article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physics</a:t>
            </a:r>
            <a:r>
              <a:rPr lang="it-IT" sz="2800" b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E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SFRI 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research</a:t>
            </a:r>
            <a:r>
              <a:rPr lang="it-IT" sz="2800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t-IT" sz="2800" err="1">
                <a:solidFill>
                  <a:srgbClr val="000090"/>
                </a:solidFill>
                <a:latin typeface="+mn-lt"/>
                <a:cs typeface="Arial" panose="020B0604020202020204" pitchFamily="34" charset="0"/>
              </a:rPr>
              <a:t>infrastructures</a:t>
            </a:r>
            <a:endParaRPr lang="it-IT" sz="2800">
              <a:solidFill>
                <a:srgbClr val="00009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EF097-48C3-244F-8D90-9FE2C8BF6AE3}"/>
              </a:ext>
            </a:extLst>
          </p:cNvPr>
          <p:cNvSpPr/>
          <p:nvPr/>
        </p:nvSpPr>
        <p:spPr>
          <a:xfrm>
            <a:off x="0" y="0"/>
            <a:ext cx="1546698" cy="1303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03-Escape-logo.png">
            <a:extLst>
              <a:ext uri="{FF2B5EF4-FFF2-40B4-BE49-F238E27FC236}">
                <a16:creationId xmlns:a16="http://schemas.microsoft.com/office/drawing/2014/main" id="{32EDC312-AC39-A442-9AF5-E7536C82B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16"/>
            <a:ext cx="1843592" cy="13035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869CF64-F6E5-9249-8A73-5A90E9607AA6}"/>
              </a:ext>
            </a:extLst>
          </p:cNvPr>
          <p:cNvSpPr txBox="1"/>
          <p:nvPr/>
        </p:nvSpPr>
        <p:spPr>
          <a:xfrm>
            <a:off x="513240" y="2701065"/>
            <a:ext cx="4893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C00000"/>
                </a:solidFill>
              </a:rPr>
              <a:t>Formal commitment of their legal entities and management boards required by EC </a:t>
            </a:r>
          </a:p>
        </p:txBody>
      </p:sp>
    </p:spTree>
    <p:extLst>
      <p:ext uri="{BB962C8B-B14F-4D97-AF65-F5344CB8AC3E}">
        <p14:creationId xmlns:p14="http://schemas.microsoft.com/office/powerpoint/2010/main" val="397409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cintosh HD:Users:lamanna:COMMON:DIREZIONE LAPP:2018:EINFRAEOSC04:DRAFTS:DraftRepos:FINAL:WP1-6_diagram.jpeg">
            <a:extLst>
              <a:ext uri="{FF2B5EF4-FFF2-40B4-BE49-F238E27FC236}">
                <a16:creationId xmlns:a16="http://schemas.microsoft.com/office/drawing/2014/main" id="{40D653FA-2016-DD41-93FC-36A0C01390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350196"/>
            <a:ext cx="7801583" cy="5868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BE8856D-D8CF-1145-9915-5643D7CABBF3}"/>
              </a:ext>
            </a:extLst>
          </p:cNvPr>
          <p:cNvGrpSpPr/>
          <p:nvPr/>
        </p:nvGrpSpPr>
        <p:grpSpPr>
          <a:xfrm>
            <a:off x="583664" y="5272393"/>
            <a:ext cx="1541190" cy="486383"/>
            <a:chOff x="496114" y="4863829"/>
            <a:chExt cx="1541190" cy="4863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F310F3-37AA-A247-99F8-49EEC340F8FA}"/>
                </a:ext>
              </a:extLst>
            </p:cNvPr>
            <p:cNvSpPr/>
            <p:nvPr/>
          </p:nvSpPr>
          <p:spPr>
            <a:xfrm>
              <a:off x="496114" y="4863829"/>
              <a:ext cx="1527243" cy="486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Picture 12" descr="https://projectescape.eu/sites/default/files/styles/responsive/public/Services_ESCAPE_DLCS.png?itok=EkZLbFZF">
              <a:extLst>
                <a:ext uri="{FF2B5EF4-FFF2-40B4-BE49-F238E27FC236}">
                  <a16:creationId xmlns:a16="http://schemas.microsoft.com/office/drawing/2014/main" id="{BAE20ABA-3651-E74D-A8F9-F524B37BC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45" y="4893011"/>
              <a:ext cx="1492559" cy="40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871C23-C4A7-7640-A2C7-A52883B4B5E9}"/>
              </a:ext>
            </a:extLst>
          </p:cNvPr>
          <p:cNvSpPr/>
          <p:nvPr/>
        </p:nvSpPr>
        <p:spPr>
          <a:xfrm>
            <a:off x="1555938" y="2512993"/>
            <a:ext cx="1568908" cy="3982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A892B-9293-D442-8638-C11F26E89584}"/>
              </a:ext>
            </a:extLst>
          </p:cNvPr>
          <p:cNvSpPr/>
          <p:nvPr/>
        </p:nvSpPr>
        <p:spPr>
          <a:xfrm>
            <a:off x="1112614" y="3371457"/>
            <a:ext cx="1329027" cy="4497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1F0CC-E25D-AF4D-A6FE-F242CD8763C8}"/>
              </a:ext>
            </a:extLst>
          </p:cNvPr>
          <p:cNvSpPr/>
          <p:nvPr/>
        </p:nvSpPr>
        <p:spPr>
          <a:xfrm>
            <a:off x="5382150" y="4334901"/>
            <a:ext cx="1320207" cy="39760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00A486-B6F2-F548-879B-244DC7B51FDC}"/>
              </a:ext>
            </a:extLst>
          </p:cNvPr>
          <p:cNvGrpSpPr/>
          <p:nvPr/>
        </p:nvGrpSpPr>
        <p:grpSpPr>
          <a:xfrm>
            <a:off x="5215514" y="2490467"/>
            <a:ext cx="1370887" cy="407596"/>
            <a:chOff x="-543260" y="3113037"/>
            <a:chExt cx="1370887" cy="4075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C0771-BBB7-C343-BE04-7D4525F19E0F}"/>
                </a:ext>
              </a:extLst>
            </p:cNvPr>
            <p:cNvSpPr/>
            <p:nvPr/>
          </p:nvSpPr>
          <p:spPr>
            <a:xfrm>
              <a:off x="-523533" y="3121626"/>
              <a:ext cx="1345906" cy="399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4" descr="Services_ESCAPE_SDC">
              <a:extLst>
                <a:ext uri="{FF2B5EF4-FFF2-40B4-BE49-F238E27FC236}">
                  <a16:creationId xmlns:a16="http://schemas.microsoft.com/office/drawing/2014/main" id="{370F6B64-4D85-D249-A37F-32A75EDD5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3260" y="3113037"/>
              <a:ext cx="1370887" cy="407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Services_ESCAPE_SAP">
            <a:extLst>
              <a:ext uri="{FF2B5EF4-FFF2-40B4-BE49-F238E27FC236}">
                <a16:creationId xmlns:a16="http://schemas.microsoft.com/office/drawing/2014/main" id="{5CFAF7F0-9BB3-3342-AE15-1EF6736F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5" y="4295990"/>
            <a:ext cx="1303508" cy="4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2FD16672-C7B2-2343-8D3A-B84355E5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14" y="3371457"/>
            <a:ext cx="1237816" cy="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9627A7E4-D00E-F443-B970-803FF559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38" y="2506702"/>
            <a:ext cx="1265083" cy="4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3D4E78-46CC-7041-9C47-7E076B41C0BB}"/>
              </a:ext>
            </a:extLst>
          </p:cNvPr>
          <p:cNvSpPr/>
          <p:nvPr/>
        </p:nvSpPr>
        <p:spPr>
          <a:xfrm>
            <a:off x="1112614" y="70045"/>
            <a:ext cx="7155897" cy="66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13EDE-6215-754A-9952-7FAA051B35E2}"/>
              </a:ext>
            </a:extLst>
          </p:cNvPr>
          <p:cNvSpPr/>
          <p:nvPr/>
        </p:nvSpPr>
        <p:spPr>
          <a:xfrm>
            <a:off x="1031133" y="108961"/>
            <a:ext cx="7500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0090"/>
                </a:solidFill>
                <a:ea typeface="Times New Roman" panose="02020603050405020304" pitchFamily="18" charset="0"/>
              </a:rPr>
              <a:t>The ESCAPE partners have identified the key challenges of common interest with mutual and wide-ranging benefit to all concerned for open data </a:t>
            </a:r>
            <a:endParaRPr lang="fr-FR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B997A-816A-4C47-B9D2-AE2D46E8B5FB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and computing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Picture 12" descr="https://projectescape.eu/sites/default/files/styles/responsive/public/Services_ESCAPE_DLCS.png?itok=EkZLbFZF">
            <a:extLst>
              <a:ext uri="{FF2B5EF4-FFF2-40B4-BE49-F238E27FC236}">
                <a16:creationId xmlns:a16="http://schemas.microsoft.com/office/drawing/2014/main" id="{2E76A308-5854-0344-B2A2-BE718283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05" y="5466303"/>
            <a:ext cx="3243096" cy="88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D6DF4B4-1259-D345-9557-274C59C04879}"/>
              </a:ext>
            </a:extLst>
          </p:cNvPr>
          <p:cNvSpPr txBox="1">
            <a:spLocks/>
          </p:cNvSpPr>
          <p:nvPr/>
        </p:nvSpPr>
        <p:spPr>
          <a:xfrm>
            <a:off x="276395" y="529753"/>
            <a:ext cx="8625590" cy="52776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200" dirty="0"/>
          </a:p>
          <a:p>
            <a:pPr marL="0" indent="0">
              <a:buClr>
                <a:schemeClr val="accent2"/>
              </a:buClr>
              <a:buSzPct val="110000"/>
              <a:buNone/>
            </a:pPr>
            <a:r>
              <a:rPr lang="en-GB" sz="2000" b="1" dirty="0"/>
              <a:t>DATA LAKE </a:t>
            </a:r>
            <a:r>
              <a:rPr lang="en-GB" sz="2000" dirty="0"/>
              <a:t>: data </a:t>
            </a:r>
            <a:r>
              <a:rPr lang="en-GB" sz="2000" dirty="0" err="1"/>
              <a:t>FAIRness</a:t>
            </a:r>
            <a:r>
              <a:rPr lang="en-GB" sz="2000" dirty="0"/>
              <a:t> requires a new model for federated computing and storage to face the (overall) Exabyte scale of data volumes of next generation ESFRI RIs.</a:t>
            </a:r>
          </a:p>
          <a:p>
            <a:pPr marL="0" indent="0">
              <a:buClr>
                <a:schemeClr val="accent2"/>
              </a:buClr>
              <a:buSzPct val="110000"/>
              <a:buNone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The </a:t>
            </a:r>
            <a:r>
              <a:rPr lang="en-GB" sz="1800" dirty="0" err="1"/>
              <a:t>astrop</a:t>
            </a:r>
            <a:r>
              <a:rPr lang="en-GB" sz="1800" dirty="0"/>
              <a:t>. next RIs (such as SKA et al.) </a:t>
            </a:r>
            <a:r>
              <a:rPr lang="en-GB" sz="1800" dirty="0">
                <a:solidFill>
                  <a:schemeClr val="accent2"/>
                </a:solidFill>
              </a:rPr>
              <a:t>will operate as “observatories”. </a:t>
            </a:r>
            <a:r>
              <a:rPr lang="en-GB" sz="1800" dirty="0"/>
              <a:t>World-wide scientists have open access to science-ready data and potentially lower-level data for further analysis through </a:t>
            </a:r>
            <a:r>
              <a:rPr lang="en-GB" sz="1800" dirty="0">
                <a:solidFill>
                  <a:schemeClr val="accent2"/>
                </a:solidFill>
              </a:rPr>
              <a:t>regional centres</a:t>
            </a:r>
            <a:r>
              <a:rPr lang="en-GB" sz="1800" dirty="0"/>
              <a:t>. </a:t>
            </a:r>
            <a:r>
              <a:rPr lang="en-GB" sz="1800" dirty="0">
                <a:solidFill>
                  <a:schemeClr val="accent2"/>
                </a:solidFill>
              </a:rPr>
              <a:t>Long-term preservation </a:t>
            </a:r>
            <a:r>
              <a:rPr lang="en-GB" sz="1800" dirty="0"/>
              <a:t>and access.  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The HL-LHC data challenges and the quality of the network implies the evolution from </a:t>
            </a:r>
            <a:r>
              <a:rPr lang="en-GB" sz="1800" dirty="0">
                <a:solidFill>
                  <a:schemeClr val="accent2"/>
                </a:solidFill>
              </a:rPr>
              <a:t>hierarchical</a:t>
            </a:r>
            <a:r>
              <a:rPr lang="en-GB" sz="1800" dirty="0"/>
              <a:t> (</a:t>
            </a:r>
            <a:r>
              <a:rPr lang="en-GB" sz="1800" dirty="0">
                <a:solidFill>
                  <a:schemeClr val="accent2"/>
                </a:solidFill>
              </a:rPr>
              <a:t>WLCG</a:t>
            </a:r>
            <a:r>
              <a:rPr lang="en-GB" sz="1800" dirty="0"/>
              <a:t>) to </a:t>
            </a:r>
            <a:r>
              <a:rPr lang="en-GB" sz="1800" dirty="0">
                <a:solidFill>
                  <a:schemeClr val="accent2"/>
                </a:solidFill>
              </a:rPr>
              <a:t>regional distributed </a:t>
            </a:r>
            <a:r>
              <a:rPr lang="en-GB" sz="1800" dirty="0"/>
              <a:t>data centres.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FAIR-GSI has </a:t>
            </a:r>
            <a:r>
              <a:rPr lang="en-GB" sz="1800" dirty="0">
                <a:solidFill>
                  <a:schemeClr val="accent2"/>
                </a:solidFill>
              </a:rPr>
              <a:t>similar needs</a:t>
            </a:r>
            <a:r>
              <a:rPr lang="en-GB" sz="1800" dirty="0"/>
              <a:t> and follows the same path. 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For all: increasing offer of large-scale heterogeneous CPU-only resources (grid, HPC, public and commercial cloud, volunteer computing) ; </a:t>
            </a:r>
            <a:r>
              <a:rPr lang="en-GB" sz="1800" dirty="0">
                <a:solidFill>
                  <a:schemeClr val="accent2"/>
                </a:solidFill>
              </a:rPr>
              <a:t>CPU and storage resources are no longer always co-located </a:t>
            </a:r>
            <a:r>
              <a:rPr lang="en-GB" sz="1800" dirty="0"/>
              <a:t>as it is in the GRID. 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6073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on 5">
            <a:extLst>
              <a:ext uri="{FF2B5EF4-FFF2-40B4-BE49-F238E27FC236}">
                <a16:creationId xmlns:a16="http://schemas.microsoft.com/office/drawing/2014/main" id="{D03739DC-BB5E-814E-823D-FFE9C484B7DF}"/>
              </a:ext>
            </a:extLst>
          </p:cNvPr>
          <p:cNvSpPr/>
          <p:nvPr/>
        </p:nvSpPr>
        <p:spPr>
          <a:xfrm>
            <a:off x="288279" y="640439"/>
            <a:ext cx="3296574" cy="5745173"/>
          </a:xfrm>
          <a:prstGeom prst="moon">
            <a:avLst>
              <a:gd name="adj" fmla="val 61095"/>
            </a:avLst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424694-D653-A441-A13D-575D7BC77A0B}"/>
              </a:ext>
            </a:extLst>
          </p:cNvPr>
          <p:cNvSpPr txBox="1">
            <a:spLocks/>
          </p:cNvSpPr>
          <p:nvPr/>
        </p:nvSpPr>
        <p:spPr>
          <a:xfrm>
            <a:off x="2053738" y="159193"/>
            <a:ext cx="7290399" cy="10323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90"/>
                </a:solidFill>
                <a:latin typeface="+mn-lt"/>
              </a:rPr>
              <a:t>Involved science and supporting RI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F2B781-9EFD-F34D-A43C-8372B856C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1" r="2031" b="12042"/>
          <a:stretch/>
        </p:blipFill>
        <p:spPr>
          <a:xfrm>
            <a:off x="1044178" y="1844163"/>
            <a:ext cx="1152786" cy="693373"/>
          </a:xfrm>
          <a:prstGeom prst="rect">
            <a:avLst/>
          </a:prstGeom>
        </p:spPr>
      </p:pic>
      <p:pic>
        <p:nvPicPr>
          <p:cNvPr id="6" name="Picture 6" descr="Image result for cta observatory logo">
            <a:extLst>
              <a:ext uri="{FF2B5EF4-FFF2-40B4-BE49-F238E27FC236}">
                <a16:creationId xmlns:a16="http://schemas.microsoft.com/office/drawing/2014/main" id="{7243C633-5EE8-9D4E-83FC-6E1FB80D3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1" y="2965414"/>
            <a:ext cx="1415627" cy="555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B7F7FB-6E94-1C40-8429-3EA3E828A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738" y="969927"/>
            <a:ext cx="740553" cy="617127"/>
          </a:xfrm>
          <a:prstGeom prst="rect">
            <a:avLst/>
          </a:prstGeom>
        </p:spPr>
      </p:pic>
      <p:pic>
        <p:nvPicPr>
          <p:cNvPr id="8" name="Picture 22" descr="Image result for ego logo gravitational">
            <a:extLst>
              <a:ext uri="{FF2B5EF4-FFF2-40B4-BE49-F238E27FC236}">
                <a16:creationId xmlns:a16="http://schemas.microsoft.com/office/drawing/2014/main" id="{2B1F4582-D155-1D48-A347-84D6B6A97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1190871" y="4898923"/>
            <a:ext cx="1320478" cy="315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0B9FE916-EBFA-2847-8E57-872B3414B846}"/>
              </a:ext>
            </a:extLst>
          </p:cNvPr>
          <p:cNvGrpSpPr/>
          <p:nvPr/>
        </p:nvGrpSpPr>
        <p:grpSpPr>
          <a:xfrm>
            <a:off x="3753893" y="619334"/>
            <a:ext cx="3901775" cy="3767840"/>
            <a:chOff x="3602821" y="2188051"/>
            <a:chExt cx="4168092" cy="4148250"/>
          </a:xfrm>
        </p:grpSpPr>
        <p:sp>
          <p:nvSpPr>
            <p:cNvPr id="2" name="Cloud 37">
              <a:extLst>
                <a:ext uri="{FF2B5EF4-FFF2-40B4-BE49-F238E27FC236}">
                  <a16:creationId xmlns:a16="http://schemas.microsoft.com/office/drawing/2014/main" id="{29E32B43-3EF7-1E4F-BF81-C7262E2EE893}"/>
                </a:ext>
              </a:extLst>
            </p:cNvPr>
            <p:cNvSpPr/>
            <p:nvPr/>
          </p:nvSpPr>
          <p:spPr>
            <a:xfrm>
              <a:off x="3602821" y="2188051"/>
              <a:ext cx="4168092" cy="4148250"/>
            </a:xfrm>
            <a:prstGeom prst="cloud">
              <a:avLst/>
            </a:prstGeom>
            <a:solidFill>
              <a:schemeClr val="bg1"/>
            </a:solidFill>
            <a:ln w="508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B28D6D6D-1C89-6F4E-A92F-BCB70662FF41}"/>
                </a:ext>
              </a:extLst>
            </p:cNvPr>
            <p:cNvGrpSpPr/>
            <p:nvPr/>
          </p:nvGrpSpPr>
          <p:grpSpPr>
            <a:xfrm>
              <a:off x="4237497" y="2965413"/>
              <a:ext cx="2844239" cy="2589083"/>
              <a:chOff x="4237497" y="1472467"/>
              <a:chExt cx="4237896" cy="4082030"/>
            </a:xfrm>
          </p:grpSpPr>
          <p:pic>
            <p:nvPicPr>
              <p:cNvPr id="10" name="Picture 2" descr="Image result for cnrs logo">
                <a:extLst>
                  <a:ext uri="{FF2B5EF4-FFF2-40B4-BE49-F238E27FC236}">
                    <a16:creationId xmlns:a16="http://schemas.microsoft.com/office/drawing/2014/main" id="{72537566-35A7-DC4A-A5A6-8FC0B6E44B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2754" y="3109077"/>
                <a:ext cx="937859" cy="948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B1FA020C-AB12-EF40-AF9C-12AB1C5B9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44916" y="1537848"/>
                <a:ext cx="1054477" cy="1031252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6D8B6F03-D201-C342-912D-AD8358095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39301" y="1472467"/>
                <a:ext cx="1061609" cy="588999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DEBE5B50-6862-2F46-B516-AA087DD29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2194" t="19935" r="12167" b="21244"/>
              <a:stretch/>
            </p:blipFill>
            <p:spPr>
              <a:xfrm>
                <a:off x="6699394" y="4618154"/>
                <a:ext cx="1386994" cy="719071"/>
              </a:xfrm>
              <a:prstGeom prst="rect">
                <a:avLst/>
              </a:prstGeom>
            </p:spPr>
          </p:pic>
          <p:pic>
            <p:nvPicPr>
              <p:cNvPr id="14" name="Picture 8" descr="Image result for gsi gmbh logo">
                <a:extLst>
                  <a:ext uri="{FF2B5EF4-FFF2-40B4-BE49-F238E27FC236}">
                    <a16:creationId xmlns:a16="http://schemas.microsoft.com/office/drawing/2014/main" id="{CBB839D3-EABE-594E-9822-5FD223001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6167" y="2728554"/>
                <a:ext cx="1111234" cy="351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Image result for ifae logo">
                <a:extLst>
                  <a:ext uri="{FF2B5EF4-FFF2-40B4-BE49-F238E27FC236}">
                    <a16:creationId xmlns:a16="http://schemas.microsoft.com/office/drawing/2014/main" id="{CCB06C29-17FB-6149-91B9-30C4448F5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7759" y="2485671"/>
                <a:ext cx="1357634" cy="4502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4" descr="Image result for desy logo">
                <a:extLst>
                  <a:ext uri="{FF2B5EF4-FFF2-40B4-BE49-F238E27FC236}">
                    <a16:creationId xmlns:a16="http://schemas.microsoft.com/office/drawing/2014/main" id="{A4A68239-5AA0-B848-A7CB-010E3F6CA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7497" y="3081394"/>
                <a:ext cx="871182" cy="871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6" descr="Image result for rug groningen logo">
                <a:extLst>
                  <a:ext uri="{FF2B5EF4-FFF2-40B4-BE49-F238E27FC236}">
                    <a16:creationId xmlns:a16="http://schemas.microsoft.com/office/drawing/2014/main" id="{974CF626-1E60-5A42-B6DF-C106FCAD8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5546" y="3847658"/>
                <a:ext cx="992355" cy="6690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8" descr="Image result for surfsara logo">
                <a:extLst>
                  <a:ext uri="{FF2B5EF4-FFF2-40B4-BE49-F238E27FC236}">
                    <a16:creationId xmlns:a16="http://schemas.microsoft.com/office/drawing/2014/main" id="{67097572-C347-3A49-B45B-DDD3E25AE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8072" y="5119307"/>
                <a:ext cx="1165687" cy="43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8" descr="Image result for infn logo">
                <a:extLst>
                  <a:ext uri="{FF2B5EF4-FFF2-40B4-BE49-F238E27FC236}">
                    <a16:creationId xmlns:a16="http://schemas.microsoft.com/office/drawing/2014/main" id="{000CF3E4-745B-B645-B2B1-B935626BA5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6271" y="4084659"/>
                <a:ext cx="809896" cy="802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" name="Picture 31">
            <a:extLst>
              <a:ext uri="{FF2B5EF4-FFF2-40B4-BE49-F238E27FC236}">
                <a16:creationId xmlns:a16="http://schemas.microsoft.com/office/drawing/2014/main" id="{332172CB-F0BD-924B-9059-3109064D31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4937" y="5458245"/>
            <a:ext cx="655873" cy="678829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id="{774C2B17-2F6B-864B-A3F4-AFC6E22D6B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3647" y="3801483"/>
            <a:ext cx="1557067" cy="780989"/>
          </a:xfrm>
          <a:prstGeom prst="rect">
            <a:avLst/>
          </a:prstGeom>
        </p:spPr>
      </p:pic>
      <p:sp>
        <p:nvSpPr>
          <p:cNvPr id="22" name="Right Arrow 38">
            <a:extLst>
              <a:ext uri="{FF2B5EF4-FFF2-40B4-BE49-F238E27FC236}">
                <a16:creationId xmlns:a16="http://schemas.microsoft.com/office/drawing/2014/main" id="{61FD8006-9627-8945-8DFD-C925F6BFD453}"/>
              </a:ext>
            </a:extLst>
          </p:cNvPr>
          <p:cNvSpPr/>
          <p:nvPr/>
        </p:nvSpPr>
        <p:spPr>
          <a:xfrm rot="10800000">
            <a:off x="2413025" y="2265440"/>
            <a:ext cx="1209868" cy="1391199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E1111A52-E5AA-5B4D-AD4C-A8498EDF9885}"/>
              </a:ext>
            </a:extLst>
          </p:cNvPr>
          <p:cNvSpPr txBox="1"/>
          <p:nvPr/>
        </p:nvSpPr>
        <p:spPr>
          <a:xfrm>
            <a:off x="2395056" y="2745098"/>
            <a:ext cx="13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Supporting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E642F4-1DEF-B048-9FF6-7B96DCA4F508}"/>
              </a:ext>
            </a:extLst>
          </p:cNvPr>
          <p:cNvSpPr/>
          <p:nvPr/>
        </p:nvSpPr>
        <p:spPr>
          <a:xfrm>
            <a:off x="0" y="0"/>
            <a:ext cx="1190871" cy="1191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12" descr="https://projectescape.eu/sites/default/files/styles/responsive/public/Services_ESCAPE_DLCS.png?itok=EkZLbFZF">
            <a:extLst>
              <a:ext uri="{FF2B5EF4-FFF2-40B4-BE49-F238E27FC236}">
                <a16:creationId xmlns:a16="http://schemas.microsoft.com/office/drawing/2014/main" id="{3B56E02E-F453-0B46-92EC-D14ED33F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22" y="75277"/>
            <a:ext cx="2937782" cy="7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BDE8BA-B1AE-BD4F-A4F5-DE0B4ABD7EE8}"/>
              </a:ext>
            </a:extLst>
          </p:cNvPr>
          <p:cNvSpPr txBox="1">
            <a:spLocks/>
          </p:cNvSpPr>
          <p:nvPr/>
        </p:nvSpPr>
        <p:spPr>
          <a:xfrm>
            <a:off x="3531888" y="4565853"/>
            <a:ext cx="5597086" cy="164915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r>
              <a:rPr lang="en-US" sz="1600" dirty="0"/>
              <a:t>Data Lake : </a:t>
            </a:r>
            <a:r>
              <a:rPr lang="en-US" sz="1600" dirty="0">
                <a:solidFill>
                  <a:schemeClr val="accent2"/>
                </a:solidFill>
              </a:rPr>
              <a:t>a cloud of data services </a:t>
            </a:r>
            <a:r>
              <a:rPr lang="en-US" sz="1600" dirty="0"/>
              <a:t>for open access and open science 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r>
              <a:rPr lang="en-US" sz="1600" dirty="0"/>
              <a:t>The backbone are well experienced </a:t>
            </a:r>
            <a:r>
              <a:rPr lang="en-US" sz="1600" dirty="0">
                <a:solidFill>
                  <a:schemeClr val="accent2"/>
                </a:solidFill>
              </a:rPr>
              <a:t>large national data centers</a:t>
            </a:r>
            <a:r>
              <a:rPr lang="en-US" sz="1600" dirty="0"/>
              <a:t> supporting the ESFRIs in ESCAPE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r>
              <a:rPr lang="en-US" sz="1600" dirty="0"/>
              <a:t>The Data Lake as </a:t>
            </a:r>
            <a:r>
              <a:rPr lang="en-US" sz="1600" dirty="0">
                <a:solidFill>
                  <a:schemeClr val="accent2"/>
                </a:solidFill>
              </a:rPr>
              <a:t>underlying data infrastructure </a:t>
            </a:r>
            <a:r>
              <a:rPr lang="en-US" sz="1600" dirty="0"/>
              <a:t>to manage and serve data to the </a:t>
            </a:r>
            <a:r>
              <a:rPr lang="en-US" sz="1600" dirty="0">
                <a:solidFill>
                  <a:schemeClr val="accent2"/>
                </a:solidFill>
              </a:rPr>
              <a:t>user communities </a:t>
            </a:r>
          </a:p>
          <a:p>
            <a:pPr>
              <a:lnSpc>
                <a:spcPct val="100000"/>
              </a:lnSpc>
              <a:buClr>
                <a:schemeClr val="accent2"/>
              </a:buClr>
              <a:buSzPct val="110000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359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err="1">
                <a:solidFill>
                  <a:srgbClr val="000090"/>
                </a:solidFill>
                <a:latin typeface="+mn-lt"/>
                <a:ea typeface="MS PGothic" charset="0"/>
              </a:rPr>
              <a:t>Outline</a:t>
            </a:r>
            <a:endParaRPr lang="en-GB" sz="3600" b="1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1277717"/>
            <a:ext cx="8480614" cy="43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EOSC and the H2020 ESCAPE: </a:t>
            </a:r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     “A community cluster effort for data-research”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“From Open Science to Open Data and Reproducible Science”</a:t>
            </a:r>
          </a:p>
          <a:p>
            <a:pPr algn="l">
              <a:buClr>
                <a:schemeClr val="accent2"/>
              </a:buClr>
              <a:buSzPct val="110000"/>
            </a:pPr>
            <a:r>
              <a:rPr lang="en-GB" sz="2000" dirty="0"/>
              <a:t> 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Where we (</a:t>
            </a:r>
            <a:r>
              <a:rPr lang="en-GB" sz="2000" dirty="0" err="1"/>
              <a:t>ApPEC</a:t>
            </a:r>
            <a:r>
              <a:rPr lang="en-GB" sz="2000" dirty="0"/>
              <a:t>-ECFA-</a:t>
            </a:r>
            <a:r>
              <a:rPr lang="en-GB" sz="2000" dirty="0" err="1"/>
              <a:t>NuPECC</a:t>
            </a:r>
            <a:r>
              <a:rPr lang="en-GB" sz="2000" dirty="0"/>
              <a:t>) stand and where we can go: </a:t>
            </a:r>
          </a:p>
          <a:p>
            <a:pPr algn="l"/>
            <a:r>
              <a:rPr lang="en-GB" sz="2000" dirty="0"/>
              <a:t>      “Challenges, visions and needs” </a:t>
            </a:r>
          </a:p>
          <a:p>
            <a:pPr lvl="1" algn="l"/>
            <a:endParaRPr lang="en-GB" dirty="0"/>
          </a:p>
          <a:p>
            <a:pPr lvl="1"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520006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5B67F95-B09E-8343-9F7B-FFDAC5BE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7" y="3876484"/>
            <a:ext cx="2393123" cy="24759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0B9F0F-88E2-4A40-A699-757E6D1ABD77}"/>
              </a:ext>
            </a:extLst>
          </p:cNvPr>
          <p:cNvSpPr/>
          <p:nvPr/>
        </p:nvSpPr>
        <p:spPr>
          <a:xfrm>
            <a:off x="331596" y="1024933"/>
            <a:ext cx="82999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10000"/>
            </a:pPr>
            <a:r>
              <a:rPr lang="en-US" sz="1600" dirty="0"/>
              <a:t>Analysis software preservation and open source enable actual internal or external community reuse of research outputs and open reproducibility of science.</a:t>
            </a:r>
          </a:p>
          <a:p>
            <a:endParaRPr lang="en-GB" sz="1600" dirty="0"/>
          </a:p>
          <a:p>
            <a:r>
              <a:rPr lang="en-GB" sz="1600" dirty="0"/>
              <a:t>From ASTERICS (cluster precursor) to ESCAPE: implementation of a community-based approach for the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continuous development of shared software.</a:t>
            </a:r>
            <a:endParaRPr lang="fr-FR" sz="1600" dirty="0"/>
          </a:p>
        </p:txBody>
      </p:sp>
      <p:pic>
        <p:nvPicPr>
          <p:cNvPr id="4" name="Picture 14" descr="Services_ESCAPE_SDC">
            <a:extLst>
              <a:ext uri="{FF2B5EF4-FFF2-40B4-BE49-F238E27FC236}">
                <a16:creationId xmlns:a16="http://schemas.microsoft.com/office/drawing/2014/main" id="{6DE8EA8D-A941-0247-ABCA-D07808298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76" y="5526593"/>
            <a:ext cx="3099724" cy="9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98FC5C-E6D7-B842-B087-8644510AE65E}"/>
              </a:ext>
            </a:extLst>
          </p:cNvPr>
          <p:cNvSpPr/>
          <p:nvPr/>
        </p:nvSpPr>
        <p:spPr>
          <a:xfrm>
            <a:off x="331596" y="2458729"/>
            <a:ext cx="7944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00000"/>
            </a:pPr>
            <a:r>
              <a:rPr lang="en-GB" sz="1600" dirty="0"/>
              <a:t>Establish a “foundation” to support "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scientific software</a:t>
            </a:r>
            <a:r>
              <a:rPr lang="en-GB" sz="1600" dirty="0"/>
              <a:t>" as a major component of the ESFR-RI “data” to be stored and displayed in EOSC via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dedicated community-based catalogues</a:t>
            </a:r>
          </a:p>
          <a:p>
            <a:pPr>
              <a:buClr>
                <a:schemeClr val="accent2"/>
              </a:buClr>
              <a:buSzPct val="100000"/>
            </a:pPr>
            <a:endParaRPr lang="en-GB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Pursue the interoperability, software re-use and cross-fertilisation (including SMEs)</a:t>
            </a:r>
          </a:p>
          <a:p>
            <a: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Training</a:t>
            </a:r>
            <a:r>
              <a:rPr lang="en-GB" sz="1600" dirty="0"/>
              <a:t> of researchers and data scientists.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39938" name="Picture 2" descr="Advanced software programming for astrophysics and astroparticle physics">
            <a:extLst>
              <a:ext uri="{FF2B5EF4-FFF2-40B4-BE49-F238E27FC236}">
                <a16:creationId xmlns:a16="http://schemas.microsoft.com/office/drawing/2014/main" id="{790CEECA-4DE7-6F40-92D6-3C089D87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95" y="3861070"/>
            <a:ext cx="3415648" cy="91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indico.in2p3.fr/event/16864/images/3929-GP6.png">
            <a:extLst>
              <a:ext uri="{FF2B5EF4-FFF2-40B4-BE49-F238E27FC236}">
                <a16:creationId xmlns:a16="http://schemas.microsoft.com/office/drawing/2014/main" id="{86A8649B-D635-CC40-8EBE-6EC8DDE6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24" y="5511937"/>
            <a:ext cx="2253541" cy="8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D59C462-1A60-5F42-9258-C0D9D8AECD12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and software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8FCDDD-23A5-8B4F-9C7A-5986E7D1B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390" y="3599234"/>
            <a:ext cx="3973600" cy="2029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2088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cintosh HD:Users:lamanna:COMMON:DIREZIONE LAPP:2018:EINFRAEOSC04:DRAFTS:DraftRepos:FINAL:WP1-6_diagram.jpeg">
            <a:extLst>
              <a:ext uri="{FF2B5EF4-FFF2-40B4-BE49-F238E27FC236}">
                <a16:creationId xmlns:a16="http://schemas.microsoft.com/office/drawing/2014/main" id="{40D653FA-2016-DD41-93FC-36A0C01390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350196"/>
            <a:ext cx="7801583" cy="5868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BE8856D-D8CF-1145-9915-5643D7CABBF3}"/>
              </a:ext>
            </a:extLst>
          </p:cNvPr>
          <p:cNvGrpSpPr/>
          <p:nvPr/>
        </p:nvGrpSpPr>
        <p:grpSpPr>
          <a:xfrm>
            <a:off x="583664" y="5272393"/>
            <a:ext cx="1541190" cy="486383"/>
            <a:chOff x="496114" y="4863829"/>
            <a:chExt cx="1541190" cy="4863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F310F3-37AA-A247-99F8-49EEC340F8FA}"/>
                </a:ext>
              </a:extLst>
            </p:cNvPr>
            <p:cNvSpPr/>
            <p:nvPr/>
          </p:nvSpPr>
          <p:spPr>
            <a:xfrm>
              <a:off x="496114" y="4863829"/>
              <a:ext cx="1527243" cy="4863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Picture 12" descr="https://projectescape.eu/sites/default/files/styles/responsive/public/Services_ESCAPE_DLCS.png?itok=EkZLbFZF">
              <a:extLst>
                <a:ext uri="{FF2B5EF4-FFF2-40B4-BE49-F238E27FC236}">
                  <a16:creationId xmlns:a16="http://schemas.microsoft.com/office/drawing/2014/main" id="{BAE20ABA-3651-E74D-A8F9-F524B37BC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45" y="4893011"/>
              <a:ext cx="1492559" cy="406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871C23-C4A7-7640-A2C7-A52883B4B5E9}"/>
              </a:ext>
            </a:extLst>
          </p:cNvPr>
          <p:cNvSpPr/>
          <p:nvPr/>
        </p:nvSpPr>
        <p:spPr>
          <a:xfrm>
            <a:off x="1555938" y="2512993"/>
            <a:ext cx="1568908" cy="3982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A892B-9293-D442-8638-C11F26E89584}"/>
              </a:ext>
            </a:extLst>
          </p:cNvPr>
          <p:cNvSpPr/>
          <p:nvPr/>
        </p:nvSpPr>
        <p:spPr>
          <a:xfrm>
            <a:off x="1112614" y="3371457"/>
            <a:ext cx="1329027" cy="4497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1F0CC-E25D-AF4D-A6FE-F242CD8763C8}"/>
              </a:ext>
            </a:extLst>
          </p:cNvPr>
          <p:cNvSpPr/>
          <p:nvPr/>
        </p:nvSpPr>
        <p:spPr>
          <a:xfrm>
            <a:off x="5382150" y="4334901"/>
            <a:ext cx="1320207" cy="39760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D00A486-B6F2-F548-879B-244DC7B51FDC}"/>
              </a:ext>
            </a:extLst>
          </p:cNvPr>
          <p:cNvGrpSpPr/>
          <p:nvPr/>
        </p:nvGrpSpPr>
        <p:grpSpPr>
          <a:xfrm>
            <a:off x="5215514" y="2490467"/>
            <a:ext cx="1370887" cy="407596"/>
            <a:chOff x="-543260" y="3113037"/>
            <a:chExt cx="1370887" cy="4075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7C0771-BBB7-C343-BE04-7D4525F19E0F}"/>
                </a:ext>
              </a:extLst>
            </p:cNvPr>
            <p:cNvSpPr/>
            <p:nvPr/>
          </p:nvSpPr>
          <p:spPr>
            <a:xfrm>
              <a:off x="-523533" y="3121626"/>
              <a:ext cx="1345906" cy="399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4" descr="Services_ESCAPE_SDC">
              <a:extLst>
                <a:ext uri="{FF2B5EF4-FFF2-40B4-BE49-F238E27FC236}">
                  <a16:creationId xmlns:a16="http://schemas.microsoft.com/office/drawing/2014/main" id="{370F6B64-4D85-D249-A37F-32A75EDD5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3260" y="3113037"/>
              <a:ext cx="1370887" cy="407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0" descr="Services_ESCAPE_SAP">
            <a:extLst>
              <a:ext uri="{FF2B5EF4-FFF2-40B4-BE49-F238E27FC236}">
                <a16:creationId xmlns:a16="http://schemas.microsoft.com/office/drawing/2014/main" id="{5CFAF7F0-9BB3-3342-AE15-1EF6736F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5" y="4295990"/>
            <a:ext cx="1303508" cy="4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projectescape.eu/sites/default/files/styles/responsive/public/Services_ESCAPE_CS.png?itok=7qBfoO9K">
            <a:extLst>
              <a:ext uri="{FF2B5EF4-FFF2-40B4-BE49-F238E27FC236}">
                <a16:creationId xmlns:a16="http://schemas.microsoft.com/office/drawing/2014/main" id="{2FD16672-C7B2-2343-8D3A-B84355E5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14" y="3371457"/>
            <a:ext cx="1237816" cy="4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projectescape.eu/sites/default/files/styles/responsive/public/Services_ESCAPE_VO.png?itok=bXZg4yvF">
            <a:extLst>
              <a:ext uri="{FF2B5EF4-FFF2-40B4-BE49-F238E27FC236}">
                <a16:creationId xmlns:a16="http://schemas.microsoft.com/office/drawing/2014/main" id="{9627A7E4-D00E-F443-B970-803FF559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38" y="2506702"/>
            <a:ext cx="1265083" cy="4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3D4E78-46CC-7041-9C47-7E076B41C0BB}"/>
              </a:ext>
            </a:extLst>
          </p:cNvPr>
          <p:cNvSpPr/>
          <p:nvPr/>
        </p:nvSpPr>
        <p:spPr>
          <a:xfrm>
            <a:off x="1112614" y="70045"/>
            <a:ext cx="7155897" cy="66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913EDE-6215-754A-9952-7FAA051B35E2}"/>
              </a:ext>
            </a:extLst>
          </p:cNvPr>
          <p:cNvSpPr/>
          <p:nvPr/>
        </p:nvSpPr>
        <p:spPr>
          <a:xfrm>
            <a:off x="1031133" y="108961"/>
            <a:ext cx="7500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0090"/>
                </a:solidFill>
                <a:ea typeface="Times New Roman" panose="02020603050405020304" pitchFamily="18" charset="0"/>
              </a:rPr>
              <a:t>The ESCAPE partners have identified the key challenges of common interest with mutual and wide-ranging benefit to all concerned for open data </a:t>
            </a:r>
            <a:endParaRPr lang="fr-FR" sz="1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94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56AFA60-F9B5-5E4B-89AF-F6B62847AC0C}"/>
              </a:ext>
            </a:extLst>
          </p:cNvPr>
          <p:cNvSpPr txBox="1">
            <a:spLocks/>
          </p:cNvSpPr>
          <p:nvPr/>
        </p:nvSpPr>
        <p:spPr>
          <a:xfrm>
            <a:off x="1050587" y="83676"/>
            <a:ext cx="7926613" cy="6570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 and analysis platform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Picture 10" descr="Services_ESCAPE_SAP">
            <a:extLst>
              <a:ext uri="{FF2B5EF4-FFF2-40B4-BE49-F238E27FC236}">
                <a16:creationId xmlns:a16="http://schemas.microsoft.com/office/drawing/2014/main" id="{94971A38-DB0F-3E4E-B2A8-7C5E6AB7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80" y="5330756"/>
            <a:ext cx="2820320" cy="9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6EF542-76FB-7D47-8208-7F5DE7007EA4}"/>
              </a:ext>
            </a:extLst>
          </p:cNvPr>
          <p:cNvSpPr/>
          <p:nvPr/>
        </p:nvSpPr>
        <p:spPr>
          <a:xfrm>
            <a:off x="561059" y="1021359"/>
            <a:ext cx="7742361" cy="266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100000"/>
            </a:pPr>
            <a:r>
              <a:rPr lang="en-GB" dirty="0"/>
              <a:t>Building a common (among ESFRI projects encompassed within ESCAPE) prototype </a:t>
            </a:r>
            <a:r>
              <a:rPr lang="en-GB" dirty="0">
                <a:solidFill>
                  <a:schemeClr val="accent2"/>
                </a:solidFill>
              </a:rPr>
              <a:t>science analysis platform </a:t>
            </a:r>
            <a:r>
              <a:rPr lang="en-GB" dirty="0"/>
              <a:t>for any researcher: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Data gathering and discovery (access to data lake)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Access to software &amp; services (through the ESCAPE software catalogues)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Customised processing &amp; workflows (of any single scientist uploaded in the system)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Interface with large-scale computing infrastructure (HTC and HPC)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Adds analytics and visualisation</a:t>
            </a:r>
          </a:p>
          <a:p>
            <a:pPr marL="670950" lvl="1" indent="-285750">
              <a:lnSpc>
                <a:spcPct val="12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Archiving users’ results (certified and acknowledged)</a:t>
            </a:r>
          </a:p>
          <a:p>
            <a:pPr>
              <a:buClr>
                <a:schemeClr val="accent2"/>
              </a:buClr>
              <a:buSzPct val="100000"/>
            </a:pP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99695F-39FA-9142-A988-11B8D3D07510}"/>
              </a:ext>
            </a:extLst>
          </p:cNvPr>
          <p:cNvSpPr txBox="1"/>
          <p:nvPr/>
        </p:nvSpPr>
        <p:spPr>
          <a:xfrm>
            <a:off x="2776453" y="4712912"/>
            <a:ext cx="135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Analysis interface </a:t>
            </a:r>
          </a:p>
          <a:p>
            <a:pPr algn="ctr"/>
            <a:r>
              <a:rPr lang="en-GB" sz="1200" dirty="0"/>
              <a:t>(Batch/Interactive)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C9F4D8-2A0F-A848-8D86-21E547B5DF82}"/>
              </a:ext>
            </a:extLst>
          </p:cNvPr>
          <p:cNvSpPr txBox="1"/>
          <p:nvPr/>
        </p:nvSpPr>
        <p:spPr>
          <a:xfrm>
            <a:off x="669844" y="4153572"/>
            <a:ext cx="117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Data and results reused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35952D-5683-9343-BD46-F5CFF13E2D9F}"/>
              </a:ext>
            </a:extLst>
          </p:cNvPr>
          <p:cNvSpPr txBox="1"/>
          <p:nvPr/>
        </p:nvSpPr>
        <p:spPr>
          <a:xfrm>
            <a:off x="637207" y="5674534"/>
            <a:ext cx="1114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Scalable remote cloud</a:t>
            </a:r>
          </a:p>
        </p:txBody>
      </p:sp>
      <p:pic>
        <p:nvPicPr>
          <p:cNvPr id="10" name="Picture 14" descr="Résultat de recherche d'images pour &quot;docker&quot;">
            <a:extLst>
              <a:ext uri="{FF2B5EF4-FFF2-40B4-BE49-F238E27FC236}">
                <a16:creationId xmlns:a16="http://schemas.microsoft.com/office/drawing/2014/main" id="{1061F13A-7A52-454C-8E70-99F87374E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4" y="3668886"/>
            <a:ext cx="1178460" cy="5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ésultat de recherche d'images pour &quot;kubernetes&quot;">
            <a:extLst>
              <a:ext uri="{FF2B5EF4-FFF2-40B4-BE49-F238E27FC236}">
                <a16:creationId xmlns:a16="http://schemas.microsoft.com/office/drawing/2014/main" id="{F7F74D9A-8791-6D4D-BD7B-33BCDF8B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9" y="5013512"/>
            <a:ext cx="813307" cy="72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Résultat de recherche d'images pour &quot;jupyter&quot;">
            <a:extLst>
              <a:ext uri="{FF2B5EF4-FFF2-40B4-BE49-F238E27FC236}">
                <a16:creationId xmlns:a16="http://schemas.microsoft.com/office/drawing/2014/main" id="{41844059-7AE6-1048-AF45-C3649C82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51" y="3992828"/>
            <a:ext cx="558785" cy="6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Résultat de recherche d'images pour &quot;cern swan&quot;">
            <a:extLst>
              <a:ext uri="{FF2B5EF4-FFF2-40B4-BE49-F238E27FC236}">
                <a16:creationId xmlns:a16="http://schemas.microsoft.com/office/drawing/2014/main" id="{68C901CB-2ED6-414A-BA87-9303B2AE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219" y="3942476"/>
            <a:ext cx="681431" cy="68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ED416-09CB-6349-91CE-D205AE241BCA}"/>
              </a:ext>
            </a:extLst>
          </p:cNvPr>
          <p:cNvGrpSpPr/>
          <p:nvPr/>
        </p:nvGrpSpPr>
        <p:grpSpPr>
          <a:xfrm>
            <a:off x="4475426" y="3934255"/>
            <a:ext cx="3344504" cy="1240322"/>
            <a:chOff x="3959321" y="3991023"/>
            <a:chExt cx="4245281" cy="1770434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B5084DA-82D1-F44D-8B2F-B8B6E3E79B93}"/>
                </a:ext>
              </a:extLst>
            </p:cNvPr>
            <p:cNvSpPr txBox="1"/>
            <p:nvPr/>
          </p:nvSpPr>
          <p:spPr>
            <a:xfrm>
              <a:off x="5090043" y="4963056"/>
              <a:ext cx="2526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Workflows</a:t>
              </a:r>
            </a:p>
            <a:p>
              <a:pPr algn="ctr"/>
              <a:r>
                <a:rPr lang="en-GB" sz="1200" dirty="0"/>
                <a:t> (RI-released, Standard, User-defined)</a:t>
              </a:r>
            </a:p>
          </p:txBody>
        </p:sp>
        <p:pic>
          <p:nvPicPr>
            <p:cNvPr id="16" name="Picture 10" descr="https://www.commonwl.org/CWL-Logo-Header.png">
              <a:extLst>
                <a:ext uri="{FF2B5EF4-FFF2-40B4-BE49-F238E27FC236}">
                  <a16:creationId xmlns:a16="http://schemas.microsoft.com/office/drawing/2014/main" id="{6695EF97-E4DB-0E47-BEF0-97C4221E3C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21" y="4197612"/>
              <a:ext cx="1707573" cy="98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www.eosc-hub.eu/sites/all/themes/theme1/logo.png">
              <a:extLst>
                <a:ext uri="{FF2B5EF4-FFF2-40B4-BE49-F238E27FC236}">
                  <a16:creationId xmlns:a16="http://schemas.microsoft.com/office/drawing/2014/main" id="{36DB213C-A3BD-054D-9EB1-FFDF3BF09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219" y="4472179"/>
              <a:ext cx="1092741" cy="308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 17" descr="03-Escape-logo.png">
              <a:extLst>
                <a:ext uri="{FF2B5EF4-FFF2-40B4-BE49-F238E27FC236}">
                  <a16:creationId xmlns:a16="http://schemas.microsoft.com/office/drawing/2014/main" id="{8B0E0F1D-43CD-3C46-9B46-68BD0F498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4960" y="4179311"/>
              <a:ext cx="1539642" cy="108859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743EFD-5332-E84F-A72B-EA0CFCB24CCA}"/>
                </a:ext>
              </a:extLst>
            </p:cNvPr>
            <p:cNvSpPr/>
            <p:nvPr/>
          </p:nvSpPr>
          <p:spPr>
            <a:xfrm>
              <a:off x="4316498" y="3991023"/>
              <a:ext cx="3728981" cy="1770434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CD46B59-BB86-7840-8F92-945D04B6DA46}"/>
              </a:ext>
            </a:extLst>
          </p:cNvPr>
          <p:cNvSpPr/>
          <p:nvPr/>
        </p:nvSpPr>
        <p:spPr>
          <a:xfrm>
            <a:off x="2668321" y="3974647"/>
            <a:ext cx="1414142" cy="124671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535D9D-8ACB-6C47-AD68-59CE6934BBCB}"/>
              </a:ext>
            </a:extLst>
          </p:cNvPr>
          <p:cNvSpPr/>
          <p:nvPr/>
        </p:nvSpPr>
        <p:spPr>
          <a:xfrm>
            <a:off x="637207" y="5013512"/>
            <a:ext cx="1114370" cy="1078818"/>
          </a:xfrm>
          <a:prstGeom prst="rect">
            <a:avLst/>
          </a:prstGeom>
          <a:noFill/>
          <a:ln w="28575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F15DB9-C918-D348-9166-5C37ACE1C108}"/>
              </a:ext>
            </a:extLst>
          </p:cNvPr>
          <p:cNvSpPr/>
          <p:nvPr/>
        </p:nvSpPr>
        <p:spPr>
          <a:xfrm>
            <a:off x="736636" y="3668886"/>
            <a:ext cx="1108271" cy="89352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F795B8B-D891-684F-A96B-11BF83E5778F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4082463" y="4487319"/>
            <a:ext cx="628454" cy="1106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63B73B-A6D2-9646-9E2C-FFE1EB836686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 flipV="1">
            <a:off x="1751577" y="4598005"/>
            <a:ext cx="916744" cy="9549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A5129D2-2627-F14B-9293-81580FD8D807}"/>
              </a:ext>
            </a:extLst>
          </p:cNvPr>
          <p:cNvCxnSpPr>
            <a:cxnSpLocks/>
            <a:stCxn id="22" idx="3"/>
            <a:endCxn id="20" idx="1"/>
          </p:cNvCxnSpPr>
          <p:nvPr/>
        </p:nvCxnSpPr>
        <p:spPr>
          <a:xfrm>
            <a:off x="1844907" y="4115648"/>
            <a:ext cx="823414" cy="4823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62C0713-A1AD-2C41-B259-97DDA7C8AFDB}"/>
              </a:ext>
            </a:extLst>
          </p:cNvPr>
          <p:cNvSpPr txBox="1"/>
          <p:nvPr/>
        </p:nvSpPr>
        <p:spPr>
          <a:xfrm>
            <a:off x="2066672" y="5727501"/>
            <a:ext cx="3905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accent2"/>
                </a:solidFill>
              </a:rPr>
              <a:t>Some largely adopted/studied technical solutions…</a:t>
            </a:r>
          </a:p>
        </p:txBody>
      </p:sp>
    </p:spTree>
    <p:extLst>
      <p:ext uri="{BB962C8B-B14F-4D97-AF65-F5344CB8AC3E}">
        <p14:creationId xmlns:p14="http://schemas.microsoft.com/office/powerpoint/2010/main" val="106639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25729F9-E8CE-8D45-A92B-95D492243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96" y="4444948"/>
            <a:ext cx="2416718" cy="1864648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3DBBE3B5-7A95-5A43-8CBB-F2DE86D4BCAC}"/>
              </a:ext>
            </a:extLst>
          </p:cNvPr>
          <p:cNvSpPr/>
          <p:nvPr/>
        </p:nvSpPr>
        <p:spPr>
          <a:xfrm>
            <a:off x="4799828" y="3852613"/>
            <a:ext cx="2125028" cy="15396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0112B265-364F-1845-919E-98746A1B5267}"/>
              </a:ext>
            </a:extLst>
          </p:cNvPr>
          <p:cNvSpPr txBox="1"/>
          <p:nvPr/>
        </p:nvSpPr>
        <p:spPr>
          <a:xfrm>
            <a:off x="5030282" y="4510815"/>
            <a:ext cx="1587314" cy="334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700" spc="-30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00" spc="-35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700" spc="-80" dirty="0">
                <a:solidFill>
                  <a:srgbClr val="0000CC"/>
                </a:solidFill>
                <a:latin typeface="Arial"/>
                <a:cs typeface="Arial"/>
              </a:rPr>
              <a:t>z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00" spc="-100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700" dirty="0">
                <a:solidFill>
                  <a:srgbClr val="0000CC"/>
                </a:solidFill>
                <a:latin typeface="Arial"/>
                <a:cs typeface="Arial"/>
              </a:rPr>
              <a:t>,</a:t>
            </a:r>
            <a:r>
              <a:rPr sz="700" spc="15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lang="de-DE" sz="700" spc="-35" dirty="0">
                <a:solidFill>
                  <a:srgbClr val="0000CC"/>
                </a:solidFill>
                <a:latin typeface="Arial"/>
                <a:cs typeface="Arial"/>
              </a:rPr>
              <a:t>Martinez-Pinedo, Arcones 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00" dirty="0">
                <a:solidFill>
                  <a:srgbClr val="0000CC"/>
                </a:solidFill>
                <a:latin typeface="Arial"/>
                <a:cs typeface="Arial"/>
              </a:rPr>
              <a:t>t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 a</a:t>
            </a:r>
            <a:r>
              <a:rPr sz="700" spc="-45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lang="de-DE" sz="700" dirty="0">
                <a:solidFill>
                  <a:srgbClr val="0000CC"/>
                </a:solidFill>
                <a:latin typeface="Arial"/>
                <a:cs typeface="Arial"/>
              </a:rPr>
              <a:t>. (</a:t>
            </a:r>
            <a:r>
              <a:rPr sz="700" spc="5" dirty="0">
                <a:solidFill>
                  <a:srgbClr val="0000CC"/>
                </a:solidFill>
                <a:latin typeface="Arial"/>
                <a:cs typeface="Arial"/>
              </a:rPr>
              <a:t>201</a:t>
            </a:r>
            <a:r>
              <a:rPr sz="700" dirty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lang="de-DE" sz="700" dirty="0">
                <a:solidFill>
                  <a:srgbClr val="0000CC"/>
                </a:solidFill>
                <a:latin typeface="Arial"/>
                <a:cs typeface="Arial"/>
              </a:rPr>
              <a:t>)</a:t>
            </a:r>
            <a:endParaRPr sz="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BAD1AD9E-CBD9-EC4D-893A-AEB04E85D19D}"/>
              </a:ext>
            </a:extLst>
          </p:cNvPr>
          <p:cNvSpPr txBox="1"/>
          <p:nvPr/>
        </p:nvSpPr>
        <p:spPr>
          <a:xfrm>
            <a:off x="5252379" y="4843922"/>
            <a:ext cx="1418978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700" b="1" dirty="0" err="1">
                <a:solidFill>
                  <a:srgbClr val="FF0000"/>
                </a:solidFill>
                <a:latin typeface="Arial"/>
              </a:rPr>
              <a:t>Astrophys</a:t>
            </a:r>
            <a:r>
              <a:rPr lang="de-DE" sz="700" b="1" dirty="0">
                <a:solidFill>
                  <a:srgbClr val="FF0000"/>
                </a:solidFill>
                <a:latin typeface="Arial"/>
              </a:rPr>
              <a:t>. J. 848, L17 (2017)</a:t>
            </a:r>
            <a:endParaRPr lang="en-US" sz="7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224C0-10E8-6C41-B6FF-D99C50AF4DDE}"/>
              </a:ext>
            </a:extLst>
          </p:cNvPr>
          <p:cNvSpPr/>
          <p:nvPr/>
        </p:nvSpPr>
        <p:spPr>
          <a:xfrm>
            <a:off x="424900" y="879425"/>
            <a:ext cx="8549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Reminder : 3</a:t>
            </a:r>
            <a:r>
              <a:rPr lang="en-GB" sz="1600" baseline="30000" dirty="0"/>
              <a:t>rd</a:t>
            </a:r>
            <a:r>
              <a:rPr lang="en-GB" sz="1600" dirty="0"/>
              <a:t> pillar of Open Science : </a:t>
            </a:r>
          </a:p>
          <a:p>
            <a:r>
              <a:rPr lang="en-GB" sz="1600" b="1" dirty="0"/>
              <a:t>Accelerating discoveries and increasing scientific value by sharing software and knowledge within scientific communities. </a:t>
            </a:r>
          </a:p>
          <a:p>
            <a:endParaRPr lang="en-GB" b="1" dirty="0"/>
          </a:p>
          <a:p>
            <a:r>
              <a:rPr lang="en-GB" dirty="0"/>
              <a:t>“</a:t>
            </a:r>
            <a:r>
              <a:rPr lang="en-GB" dirty="0">
                <a:solidFill>
                  <a:schemeClr val="accent2"/>
                </a:solidFill>
              </a:rPr>
              <a:t>Science test projects</a:t>
            </a:r>
            <a:r>
              <a:rPr lang="en-GB" dirty="0"/>
              <a:t>” to validate the ESCAPE towards “virtual research environments”:</a:t>
            </a:r>
          </a:p>
          <a:p>
            <a:r>
              <a:rPr lang="en-GB" dirty="0"/>
              <a:t>Some potential examples to pursue:</a:t>
            </a:r>
          </a:p>
          <a:p>
            <a:endParaRPr lang="en-GB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7234A4-459E-0948-A2A1-92C126FB84F3}"/>
              </a:ext>
            </a:extLst>
          </p:cNvPr>
          <p:cNvSpPr/>
          <p:nvPr/>
        </p:nvSpPr>
        <p:spPr>
          <a:xfrm>
            <a:off x="672384" y="2394572"/>
            <a:ext cx="39190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Dark Matter: From legacy data of gamma-ray dwarf galaxy observations to …           … Data registry and software through multi-messengers data for Indirect Dark Matter search, Direct search, Accelerator results, models and phenomenological studies. </a:t>
            </a:r>
          </a:p>
          <a:p>
            <a:endParaRPr lang="en-GB" sz="1600" dirty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From high-energy detection of GRBs to … …Multi-lambda, nuclear astrophysics, </a:t>
            </a:r>
          </a:p>
          <a:p>
            <a:r>
              <a:rPr lang="en-GB" sz="1600" dirty="0"/>
              <a:t>       Gravitational Waves and relativistic </a:t>
            </a:r>
          </a:p>
          <a:p>
            <a:r>
              <a:rPr lang="en-GB" sz="1600" dirty="0"/>
              <a:t>       astrophysics computational modelling.</a:t>
            </a:r>
            <a:endParaRPr lang="en-GB" sz="1600" b="1" dirty="0"/>
          </a:p>
          <a:p>
            <a:endParaRPr lang="en-GB" sz="1600" b="1" dirty="0"/>
          </a:p>
          <a:p>
            <a:r>
              <a:rPr lang="en-GB" sz="1600" dirty="0"/>
              <a:t>… and many others (potentially)….</a:t>
            </a:r>
          </a:p>
        </p:txBody>
      </p:sp>
      <p:pic>
        <p:nvPicPr>
          <p:cNvPr id="4" name="Picture 2" descr="Résultat de recherche d'images pour &quot;kilonova Virgo LIGO&quot;">
            <a:extLst>
              <a:ext uri="{FF2B5EF4-FFF2-40B4-BE49-F238E27FC236}">
                <a16:creationId xmlns:a16="http://schemas.microsoft.com/office/drawing/2014/main" id="{CB6E8084-A712-E247-B950-AFE68953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88" y="5250245"/>
            <a:ext cx="1644604" cy="10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E33BF4-8AEC-184C-A25B-A97BB7DAF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357" y="2253538"/>
            <a:ext cx="2309196" cy="20390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A171AFA-01B3-E94B-BDDD-4ABBCBF2D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899" y="2237731"/>
            <a:ext cx="1952313" cy="15261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0E2FFE-8DF3-8948-896C-EB2F66CB2C2C}"/>
              </a:ext>
            </a:extLst>
          </p:cNvPr>
          <p:cNvSpPr/>
          <p:nvPr/>
        </p:nvSpPr>
        <p:spPr>
          <a:xfrm>
            <a:off x="6571729" y="3229582"/>
            <a:ext cx="422458" cy="71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ED600E-DBBC-6745-A3E2-206FBD1B66C0}"/>
              </a:ext>
            </a:extLst>
          </p:cNvPr>
          <p:cNvSpPr/>
          <p:nvPr/>
        </p:nvSpPr>
        <p:spPr>
          <a:xfrm>
            <a:off x="8868469" y="2374592"/>
            <a:ext cx="211229" cy="129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23C457F-038D-6C4A-8480-4EEE97350A34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ESCAPE for open data: </a:t>
            </a:r>
            <a:r>
              <a:rPr lang="en-GB" sz="32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3200" b="1" dirty="0">
                <a:solidFill>
                  <a:srgbClr val="000090"/>
                </a:solidFill>
                <a:latin typeface="+mn-lt"/>
                <a:ea typeface="MS PGothic" charset="0"/>
              </a:rPr>
              <a:t> towards “VRE”</a:t>
            </a:r>
            <a:endParaRPr lang="en-GB" sz="32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52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5A5224-4D05-464A-9CBC-86A8F32FD8FD}"/>
              </a:ext>
            </a:extLst>
          </p:cNvPr>
          <p:cNvSpPr/>
          <p:nvPr/>
        </p:nvSpPr>
        <p:spPr>
          <a:xfrm>
            <a:off x="428017" y="1420239"/>
            <a:ext cx="83560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  <a:latin typeface="HelveticaNeueLTStd"/>
              </a:rPr>
              <a:t>The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costs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 for each ESFRI project for the continuous maintenance of open-source tools for analysis, together with services and computing resources to access its data,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would constrain the openness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to only a limited level of data complexity. 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dirty="0">
              <a:solidFill>
                <a:srgbClr val="211E1E"/>
              </a:solidFill>
              <a:latin typeface="HelveticaNeueLTStd"/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  <a:latin typeface="HelveticaNeueLTStd"/>
              </a:rPr>
              <a:t>The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foundation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approach is a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partial shift of responsibility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for access to quality-certified scientific data from the facility to the community on a longer term. </a:t>
            </a: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dirty="0">
              <a:solidFill>
                <a:srgbClr val="211E1E"/>
              </a:solidFill>
              <a:latin typeface="HelveticaNeueLTStd"/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  <a:latin typeface="HelveticaNeueLTStd"/>
              </a:rPr>
              <a:t>This implies an </a:t>
            </a:r>
            <a:r>
              <a:rPr lang="en-GB" dirty="0">
                <a:solidFill>
                  <a:schemeClr val="accent2"/>
                </a:solidFill>
                <a:latin typeface="HelveticaNeueLTStd"/>
              </a:rPr>
              <a:t>increase of costs </a:t>
            </a:r>
            <a:r>
              <a:rPr lang="en-GB" dirty="0">
                <a:solidFill>
                  <a:srgbClr val="211E1E"/>
                </a:solidFill>
                <a:latin typeface="HelveticaNeueLTStd"/>
              </a:rPr>
              <a:t>that will have to be supported (by EOSC ?) transversally and a commitment to guarantee sustainability. </a:t>
            </a:r>
            <a:endParaRPr lang="en-GB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35CEFF5-A4F0-714C-BB21-F069DFCB6CF7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800" b="1" dirty="0">
                <a:solidFill>
                  <a:srgbClr val="000090"/>
                </a:solidFill>
                <a:latin typeface="+mn-lt"/>
                <a:ea typeface="MS PGothic" charset="0"/>
              </a:rPr>
              <a:t>EOSC and </a:t>
            </a:r>
            <a:r>
              <a:rPr lang="en-GB" sz="28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FAIRness</a:t>
            </a:r>
            <a:r>
              <a:rPr lang="en-GB" sz="2800" b="1" dirty="0">
                <a:solidFill>
                  <a:srgbClr val="000090"/>
                </a:solidFill>
                <a:latin typeface="+mn-lt"/>
                <a:ea typeface="MS PGothic" charset="0"/>
              </a:rPr>
              <a:t>: consequences/questions </a:t>
            </a:r>
            <a:endParaRPr lang="en-GB" sz="28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2208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B997A-816A-4C47-B9D2-AE2D46E8B5FB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dirty="0">
                <a:solidFill>
                  <a:srgbClr val="000090"/>
                </a:solidFill>
              </a:rPr>
              <a:t> </a:t>
            </a:r>
            <a:r>
              <a:rPr lang="en-GB" sz="3600" b="1" dirty="0" err="1">
                <a:solidFill>
                  <a:srgbClr val="000090"/>
                </a:solidFill>
                <a:latin typeface="+mn-lt"/>
              </a:rPr>
              <a:t>ApPEC</a:t>
            </a:r>
            <a:r>
              <a:rPr lang="en-GB" sz="3600" b="1" dirty="0">
                <a:solidFill>
                  <a:srgbClr val="000090"/>
                </a:solidFill>
                <a:latin typeface="+mn-lt"/>
              </a:rPr>
              <a:t>-ECFA-</a:t>
            </a:r>
            <a:r>
              <a:rPr lang="en-GB" sz="3600" b="1" dirty="0" err="1">
                <a:solidFill>
                  <a:srgbClr val="000090"/>
                </a:solidFill>
                <a:latin typeface="+mn-lt"/>
              </a:rPr>
              <a:t>NuPECC</a:t>
            </a:r>
            <a:r>
              <a:rPr lang="en-GB" sz="3600" b="1" dirty="0">
                <a:solidFill>
                  <a:srgbClr val="000090"/>
                </a:solidFill>
                <a:latin typeface="+mn-lt"/>
              </a:rPr>
              <a:t> vs EOSC : c</a:t>
            </a:r>
            <a:r>
              <a:rPr lang="en-GB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ooperative paths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EF3CC096-8F01-3F40-8BAA-F1A42C0F69D4}"/>
              </a:ext>
            </a:extLst>
          </p:cNvPr>
          <p:cNvSpPr/>
          <p:nvPr/>
        </p:nvSpPr>
        <p:spPr>
          <a:xfrm>
            <a:off x="544749" y="1624519"/>
            <a:ext cx="1050587" cy="4669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252F275D-B459-5F41-8301-848BD22095E7}"/>
              </a:ext>
            </a:extLst>
          </p:cNvPr>
          <p:cNvSpPr/>
          <p:nvPr/>
        </p:nvSpPr>
        <p:spPr>
          <a:xfrm>
            <a:off x="544749" y="2975197"/>
            <a:ext cx="1050587" cy="4669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C5490A34-216A-354B-B469-87395446675C}"/>
              </a:ext>
            </a:extLst>
          </p:cNvPr>
          <p:cNvSpPr/>
          <p:nvPr/>
        </p:nvSpPr>
        <p:spPr>
          <a:xfrm>
            <a:off x="544749" y="4378644"/>
            <a:ext cx="1050587" cy="4669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F926FF-40CC-DD47-A700-EE7E4CD04FBC}"/>
              </a:ext>
            </a:extLst>
          </p:cNvPr>
          <p:cNvSpPr txBox="1"/>
          <p:nvPr/>
        </p:nvSpPr>
        <p:spPr>
          <a:xfrm>
            <a:off x="1926077" y="1624519"/>
            <a:ext cx="695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Increasing scientists and projects involved in the « open-science» cluster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B1C2B2-B6C4-0B4B-8138-F0493E522318}"/>
              </a:ext>
            </a:extLst>
          </p:cNvPr>
          <p:cNvSpPr txBox="1"/>
          <p:nvPr/>
        </p:nvSpPr>
        <p:spPr>
          <a:xfrm>
            <a:off x="1926077" y="2975197"/>
            <a:ext cx="695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Endorsing and formally acknowledging the community “foundation” approach in order to directly connect researchers to decision boards.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D5E7E8-5057-5A4D-B998-C95364E50F83}"/>
              </a:ext>
            </a:extLst>
          </p:cNvPr>
          <p:cNvSpPr txBox="1"/>
          <p:nvPr/>
        </p:nvSpPr>
        <p:spPr>
          <a:xfrm>
            <a:off x="1926077" y="4378644"/>
            <a:ext cx="6955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Appoint a transversal reflection group to work on the assessment on whom the operation costs of Big-Science “data reuse” (within EOSC) should be charged on (e.g. </a:t>
            </a:r>
            <a:r>
              <a:rPr lang="en-GB" i="1" dirty="0"/>
              <a:t>national or pan-European agencies, the legal entities operating the facilities, the EC, the EOSC governance body, etc</a:t>
            </a:r>
            <a:r>
              <a:rPr lang="en-GB" dirty="0"/>
              <a:t>.)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688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C5D75-9DEB-EB4F-9724-95ABD39A8D91}"/>
              </a:ext>
            </a:extLst>
          </p:cNvPr>
          <p:cNvSpPr/>
          <p:nvPr/>
        </p:nvSpPr>
        <p:spPr>
          <a:xfrm>
            <a:off x="535019" y="992221"/>
            <a:ext cx="827823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211E1E"/>
                </a:solidFill>
              </a:rPr>
              <a:t>EOSC</a:t>
            </a:r>
            <a:r>
              <a:rPr lang="en-GB" sz="2000" dirty="0">
                <a:solidFill>
                  <a:srgbClr val="211E1E"/>
                </a:solidFill>
              </a:rPr>
              <a:t> aims at being the infrastructure for open science consumption.</a:t>
            </a:r>
          </a:p>
          <a:p>
            <a:endParaRPr lang="en-GB" sz="2000" dirty="0">
              <a:solidFill>
                <a:srgbClr val="211E1E"/>
              </a:solidFill>
            </a:endParaRPr>
          </a:p>
          <a:p>
            <a:r>
              <a:rPr lang="en-GB" sz="2000" dirty="0">
                <a:solidFill>
                  <a:srgbClr val="211E1E"/>
                </a:solidFill>
              </a:rPr>
              <a:t>A series of implications for the  </a:t>
            </a:r>
            <a:r>
              <a:rPr lang="en-GB" sz="2000" b="1" dirty="0" err="1"/>
              <a:t>ApPEC</a:t>
            </a:r>
            <a:r>
              <a:rPr lang="en-GB" sz="2000" b="1" dirty="0"/>
              <a:t>-ECFA-</a:t>
            </a:r>
            <a:r>
              <a:rPr lang="en-GB" sz="2000" b="1" dirty="0" err="1"/>
              <a:t>NuPECC</a:t>
            </a:r>
            <a:r>
              <a:rPr lang="en-GB" sz="2000" b="1" dirty="0"/>
              <a:t> </a:t>
            </a:r>
            <a:r>
              <a:rPr lang="en-GB" sz="2000" dirty="0"/>
              <a:t>boards:</a:t>
            </a:r>
            <a:r>
              <a:rPr lang="en-GB" sz="2000" b="1" dirty="0"/>
              <a:t> 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</a:rPr>
              <a:t>Establish a </a:t>
            </a:r>
            <a:r>
              <a:rPr lang="en-GB" dirty="0">
                <a:solidFill>
                  <a:schemeClr val="accent2"/>
                </a:solidFill>
              </a:rPr>
              <a:t>reference federated digital repository </a:t>
            </a:r>
            <a:r>
              <a:rPr lang="en-GB" dirty="0">
                <a:solidFill>
                  <a:srgbClr val="211E1E"/>
                </a:solidFill>
              </a:rPr>
              <a:t>for the sustainability of scientific data preservation </a:t>
            </a:r>
            <a:r>
              <a:rPr lang="en-GB" dirty="0">
                <a:solidFill>
                  <a:schemeClr val="accent2"/>
                </a:solidFill>
              </a:rPr>
              <a:t>independently on the lifetime </a:t>
            </a:r>
            <a:r>
              <a:rPr lang="en-GB" dirty="0">
                <a:solidFill>
                  <a:srgbClr val="211E1E"/>
                </a:solidFill>
              </a:rPr>
              <a:t>of each single research infrastructure </a:t>
            </a:r>
          </a:p>
          <a:p>
            <a:pPr>
              <a:buClr>
                <a:schemeClr val="accent2"/>
              </a:buClr>
              <a:buSzPct val="110000"/>
            </a:pPr>
            <a:endParaRPr lang="en-GB" dirty="0">
              <a:solidFill>
                <a:srgbClr val="211E1E"/>
              </a:solidFill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Apply rules and operate an authority </a:t>
            </a:r>
            <a:r>
              <a:rPr lang="en-GB" dirty="0">
                <a:solidFill>
                  <a:srgbClr val="211E1E"/>
                </a:solidFill>
              </a:rPr>
              <a:t>to inquire adoption of data management plan and certified open archival model (such as ISO OAIS) by each new facility/data producer </a:t>
            </a:r>
            <a:endParaRPr lang="en-GB" dirty="0"/>
          </a:p>
          <a:p>
            <a:pPr>
              <a:buClr>
                <a:schemeClr val="accent2"/>
              </a:buClr>
              <a:buSzPct val="110000"/>
            </a:pPr>
            <a:endParaRPr lang="en-GB" dirty="0">
              <a:solidFill>
                <a:srgbClr val="211E1E"/>
              </a:solidFill>
            </a:endParaRPr>
          </a:p>
          <a:p>
            <a:pPr marL="285750" indent="-285750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1E1E"/>
                </a:solidFill>
              </a:rPr>
              <a:t>Define and support </a:t>
            </a:r>
            <a:r>
              <a:rPr lang="en-GB" dirty="0">
                <a:solidFill>
                  <a:schemeClr val="accent2"/>
                </a:solidFill>
              </a:rPr>
              <a:t>credit systems, acknowledgement, standard licences, and certification</a:t>
            </a:r>
            <a:r>
              <a:rPr lang="en-GB" dirty="0">
                <a:solidFill>
                  <a:srgbClr val="211E1E"/>
                </a:solidFill>
              </a:rPr>
              <a:t> for the results of all </a:t>
            </a:r>
            <a:r>
              <a:rPr lang="en-GB" dirty="0">
                <a:solidFill>
                  <a:schemeClr val="accent2"/>
                </a:solidFill>
              </a:rPr>
              <a:t>researchers engaged </a:t>
            </a:r>
            <a:r>
              <a:rPr lang="en-GB" dirty="0">
                <a:solidFill>
                  <a:srgbClr val="211E1E"/>
                </a:solidFill>
              </a:rPr>
              <a:t>in co-operative work that allow all to reap the benefits of open science. </a:t>
            </a:r>
            <a:endParaRPr lang="en-GB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F53FEB4-6E2E-AD47-B38F-2C164AE5E73D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Conclusions and perspectives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011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253030-6CD2-F446-B607-7EEDE1B1A45A}"/>
              </a:ext>
            </a:extLst>
          </p:cNvPr>
          <p:cNvSpPr txBox="1">
            <a:spLocks/>
          </p:cNvSpPr>
          <p:nvPr/>
        </p:nvSpPr>
        <p:spPr>
          <a:xfrm>
            <a:off x="423157" y="3035353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Thank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you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for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your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attention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252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err="1">
                <a:solidFill>
                  <a:srgbClr val="000090"/>
                </a:solidFill>
                <a:latin typeface="+mn-lt"/>
                <a:ea typeface="MS PGothic" charset="0"/>
              </a:rPr>
              <a:t>European</a:t>
            </a:r>
            <a:r>
              <a:rPr lang="fr-FR" sz="3600" b="1">
                <a:solidFill>
                  <a:srgbClr val="000090"/>
                </a:solidFill>
                <a:latin typeface="+mn-lt"/>
                <a:ea typeface="MS PGothic" charset="0"/>
              </a:rPr>
              <a:t> Open Science Cloud (EOSC)</a:t>
            </a:r>
            <a:endParaRPr lang="en-GB" sz="3600" b="1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1277717"/>
            <a:ext cx="8480614" cy="43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dirty="0">
              <a:cs typeface="Helvetica Neue"/>
            </a:endParaRP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2000" dirty="0"/>
              <a:t>An European Commission action in response of the union member states shared policy about Open Science:  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EOSC is a </a:t>
            </a:r>
            <a:r>
              <a:rPr lang="en-GB" sz="1800" dirty="0">
                <a:solidFill>
                  <a:schemeClr val="accent2"/>
                </a:solidFill>
              </a:rPr>
              <a:t>cloud for research data </a:t>
            </a:r>
            <a:r>
              <a:rPr lang="en-GB" sz="1800" dirty="0"/>
              <a:t>in Europe that allows universal access to data through a single online platform. </a:t>
            </a:r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EOSC will </a:t>
            </a:r>
            <a:r>
              <a:rPr lang="en-GB" sz="1800" dirty="0">
                <a:solidFill>
                  <a:schemeClr val="accent2"/>
                </a:solidFill>
              </a:rPr>
              <a:t>federate existing resources </a:t>
            </a:r>
            <a:r>
              <a:rPr lang="en-GB" sz="1800" dirty="0"/>
              <a:t>across national data centres, e-infrastructures, and research infrastructures, allowing</a:t>
            </a:r>
            <a:r>
              <a:rPr lang="en-GB" sz="1800" dirty="0">
                <a:solidFill>
                  <a:schemeClr val="accent2"/>
                </a:solidFill>
              </a:rPr>
              <a:t> researchers and citizens to access and re-use </a:t>
            </a:r>
            <a:r>
              <a:rPr lang="en-GB" sz="1800" dirty="0"/>
              <a:t>data produced by other scientists. </a:t>
            </a:r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marL="800100" lvl="1" indent="-342900" algn="l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Respective capacities and </a:t>
            </a:r>
            <a:r>
              <a:rPr lang="en-GB" sz="1800" dirty="0">
                <a:solidFill>
                  <a:schemeClr val="accent2"/>
                </a:solidFill>
              </a:rPr>
              <a:t>domain-based heterogeneous </a:t>
            </a:r>
            <a:r>
              <a:rPr lang="en-GB" sz="1800" dirty="0"/>
              <a:t>needs of scientific stakeholders make the EOSC implementation a </a:t>
            </a:r>
            <a:r>
              <a:rPr lang="en-GB" sz="1800" dirty="0">
                <a:solidFill>
                  <a:schemeClr val="accent2"/>
                </a:solidFill>
              </a:rPr>
              <a:t>real challenge</a:t>
            </a:r>
            <a:r>
              <a:rPr lang="en-GB" sz="1800" dirty="0"/>
              <a:t>. </a:t>
            </a:r>
          </a:p>
          <a:p>
            <a:pPr algn="l"/>
            <a:endParaRPr lang="en-GB" sz="1800" dirty="0"/>
          </a:p>
          <a:p>
            <a:pPr lvl="1" algn="l"/>
            <a:endParaRPr lang="en-GB" sz="1800" dirty="0"/>
          </a:p>
          <a:p>
            <a:pPr lvl="1" algn="l"/>
            <a:endParaRPr lang="en-GB" sz="1800" dirty="0"/>
          </a:p>
          <a:p>
            <a:pPr lvl="1" algn="l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6825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3-Escape-logo.png">
            <a:extLst>
              <a:ext uri="{FF2B5EF4-FFF2-40B4-BE49-F238E27FC236}">
                <a16:creationId xmlns:a16="http://schemas.microsoft.com/office/drawing/2014/main" id="{B3A42609-47C3-494C-94C3-8225FD74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7" y="604832"/>
            <a:ext cx="7577847" cy="5357893"/>
          </a:xfrm>
          <a:prstGeom prst="rect">
            <a:avLst/>
          </a:prstGeo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649A24C0-20D3-F448-B5FF-931BEB0537F3}"/>
              </a:ext>
            </a:extLst>
          </p:cNvPr>
          <p:cNvSpPr/>
          <p:nvPr/>
        </p:nvSpPr>
        <p:spPr>
          <a:xfrm>
            <a:off x="3715968" y="6039381"/>
            <a:ext cx="45233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>
                <a:solidFill>
                  <a:schemeClr val="tx1"/>
                </a:solidFill>
              </a:rPr>
              <a:t>Funded by the European Union’s </a:t>
            </a:r>
            <a:r>
              <a:rPr lang="en-US" sz="1200">
                <a:solidFill>
                  <a:schemeClr val="tx1"/>
                </a:solidFill>
              </a:rPr>
              <a:t>Horizon 2020 - Grant N° </a:t>
            </a:r>
            <a:r>
              <a:rPr lang="uk-UA" sz="1200">
                <a:solidFill>
                  <a:schemeClr val="tx1"/>
                </a:solidFill>
              </a:rPr>
              <a:t>824064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3A992BA3-A0DE-DF48-B1C3-2A8C774A1C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04" y="6012659"/>
            <a:ext cx="456585" cy="293654"/>
          </a:xfrm>
          <a:prstGeom prst="rect">
            <a:avLst/>
          </a:prstGeom>
          <a:ln w="3175">
            <a:noFill/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D100E742-0879-7946-803A-37B5114F9662}"/>
              </a:ext>
            </a:extLst>
          </p:cNvPr>
          <p:cNvSpPr txBox="1">
            <a:spLocks/>
          </p:cNvSpPr>
          <p:nvPr/>
        </p:nvSpPr>
        <p:spPr>
          <a:xfrm>
            <a:off x="1368170" y="87549"/>
            <a:ext cx="7688281" cy="1034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Towards</a:t>
            </a:r>
            <a:r>
              <a:rPr lang="fr-FR" sz="3200" b="1">
                <a:solidFill>
                  <a:srgbClr val="000090"/>
                </a:solidFill>
                <a:latin typeface="+mn-lt"/>
                <a:ea typeface="MS PGothic" charset="0"/>
              </a:rPr>
              <a:t> an (</a:t>
            </a:r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AstroNet</a:t>
            </a:r>
            <a:r>
              <a:rPr lang="fr-FR" sz="3200" b="1">
                <a:solidFill>
                  <a:srgbClr val="000090"/>
                </a:solidFill>
                <a:latin typeface="+mn-lt"/>
                <a:ea typeface="MS PGothic" charset="0"/>
              </a:rPr>
              <a:t>)-</a:t>
            </a:r>
            <a:r>
              <a:rPr lang="fr-FR" sz="3200" b="1" err="1">
                <a:solidFill>
                  <a:srgbClr val="000090"/>
                </a:solidFill>
                <a:latin typeface="+mn-lt"/>
              </a:rPr>
              <a:t>ApPEC</a:t>
            </a:r>
            <a:r>
              <a:rPr lang="fr-FR" sz="3200" b="1">
                <a:solidFill>
                  <a:srgbClr val="000090"/>
                </a:solidFill>
                <a:latin typeface="+mn-lt"/>
              </a:rPr>
              <a:t>-ECFA-</a:t>
            </a:r>
            <a:r>
              <a:rPr lang="fr-FR" sz="3200" b="1" err="1">
                <a:solidFill>
                  <a:srgbClr val="000090"/>
                </a:solidFill>
                <a:latin typeface="+mn-lt"/>
              </a:rPr>
              <a:t>NuPECC</a:t>
            </a:r>
            <a:r>
              <a:rPr lang="fr-FR" sz="3200" b="1">
                <a:solidFill>
                  <a:srgbClr val="C00000"/>
                </a:solidFill>
                <a:latin typeface="+mn-lt"/>
              </a:rPr>
              <a:t> </a:t>
            </a:r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cooperative</a:t>
            </a:r>
            <a:r>
              <a:rPr lang="fr-FR" sz="3200" b="1">
                <a:solidFill>
                  <a:srgbClr val="000090"/>
                </a:solidFill>
                <a:latin typeface="+mn-lt"/>
                <a:ea typeface="MS PGothic" charset="0"/>
              </a:rPr>
              <a:t> </a:t>
            </a:r>
            <a:r>
              <a:rPr lang="fr-FR" sz="3200" b="1" err="1">
                <a:solidFill>
                  <a:srgbClr val="000090"/>
                </a:solidFill>
                <a:latin typeface="+mn-lt"/>
                <a:ea typeface="MS PGothic" charset="0"/>
              </a:rPr>
              <a:t>framework</a:t>
            </a:r>
            <a:endParaRPr lang="en-GB" sz="3200" b="1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08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15F588-1F27-7145-932E-EC8410DB865D}"/>
              </a:ext>
            </a:extLst>
          </p:cNvPr>
          <p:cNvSpPr/>
          <p:nvPr/>
        </p:nvSpPr>
        <p:spPr>
          <a:xfrm>
            <a:off x="0" y="0"/>
            <a:ext cx="1546698" cy="1303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34B209D-00EA-944F-9A88-87DF59904D86}"/>
              </a:ext>
            </a:extLst>
          </p:cNvPr>
          <p:cNvSpPr txBox="1">
            <a:spLocks/>
          </p:cNvSpPr>
          <p:nvPr/>
        </p:nvSpPr>
        <p:spPr>
          <a:xfrm>
            <a:off x="1253898" y="136510"/>
            <a:ext cx="7688281" cy="604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>
                <a:solidFill>
                  <a:srgbClr val="000090"/>
                </a:solidFill>
                <a:latin typeface="+mn-lt"/>
                <a:ea typeface="MS PGothic" charset="0"/>
              </a:rPr>
              <a:t>Astronomy and Particle Physics</a:t>
            </a:r>
            <a:endParaRPr lang="it-IT" sz="3600" b="1">
              <a:latin typeface="+mn-lt"/>
              <a:cs typeface="Avenir Book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09C1DE5-4B02-7646-B9E4-3DB69622711D}"/>
              </a:ext>
            </a:extLst>
          </p:cNvPr>
          <p:cNvSpPr txBox="1">
            <a:spLocks/>
          </p:cNvSpPr>
          <p:nvPr/>
        </p:nvSpPr>
        <p:spPr>
          <a:xfrm>
            <a:off x="316589" y="1090966"/>
            <a:ext cx="8625590" cy="5079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3200" dirty="0"/>
          </a:p>
          <a:p>
            <a:pPr marL="0" indent="0">
              <a:buClr>
                <a:schemeClr val="accent2"/>
              </a:buClr>
              <a:buSzPct val="110000"/>
              <a:buNone/>
            </a:pPr>
            <a:r>
              <a:rPr lang="en-GB" sz="2000" dirty="0"/>
              <a:t>ESCAPE convenes a large scientific community and a large number of ESFRI RIs: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Astronomy and accelerator-based particle/nuclear physics facilities for a multi-probe approach to understand the Universe </a:t>
            </a:r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endParaRPr lang="en-GB" sz="1800" dirty="0"/>
          </a:p>
          <a:p>
            <a:pPr lvl="1">
              <a:buClr>
                <a:schemeClr val="accent2"/>
              </a:buClr>
              <a:buSzPct val="90000"/>
              <a:buFont typeface="Wingdings" pitchFamily="2" charset="2"/>
              <a:buChar char="§"/>
            </a:pPr>
            <a:r>
              <a:rPr lang="en-GB" sz="1800" dirty="0"/>
              <a:t>Leveraging two major complementary excellences in data stewardship: </a:t>
            </a:r>
          </a:p>
          <a:p>
            <a:pPr marL="457200" lvl="1" indent="0">
              <a:buNone/>
            </a:pPr>
            <a:r>
              <a:rPr lang="en-GB" sz="1600" dirty="0"/>
              <a:t>         </a:t>
            </a:r>
            <a:r>
              <a:rPr lang="en-GB" sz="1600" dirty="0" err="1"/>
              <a:t>i</a:t>
            </a:r>
            <a:r>
              <a:rPr lang="en-GB" sz="1600" dirty="0"/>
              <a:t>) the astronomy Virtual Observatory infrastructure; </a:t>
            </a:r>
          </a:p>
          <a:p>
            <a:pPr marL="457200" lvl="1" indent="0">
              <a:buNone/>
            </a:pPr>
            <a:r>
              <a:rPr lang="en-GB" sz="1600" dirty="0"/>
              <a:t>         ii) long-standing expertise of the particle physics community in large-scale </a:t>
            </a:r>
          </a:p>
          <a:p>
            <a:pPr marL="457200" lvl="1" indent="0">
              <a:buNone/>
            </a:pPr>
            <a:r>
              <a:rPr lang="en-GB" sz="1600" dirty="0"/>
              <a:t>             distributed computing and big-data management. </a:t>
            </a:r>
          </a:p>
          <a:p>
            <a:pPr marL="457200" lvl="1" indent="0">
              <a:buNone/>
            </a:pPr>
            <a:endParaRPr lang="en-GB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18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n-GB" sz="1400" i="1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cs typeface="Avenir Book"/>
            </a:endParaRPr>
          </a:p>
        </p:txBody>
      </p:sp>
      <p:pic>
        <p:nvPicPr>
          <p:cNvPr id="7" name="Image 6" descr="03-Escape-logo.png">
            <a:extLst>
              <a:ext uri="{FF2B5EF4-FFF2-40B4-BE49-F238E27FC236}">
                <a16:creationId xmlns:a16="http://schemas.microsoft.com/office/drawing/2014/main" id="{4D03D891-71D3-E943-BB55-77A974910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16"/>
            <a:ext cx="1843592" cy="13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srgbClr val="00B3CC"/>
                </a:solidFill>
              </a:rPr>
              <a:t>Annecy, </a:t>
            </a:r>
            <a:fld id="{F5D53C7E-BDE4-4C4D-BDCE-303F81627645}" type="datetime1">
              <a:rPr lang="fr-FR" smtClean="0">
                <a:solidFill>
                  <a:srgbClr val="00B3CC"/>
                </a:solidFill>
              </a:rPr>
              <a:pPr/>
              <a:t>19/11/2019</a:t>
            </a:fld>
            <a:endParaRPr lang="fr-FR">
              <a:solidFill>
                <a:srgbClr val="00B3CC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53449"/>
                </a:solidFill>
              </a:rPr>
              <a:t>G. Lamanna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44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From</a:t>
            </a:r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 Open Science …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1277717"/>
            <a:ext cx="8480614" cy="434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cs typeface="Helvetica Neue"/>
            </a:endParaRP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Open science </a:t>
            </a:r>
            <a:r>
              <a:rPr lang="en-GB" dirty="0"/>
              <a:t>has become </a:t>
            </a:r>
            <a:r>
              <a:rPr lang="en-GB" dirty="0">
                <a:solidFill>
                  <a:schemeClr val="accent2"/>
                </a:solidFill>
              </a:rPr>
              <a:t>a pillar of the current national and international views </a:t>
            </a:r>
            <a:r>
              <a:rPr lang="en-GB" dirty="0"/>
              <a:t>and political programmes of governments, research funding bodies, and forums.</a:t>
            </a:r>
          </a:p>
          <a:p>
            <a:pPr algn="l">
              <a:buClr>
                <a:schemeClr val="accent2"/>
              </a:buClr>
              <a:buSzPct val="110000"/>
            </a:pPr>
            <a:endParaRPr lang="en-GB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Three main ambitions for that: </a:t>
            </a:r>
            <a:endParaRPr lang="en-GB" sz="2000" dirty="0"/>
          </a:p>
          <a:p>
            <a:pPr lvl="1" algn="l"/>
            <a:r>
              <a:rPr lang="en-GB" dirty="0"/>
              <a:t>1) </a:t>
            </a:r>
            <a:r>
              <a:rPr lang="en-GB" dirty="0">
                <a:solidFill>
                  <a:schemeClr val="accent2"/>
                </a:solidFill>
              </a:rPr>
              <a:t>Change the way citizens </a:t>
            </a:r>
            <a:r>
              <a:rPr lang="en-GB" dirty="0"/>
              <a:t>could </a:t>
            </a:r>
            <a:r>
              <a:rPr lang="en-GB" dirty="0">
                <a:solidFill>
                  <a:schemeClr val="accent2"/>
                </a:solidFill>
              </a:rPr>
              <a:t>perceive</a:t>
            </a:r>
            <a:r>
              <a:rPr lang="en-GB" dirty="0"/>
              <a:t> research and public investments for research. </a:t>
            </a:r>
            <a:endParaRPr lang="en-GB" sz="1600" dirty="0"/>
          </a:p>
          <a:p>
            <a:pPr lvl="1" algn="l"/>
            <a:r>
              <a:rPr lang="en-GB" dirty="0"/>
              <a:t>2) Enable </a:t>
            </a:r>
            <a:r>
              <a:rPr lang="en-GB" dirty="0">
                <a:solidFill>
                  <a:schemeClr val="accent2"/>
                </a:solidFill>
              </a:rPr>
              <a:t>opportunities </a:t>
            </a:r>
            <a:r>
              <a:rPr lang="en-GB" dirty="0"/>
              <a:t>offered by the </a:t>
            </a:r>
            <a:r>
              <a:rPr lang="en-GB" dirty="0">
                <a:solidFill>
                  <a:schemeClr val="accent2"/>
                </a:solidFill>
              </a:rPr>
              <a:t>digital revolution </a:t>
            </a:r>
            <a:r>
              <a:rPr lang="en-GB" dirty="0"/>
              <a:t>to allow everybody to participate in the scientific process by accessing research data. </a:t>
            </a:r>
            <a:endParaRPr lang="en-GB" sz="1600" dirty="0"/>
          </a:p>
          <a:p>
            <a:pPr lvl="1" algn="l"/>
            <a:r>
              <a:rPr lang="en-GB" dirty="0"/>
              <a:t>3) </a:t>
            </a:r>
            <a:r>
              <a:rPr lang="en-GB" dirty="0">
                <a:solidFill>
                  <a:schemeClr val="accent2"/>
                </a:solidFill>
              </a:rPr>
              <a:t>Accelerate the discoveries </a:t>
            </a:r>
            <a:r>
              <a:rPr lang="en-GB" dirty="0"/>
              <a:t>and </a:t>
            </a:r>
            <a:r>
              <a:rPr lang="en-GB" dirty="0">
                <a:solidFill>
                  <a:schemeClr val="accent2"/>
                </a:solidFill>
              </a:rPr>
              <a:t>increase scientific value </a:t>
            </a:r>
            <a:r>
              <a:rPr lang="en-GB" dirty="0"/>
              <a:t>by sharing data and by transferring knowledge within scientific communities. </a:t>
            </a:r>
            <a:endParaRPr lang="en-GB" sz="1600" dirty="0"/>
          </a:p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GB" sz="1600" dirty="0"/>
          </a:p>
          <a:p>
            <a:pPr lvl="1" algn="l">
              <a:buClr>
                <a:schemeClr val="accent2"/>
              </a:buClr>
              <a:buSzPct val="110000"/>
            </a:pPr>
            <a:endParaRPr lang="en-GB" sz="1600" dirty="0"/>
          </a:p>
          <a:p>
            <a:pPr lvl="1"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1863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… to Open Data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322919" y="927521"/>
            <a:ext cx="8500068" cy="5259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‘Open data’ does not mean ‘free data’ </a:t>
            </a:r>
          </a:p>
          <a:p>
            <a:pPr lvl="1" algn="l">
              <a:buClr>
                <a:schemeClr val="accent2"/>
              </a:buClr>
              <a:buSzPct val="110000"/>
            </a:pPr>
            <a:r>
              <a:rPr lang="en-GB" sz="1800" dirty="0"/>
              <a:t>( and, furthermore, depending on what ‘data’ is being referred to, conditions governing its access and reuse will always be applied. )</a:t>
            </a:r>
          </a:p>
          <a:p>
            <a:pPr lvl="1" algn="l">
              <a:buClr>
                <a:schemeClr val="accent2"/>
              </a:buClr>
              <a:buSzPct val="110000"/>
            </a:pPr>
            <a:endParaRPr lang="en-GB" sz="1600" dirty="0"/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‘Open data’ means  support an uptake a set of guiding principles about the way to plan and produce scientific data: </a:t>
            </a:r>
          </a:p>
          <a:p>
            <a:pPr marL="800100" lvl="1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dirty="0"/>
              <a:t>‘</a:t>
            </a:r>
            <a:r>
              <a:rPr lang="en-GB" b="1" dirty="0"/>
              <a:t>FAIR</a:t>
            </a:r>
            <a:r>
              <a:rPr lang="en-GB" dirty="0"/>
              <a:t>’ Data Principles: ‘Findable,  Accessible, Interoperable, and Reusable’. </a:t>
            </a:r>
          </a:p>
          <a:p>
            <a:pPr lvl="1" algn="l">
              <a:buClr>
                <a:schemeClr val="accent2"/>
              </a:buClr>
              <a:buSzPct val="110000"/>
            </a:pPr>
            <a:endParaRPr lang="en-GB" dirty="0"/>
          </a:p>
          <a:p>
            <a:pPr lvl="1" algn="l">
              <a:buClr>
                <a:schemeClr val="accent2"/>
              </a:buClr>
              <a:buSzPct val="110000"/>
            </a:pPr>
            <a:r>
              <a:rPr lang="en-GB" dirty="0"/>
              <a:t>But sharing data is not enough…</a:t>
            </a:r>
            <a:endParaRPr lang="en-GB" sz="1600" dirty="0"/>
          </a:p>
          <a:p>
            <a:pPr lvl="1" algn="l">
              <a:buClr>
                <a:schemeClr val="accent2"/>
              </a:buClr>
              <a:buSzPct val="110000"/>
            </a:pPr>
            <a:endParaRPr lang="en-GB" sz="1600" dirty="0"/>
          </a:p>
          <a:p>
            <a:pPr lvl="1" algn="l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0008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17A26EC5-CA31-554A-8BB7-4CA1B491E2C0}"/>
              </a:ext>
            </a:extLst>
          </p:cNvPr>
          <p:cNvSpPr txBox="1">
            <a:spLocks/>
          </p:cNvSpPr>
          <p:nvPr/>
        </p:nvSpPr>
        <p:spPr>
          <a:xfrm>
            <a:off x="1288919" y="136510"/>
            <a:ext cx="7688281" cy="6042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600" b="1" dirty="0">
                <a:solidFill>
                  <a:srgbClr val="000090"/>
                </a:solidFill>
                <a:latin typeface="+mn-lt"/>
                <a:ea typeface="MS PGothic" charset="0"/>
              </a:rPr>
              <a:t>Open Data in </a:t>
            </a:r>
            <a:r>
              <a:rPr lang="fr-FR" sz="3600" b="1" dirty="0" err="1">
                <a:solidFill>
                  <a:srgbClr val="000090"/>
                </a:solidFill>
                <a:latin typeface="+mn-lt"/>
                <a:ea typeface="MS PGothic" charset="0"/>
              </a:rPr>
              <a:t>Astroparticle</a:t>
            </a:r>
            <a:endParaRPr lang="en-GB" sz="36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35731502-B1B3-B04C-8083-03D5B1FAAF6E}"/>
              </a:ext>
            </a:extLst>
          </p:cNvPr>
          <p:cNvSpPr txBox="1">
            <a:spLocks/>
          </p:cNvSpPr>
          <p:nvPr/>
        </p:nvSpPr>
        <p:spPr>
          <a:xfrm>
            <a:off x="0" y="595929"/>
            <a:ext cx="5661497" cy="1792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dirty="0"/>
          </a:p>
          <a:p>
            <a:pPr algn="l">
              <a:buClr>
                <a:schemeClr val="accent2"/>
              </a:buClr>
              <a:buSzPct val="110000"/>
            </a:pPr>
            <a:r>
              <a:rPr lang="en-GB" sz="1700" dirty="0"/>
              <a:t>Current/next generation facilities (SKA, CTA, Virgo, KM3NeT, etc.) providing “data products” within the </a:t>
            </a:r>
            <a:r>
              <a:rPr lang="en-GB" sz="1700" b="1" dirty="0"/>
              <a:t>Virtual Observatory </a:t>
            </a:r>
            <a:r>
              <a:rPr lang="en-GB" sz="1700" dirty="0"/>
              <a:t>(VO). </a:t>
            </a:r>
            <a:r>
              <a:rPr lang="en-GB" sz="1600" dirty="0"/>
              <a:t>VO is an </a:t>
            </a:r>
            <a:r>
              <a:rPr lang="en-US" sz="1600" b="1" dirty="0"/>
              <a:t>operational framework </a:t>
            </a:r>
            <a:r>
              <a:rPr lang="en-US" sz="1600" dirty="0"/>
              <a:t>for interoperable access to data and services across all areas of astronomy</a:t>
            </a:r>
          </a:p>
          <a:p>
            <a:pPr marL="342900" indent="-342900" algn="l"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>
              <a:buClr>
                <a:schemeClr val="accent2"/>
              </a:buClr>
              <a:buSzPct val="110000"/>
            </a:pPr>
            <a:endParaRPr lang="en-US" sz="1600" dirty="0"/>
          </a:p>
          <a:p>
            <a:pPr algn="l">
              <a:buClr>
                <a:schemeClr val="accent2"/>
              </a:buClr>
              <a:buSzPct val="110000"/>
            </a:pPr>
            <a:endParaRPr lang="en-US" sz="1600" dirty="0"/>
          </a:p>
          <a:p>
            <a:pPr lvl="1" algn="l"/>
            <a:endParaRPr lang="en-GB" sz="1800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89A4969-BE66-E740-8BDA-88002FBCB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7" y="4486817"/>
            <a:ext cx="3438327" cy="18361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8302DFD-9849-8943-8C47-A9AE6E4ED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6" y="4472383"/>
            <a:ext cx="2607277" cy="19016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5A6CAFD-66F9-9144-AEBF-35A262E10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0" y="5819359"/>
            <a:ext cx="1031744" cy="3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AD293C9F-E3C5-354E-A031-E0E3F50F6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342" y="5505155"/>
            <a:ext cx="606882" cy="78863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5B38C677-C5FD-9C46-A5A9-95A4B33CCA67}"/>
              </a:ext>
            </a:extLst>
          </p:cNvPr>
          <p:cNvSpPr txBox="1"/>
          <p:nvPr/>
        </p:nvSpPr>
        <p:spPr>
          <a:xfrm>
            <a:off x="1054785" y="4149352"/>
            <a:ext cx="245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</a:rPr>
              <a:t>ESO Science Portal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BCCE219D-9DEA-5145-AD7B-49C0BBC88840}"/>
              </a:ext>
            </a:extLst>
          </p:cNvPr>
          <p:cNvSpPr txBox="1"/>
          <p:nvPr/>
        </p:nvSpPr>
        <p:spPr>
          <a:xfrm>
            <a:off x="3563246" y="4149353"/>
            <a:ext cx="245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ESA Sky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BB532F4E-7D0E-6443-B4D7-C0ECD9A33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59" y="2572646"/>
            <a:ext cx="2360885" cy="1846332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B2CBD8B9-304F-2643-8613-95EF524E6F3B}"/>
              </a:ext>
            </a:extLst>
          </p:cNvPr>
          <p:cNvSpPr txBox="1"/>
          <p:nvPr/>
        </p:nvSpPr>
        <p:spPr>
          <a:xfrm>
            <a:off x="6335511" y="3961431"/>
            <a:ext cx="1322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Spectral tools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1E253819-FA8C-B34E-88FA-0EB6D8CB12AB}"/>
              </a:ext>
            </a:extLst>
          </p:cNvPr>
          <p:cNvSpPr txBox="1">
            <a:spLocks/>
          </p:cNvSpPr>
          <p:nvPr/>
        </p:nvSpPr>
        <p:spPr>
          <a:xfrm>
            <a:off x="6323669" y="4525910"/>
            <a:ext cx="2820331" cy="2655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2"/>
              </a:buClr>
              <a:buSzPct val="110000"/>
            </a:pPr>
            <a:r>
              <a:rPr lang="en-US" sz="1600" b="1" dirty="0"/>
              <a:t>VO as a pioneer of FAIR data sharing framework,</a:t>
            </a:r>
            <a:r>
              <a:rPr lang="en-US" sz="1600" dirty="0"/>
              <a:t> populated by major data providers (space and ground based) that is heavily used by the community, e.g. including </a:t>
            </a:r>
            <a:r>
              <a:rPr lang="en-US" sz="1600" b="1" dirty="0"/>
              <a:t>ESA</a:t>
            </a:r>
            <a:r>
              <a:rPr lang="en-US" sz="1600" dirty="0"/>
              <a:t> and </a:t>
            </a:r>
            <a:r>
              <a:rPr lang="en-US" sz="1600" b="1" dirty="0"/>
              <a:t>ESO</a:t>
            </a:r>
            <a:r>
              <a:rPr lang="en-US" sz="1600" dirty="0"/>
              <a:t> (VO embedded) services.</a:t>
            </a:r>
            <a:endParaRPr lang="en-US" sz="1600" i="1" dirty="0"/>
          </a:p>
          <a:p>
            <a:pPr lvl="1" algn="l">
              <a:buClr>
                <a:schemeClr val="accent2"/>
              </a:buClr>
              <a:buSzPct val="110000"/>
            </a:pPr>
            <a:endParaRPr lang="en-GB" sz="1800" dirty="0"/>
          </a:p>
          <a:p>
            <a:pPr lvl="1" algn="l"/>
            <a:endParaRPr lang="en-GB" sz="1800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A67A723-AB9B-1F4A-BC1C-C2C31CAEB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80" y="2079013"/>
            <a:ext cx="2708482" cy="1461721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8C124E3-0804-644E-8741-15377715C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298" y="1893265"/>
            <a:ext cx="1914020" cy="2345165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5C9A41B6-5659-344F-A1A2-074A1BE05A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9591" y="643559"/>
            <a:ext cx="3414409" cy="24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27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9406</TotalTime>
  <Words>2064</Words>
  <Application>Microsoft Office PowerPoint</Application>
  <PresentationFormat>Affichage à l'écran (4:3)</PresentationFormat>
  <Paragraphs>220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9" baseType="lpstr">
      <vt:lpstr>MS PGothic</vt:lpstr>
      <vt:lpstr>Arial</vt:lpstr>
      <vt:lpstr>Avenir Book</vt:lpstr>
      <vt:lpstr>Avenir Heavy</vt:lpstr>
      <vt:lpstr>Avenir Roman</vt:lpstr>
      <vt:lpstr>Calibri</vt:lpstr>
      <vt:lpstr>Calibri Light</vt:lpstr>
      <vt:lpstr>Helvetica Neue</vt:lpstr>
      <vt:lpstr>HelveticaNeueLTStd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Mathilde HUBERT</cp:lastModifiedBy>
  <cp:revision>163</cp:revision>
  <cp:lastPrinted>2019-10-13T19:49:26Z</cp:lastPrinted>
  <dcterms:created xsi:type="dcterms:W3CDTF">2019-10-07T09:19:24Z</dcterms:created>
  <dcterms:modified xsi:type="dcterms:W3CDTF">2019-11-19T10:37:55Z</dcterms:modified>
</cp:coreProperties>
</file>