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84" r:id="rId2"/>
  </p:sldMasterIdLst>
  <p:notesMasterIdLst>
    <p:notesMasterId r:id="rId19"/>
  </p:notesMasterIdLst>
  <p:handoutMasterIdLst>
    <p:handoutMasterId r:id="rId20"/>
  </p:handoutMasterIdLst>
  <p:sldIdLst>
    <p:sldId id="256" r:id="rId3"/>
    <p:sldId id="334" r:id="rId4"/>
    <p:sldId id="335" r:id="rId5"/>
    <p:sldId id="267" r:id="rId6"/>
    <p:sldId id="336" r:id="rId7"/>
    <p:sldId id="331" r:id="rId8"/>
    <p:sldId id="338" r:id="rId9"/>
    <p:sldId id="344" r:id="rId10"/>
    <p:sldId id="340" r:id="rId11"/>
    <p:sldId id="341" r:id="rId12"/>
    <p:sldId id="337" r:id="rId13"/>
    <p:sldId id="345" r:id="rId14"/>
    <p:sldId id="343" r:id="rId15"/>
    <p:sldId id="346" r:id="rId16"/>
    <p:sldId id="332" r:id="rId17"/>
    <p:sldId id="333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59" autoAdjust="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51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DCB7DF9-0D02-4585-BB95-A274CDB04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03439E-816E-4B73-9747-56E695014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F809-F363-4872-84C9-D7CD75B4F4FB}" type="datetimeFigureOut">
              <a:rPr lang="it-IT" smtClean="0"/>
              <a:t>07/10/20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80F5E3-5A6B-4274-9F07-3F4DC527B0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75B453-4FD3-4B45-9A4E-69A288F1E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A301-FF2A-45E5-97E1-7B158FC8E93D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5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46F7-DDA4-3648-BD7E-85E6D1DE148B}" type="datetimeFigureOut">
              <a:rPr lang="it-IT" smtClean="0"/>
              <a:t>07/10/20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90F3-ADF7-B042-987D-93AF3DA3A926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85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 should emphasise common interests: base AAI infrastructure, share DMPs, share use cases; could also be kernel of EOSC technical steering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490F3-ADF7-B042-987D-93AF3DA3A92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4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582" y="3221765"/>
            <a:ext cx="8497455" cy="159570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6581" y="5417819"/>
            <a:ext cx="8497456" cy="6240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990601" y="6378090"/>
            <a:ext cx="94834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582" y="3221765"/>
            <a:ext cx="8497455" cy="1595705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6581" y="5063369"/>
            <a:ext cx="8497456" cy="97850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990601" y="6378090"/>
            <a:ext cx="94834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17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‹N°›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597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1158251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272063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1314853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3961557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806204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238919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</a:t>
            </a:r>
          </a:p>
          <a:p>
            <a:pPr lvl="2"/>
            <a:r>
              <a:rPr lang="en-US" dirty="0"/>
              <a:t> </a:t>
            </a:r>
          </a:p>
          <a:p>
            <a:pPr lvl="3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‹N°›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1226493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1260679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1354817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3269" y="160028"/>
            <a:ext cx="9720532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8781"/>
            <a:ext cx="105156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 Fare clic per modificare stili del testo dello schema</a:t>
            </a:r>
          </a:p>
          <a:p>
            <a:pPr lvl="1"/>
            <a:r>
              <a:rPr lang="it-IT" dirty="0"/>
              <a:t> 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7/1020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ESCAPE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6829494" y="6364235"/>
            <a:ext cx="3716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 dirty="0">
                <a:solidFill>
                  <a:schemeClr val="tx1"/>
                </a:solidFill>
              </a:rPr>
              <a:t>Horizon 2020 - Grant N° </a:t>
            </a:r>
            <a:r>
              <a:rPr lang="uk-UA" sz="1050" dirty="0">
                <a:solidFill>
                  <a:schemeClr val="tx1"/>
                </a:solidFill>
              </a:rPr>
              <a:t>824064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77" y="6425157"/>
            <a:ext cx="608780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q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3269" y="160028"/>
            <a:ext cx="9720532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8781"/>
            <a:ext cx="105156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7/1020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ESCAPE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6829494" y="6364235"/>
            <a:ext cx="3716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 dirty="0">
                <a:solidFill>
                  <a:schemeClr val="tx1"/>
                </a:solidFill>
              </a:rPr>
              <a:t>Horizon 2020 - Grant N° </a:t>
            </a:r>
            <a:r>
              <a:rPr lang="uk-UA" sz="1050" dirty="0">
                <a:solidFill>
                  <a:schemeClr val="tx1"/>
                </a:solidFill>
              </a:rPr>
              <a:t>824064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77" y="6425157"/>
            <a:ext cx="608780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273227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jpeg"/><Relationship Id="rId26" Type="http://schemas.openxmlformats.org/officeDocument/2006/relationships/image" Target="../media/image32.jpeg"/><Relationship Id="rId3" Type="http://schemas.openxmlformats.org/officeDocument/2006/relationships/image" Target="../media/image9.png"/><Relationship Id="rId21" Type="http://schemas.openxmlformats.org/officeDocument/2006/relationships/image" Target="../media/image27.gi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jpe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image" Target="../media/image16.png"/><Relationship Id="rId19" Type="http://schemas.openxmlformats.org/officeDocument/2006/relationships/image" Target="../media/image25.jpeg"/><Relationship Id="rId31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jpeg"/><Relationship Id="rId30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F9914-6A8C-414A-AF31-0758485B4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1235" y="3566689"/>
            <a:ext cx="7827264" cy="1595705"/>
          </a:xfrm>
        </p:spPr>
        <p:txBody>
          <a:bodyPr/>
          <a:lstStyle/>
          <a:p>
            <a:r>
              <a:rPr lang="it-IT" b="1" dirty="0">
                <a:solidFill>
                  <a:schemeClr val="accent4"/>
                </a:solidFill>
              </a:rPr>
              <a:t>The ESCAPE Project</a:t>
            </a:r>
            <a:br>
              <a:rPr lang="it-IT" b="1" dirty="0">
                <a:solidFill>
                  <a:schemeClr val="accent4"/>
                </a:solidFill>
              </a:rPr>
            </a:br>
            <a:r>
              <a:rPr lang="fr-FR" sz="2800" b="0" dirty="0"/>
              <a:t>2nd ESFRI-EOSC Workshop</a:t>
            </a:r>
            <a:endParaRPr lang="it-IT" b="1" dirty="0">
              <a:solidFill>
                <a:schemeClr val="accent4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893D75-00CA-9042-B133-1091B1F6C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5867" y="5570483"/>
            <a:ext cx="6858000" cy="702318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Giovanni Lamanna, LAPP/CNRS</a:t>
            </a:r>
          </a:p>
          <a:p>
            <a:r>
              <a:rPr lang="en-GB" sz="1900" dirty="0"/>
              <a:t>7</a:t>
            </a:r>
            <a:r>
              <a:rPr lang="en-GB" sz="1900" baseline="30000" dirty="0"/>
              <a:t>th</a:t>
            </a:r>
            <a:r>
              <a:rPr lang="en-GB" sz="1900" dirty="0"/>
              <a:t> October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3F8A5B-CA67-6A4A-912D-421B72C774BE}"/>
              </a:ext>
            </a:extLst>
          </p:cNvPr>
          <p:cNvSpPr/>
          <p:nvPr/>
        </p:nvSpPr>
        <p:spPr>
          <a:xfrm>
            <a:off x="9068379" y="5903469"/>
            <a:ext cx="2603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https://</a:t>
            </a:r>
            <a:r>
              <a:rPr lang="fr-FR" dirty="0" err="1">
                <a:solidFill>
                  <a:schemeClr val="bg1"/>
                </a:solidFill>
              </a:rPr>
              <a:t>projectescape.eu</a:t>
            </a:r>
            <a:r>
              <a:rPr lang="fr-FR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3471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13D618-CBEF-194F-A258-9294F3A1E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002060"/>
                </a:solidFill>
              </a:rPr>
              <a:t>ESCAPE repository: </a:t>
            </a:r>
            <a:br>
              <a:rPr lang="en-GB" sz="2800" dirty="0">
                <a:solidFill>
                  <a:srgbClr val="002060"/>
                </a:solidFill>
              </a:rPr>
            </a:br>
            <a:r>
              <a:rPr lang="en-GB" sz="2800" dirty="0">
                <a:solidFill>
                  <a:srgbClr val="002060"/>
                </a:solidFill>
              </a:rPr>
              <a:t>building up a Virtual Research Environment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86A2AE-774E-6445-8A53-73B7D42C4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76" y="1337588"/>
            <a:ext cx="4710278" cy="1602770"/>
          </a:xfrm>
        </p:spPr>
        <p:txBody>
          <a:bodyPr>
            <a:normAutofit/>
          </a:bodyPr>
          <a:lstStyle/>
          <a:p>
            <a:r>
              <a:rPr lang="en-GB" sz="2400" dirty="0"/>
              <a:t> Aim: expose the tools of the ESCAPE ESFRI projects in a repository under the EOSC catalogue of services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2CB19-54D0-0E4E-8F32-AF9EBEF5C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7/1020</a:t>
            </a:r>
            <a:endParaRPr lang="it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2DD96-C13B-4A40-B288-20D69CDE8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D2A3355-41CB-DA41-9EF2-1598834149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8" b="2478"/>
          <a:stretch/>
        </p:blipFill>
        <p:spPr>
          <a:xfrm>
            <a:off x="5137078" y="1172778"/>
            <a:ext cx="6346272" cy="35015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38CD3E14-3F6A-F44C-8EFB-C90344010FD3}"/>
              </a:ext>
            </a:extLst>
          </p:cNvPr>
          <p:cNvSpPr txBox="1">
            <a:spLocks/>
          </p:cNvSpPr>
          <p:nvPr/>
        </p:nvSpPr>
        <p:spPr>
          <a:xfrm>
            <a:off x="118576" y="3312287"/>
            <a:ext cx="8763856" cy="2821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Objectives:</a:t>
            </a:r>
          </a:p>
          <a:p>
            <a:pPr lvl="1"/>
            <a:r>
              <a:rPr lang="en-GB" sz="2000" dirty="0"/>
              <a:t>continuous development, </a:t>
            </a:r>
          </a:p>
          <a:p>
            <a:pPr marL="457200" lvl="1" indent="0">
              <a:buNone/>
            </a:pPr>
            <a:r>
              <a:rPr lang="en-GB" sz="2000" dirty="0"/>
              <a:t>   deployment, exposure and preservation </a:t>
            </a:r>
          </a:p>
          <a:p>
            <a:pPr marL="457200" lvl="1" indent="0">
              <a:buNone/>
            </a:pPr>
            <a:r>
              <a:rPr lang="en-GB" sz="2000" dirty="0"/>
              <a:t>   of software/tools/services</a:t>
            </a:r>
          </a:p>
          <a:p>
            <a:pPr lvl="1"/>
            <a:r>
              <a:rPr lang="en-GB" sz="2000" dirty="0"/>
              <a:t>interoperability, software re-use and cross-fertilisation</a:t>
            </a:r>
          </a:p>
          <a:p>
            <a:pPr lvl="1"/>
            <a:r>
              <a:rPr lang="en-GB" sz="2000" dirty="0"/>
              <a:t>open innovation environment for open standards, </a:t>
            </a:r>
          </a:p>
          <a:p>
            <a:pPr marL="457200" lvl="1" indent="0">
              <a:buNone/>
            </a:pPr>
            <a:r>
              <a:rPr lang="en-GB" sz="2000" dirty="0"/>
              <a:t>    common regulation and shared (novel) software for </a:t>
            </a:r>
            <a:br>
              <a:rPr lang="en-GB" sz="2000" dirty="0"/>
            </a:br>
            <a:r>
              <a:rPr lang="en-GB" sz="2000" dirty="0"/>
              <a:t>    multi-messenger &amp; multi-probe data</a:t>
            </a:r>
          </a:p>
          <a:p>
            <a:pPr lvl="1"/>
            <a:endParaRPr lang="en-GB" sz="1800" dirty="0"/>
          </a:p>
          <a:p>
            <a:endParaRPr lang="en-GB" dirty="0"/>
          </a:p>
        </p:txBody>
      </p:sp>
      <p:pic>
        <p:nvPicPr>
          <p:cNvPr id="3073" name="Picture 1" descr="page9image63691264">
            <a:extLst>
              <a:ext uri="{FF2B5EF4-FFF2-40B4-BE49-F238E27FC236}">
                <a16:creationId xmlns:a16="http://schemas.microsoft.com/office/drawing/2014/main" id="{C39C873B-FA74-9F45-AED2-8015454B7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203" y="4448680"/>
            <a:ext cx="3676526" cy="19586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4154462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2AAC8-EDFB-FD4D-8DAF-D40891768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3200" dirty="0">
                <a:solidFill>
                  <a:srgbClr val="002060"/>
                </a:solidFill>
              </a:rPr>
              <a:t>Test Science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1ED4A-7436-EF4F-BCF3-879D1F9A6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49" y="1192379"/>
            <a:ext cx="10527590" cy="4633068"/>
          </a:xfrm>
        </p:spPr>
        <p:txBody>
          <a:bodyPr>
            <a:normAutofit/>
          </a:bodyPr>
          <a:lstStyle/>
          <a:p>
            <a:r>
              <a:rPr lang="en-GB" sz="2400" dirty="0"/>
              <a:t> TSPs are proposed to demonstrate multi-domain science integration across ESCAPE</a:t>
            </a:r>
          </a:p>
          <a:p>
            <a:pPr lvl="1"/>
            <a:r>
              <a:rPr lang="en-GB" sz="2000" dirty="0"/>
              <a:t>demonstrate new cutting edge open science capabilities, making use of the services implemented within ESCAPE</a:t>
            </a:r>
          </a:p>
          <a:p>
            <a:pPr lvl="1"/>
            <a:r>
              <a:rPr lang="en-GB" sz="2000" dirty="0"/>
              <a:t>feedback on the capabilities delivered by ESCAPE</a:t>
            </a:r>
          </a:p>
          <a:p>
            <a:pPr lvl="1"/>
            <a:r>
              <a:rPr lang="en-GB" sz="2000" dirty="0"/>
              <a:t>benefit real science goals in exploring synergies between the ESFRIs and largely among three scientific communities Astrophysics/</a:t>
            </a:r>
            <a:r>
              <a:rPr lang="en-GB" sz="2000" dirty="0" err="1"/>
              <a:t>Astroparticle</a:t>
            </a:r>
            <a:r>
              <a:rPr lang="en-GB" sz="2000" dirty="0"/>
              <a:t>, accelerator-based Particle and Nuclear Physics (supported by consortia of EU member states research agencies and institutes within JENAA)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707B40C-56A5-F440-92B9-74F756CE5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435" y="4010529"/>
            <a:ext cx="3647752" cy="10973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3F5C1C-1D92-494B-8B02-8781759CF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863" y="5241450"/>
            <a:ext cx="7746715" cy="71986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A30FF55-C877-3C46-AC26-978ECB4D9B86}"/>
              </a:ext>
            </a:extLst>
          </p:cNvPr>
          <p:cNvSpPr txBox="1"/>
          <p:nvPr/>
        </p:nvSpPr>
        <p:spPr>
          <a:xfrm>
            <a:off x="2015075" y="4143706"/>
            <a:ext cx="4352821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rgbClr val="002060"/>
                </a:solidFill>
              </a:rPr>
              <a:t>A top-down endorsement for a bottom-up approach based  on Expression of Interests (</a:t>
            </a:r>
            <a:r>
              <a:rPr lang="en-GB" sz="1600" i="1" dirty="0" err="1">
                <a:solidFill>
                  <a:srgbClr val="002060"/>
                </a:solidFill>
              </a:rPr>
              <a:t>EoI</a:t>
            </a:r>
            <a:r>
              <a:rPr lang="en-GB" sz="1600" i="1" dirty="0">
                <a:solidFill>
                  <a:srgbClr val="002060"/>
                </a:solidFill>
              </a:rPr>
              <a:t>) subscribed by researchers  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7E63575-80A0-8846-8E59-11572430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fr-FR" dirty="0"/>
              <a:t>7/10/20</a:t>
            </a:r>
            <a:endParaRPr lang="it-IT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408C86A-80EB-F346-B398-7C55E4E3D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it-IT" dirty="0"/>
              <a:t>G. Lamanna</a:t>
            </a:r>
          </a:p>
        </p:txBody>
      </p:sp>
    </p:spTree>
    <p:extLst>
      <p:ext uri="{BB962C8B-B14F-4D97-AF65-F5344CB8AC3E}">
        <p14:creationId xmlns:p14="http://schemas.microsoft.com/office/powerpoint/2010/main" val="3698338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2AAC8-EDFB-FD4D-8DAF-D40891768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3200" dirty="0">
                <a:solidFill>
                  <a:srgbClr val="002060"/>
                </a:solidFill>
              </a:rPr>
              <a:t>Test Science Projects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D5207-D521-7F4B-9C3F-54A76CA65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7/10/20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49CBA-BF94-EE48-8F09-D83914806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G. Lamanna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C9F2CF-B778-EC44-A0AC-1943A68E4183}"/>
              </a:ext>
            </a:extLst>
          </p:cNvPr>
          <p:cNvSpPr/>
          <p:nvPr/>
        </p:nvSpPr>
        <p:spPr>
          <a:xfrm>
            <a:off x="457087" y="1116691"/>
            <a:ext cx="10813664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b="1" dirty="0"/>
              <a:t>Dark Matter TSP:</a:t>
            </a:r>
            <a:r>
              <a:rPr lang="en-GB" dirty="0"/>
              <a:t> 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700" dirty="0"/>
              <a:t>unde</a:t>
            </a:r>
            <a:r>
              <a:rPr lang="en-GB" sz="1600" dirty="0"/>
              <a:t>rstand the nature of dark matter by collecting data, analysis pipelines and results from complementary astronomy, particle and nuclear physics sources on a broad platform that will be ultimately be hosted on the EOSC Portal.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/>
              <a:t>exploit synergies and complementarities across different communities, creating a unique link between dark matter as a fundamental science question and the Open Science ESCAPE services needed to answer it.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/>
          </a:p>
          <a:p>
            <a:pPr lvl="0"/>
            <a:r>
              <a:rPr lang="en-GB" dirty="0"/>
              <a:t> </a:t>
            </a:r>
            <a:r>
              <a:rPr lang="en-GB" sz="2000" b="1" dirty="0"/>
              <a:t>Extreme Universe &amp; Gravitational waves TSP:</a:t>
            </a:r>
            <a:r>
              <a:rPr lang="en-GB" dirty="0"/>
              <a:t> 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/>
              <a:t>do ‘frontier’ multi-messenger science to understand extreme matter and particle processes in strongly curved space-time.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/>
              <a:t>combine astronomy and e-infrastructures and focus on data organisation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600" dirty="0"/>
              <a:t>organise data from different wavelengths/messengers - and different types of extreme astrophysical transients (</a:t>
            </a:r>
            <a:r>
              <a:rPr lang="en-GB" sz="1600" dirty="0" err="1"/>
              <a:t>SNe</a:t>
            </a:r>
            <a:r>
              <a:rPr lang="en-GB" sz="1600" dirty="0"/>
              <a:t>, GRBs, FRBs, TDEs) - so that they can be easily gathered, analysed and modelled holistically, and not remain fragmented as present.</a:t>
            </a:r>
            <a:endParaRPr lang="fr-FR" sz="1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B2F81D4-9DA5-4847-B623-CCC877FC7559}"/>
              </a:ext>
            </a:extLst>
          </p:cNvPr>
          <p:cNvSpPr txBox="1"/>
          <p:nvPr/>
        </p:nvSpPr>
        <p:spPr>
          <a:xfrm>
            <a:off x="1633269" y="4187939"/>
            <a:ext cx="4352821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rgbClr val="002060"/>
                </a:solidFill>
              </a:rPr>
              <a:t>Linked to two corresponding JENAA </a:t>
            </a:r>
            <a:r>
              <a:rPr lang="en-GB" sz="1600" i="1" dirty="0" err="1">
                <a:solidFill>
                  <a:srgbClr val="002060"/>
                </a:solidFill>
              </a:rPr>
              <a:t>EoIs</a:t>
            </a:r>
            <a:endParaRPr lang="en-GB" sz="1600" i="1" dirty="0">
              <a:solidFill>
                <a:srgbClr val="002060"/>
              </a:solidFill>
            </a:endParaRPr>
          </a:p>
          <a:p>
            <a:pPr algn="r"/>
            <a:r>
              <a:rPr lang="en-GB" sz="1600" i="1" dirty="0">
                <a:solidFill>
                  <a:srgbClr val="002060"/>
                </a:solidFill>
              </a:rPr>
              <a:t>(with already about 1000 subscribed scientists)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F6BF6F8-8654-5B4A-9728-F7106589A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521" y="4323114"/>
            <a:ext cx="4191856" cy="1780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BDC26E2-C99C-BF43-88C1-A7F9A7981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563" y="4890562"/>
            <a:ext cx="4779538" cy="15010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73015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CE208-3E39-B64B-B83B-E8868A3D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964" y="117095"/>
            <a:ext cx="7456250" cy="699175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002060"/>
                </a:solidFill>
              </a:rPr>
              <a:t>ESCAPE synergies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924ABB-B051-3340-B07E-1639A0DB5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857" y="1651267"/>
            <a:ext cx="4231043" cy="432188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Part of ESCAPE work programme is to work with PRACE and GÉANT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Recent agreement is aligned with ESCAPE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ESCAPE will collaborate on demonstrators and common aspects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e.g. AAI, data delivery to PRACE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222B65-D08F-1F47-9B3B-084CE95C8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162" y="939877"/>
            <a:ext cx="6184483" cy="54164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500275F-3429-1A4D-A9C4-1E29895ACA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fr-FR" dirty="0"/>
              <a:t>7/10/20</a:t>
            </a:r>
            <a:endParaRPr lang="it-IT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075F7DE-EF94-5D4E-A556-77E47380B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it-IT" dirty="0"/>
              <a:t>G. Lamanna</a:t>
            </a:r>
          </a:p>
        </p:txBody>
      </p:sp>
    </p:spTree>
    <p:extLst>
      <p:ext uri="{BB962C8B-B14F-4D97-AF65-F5344CB8AC3E}">
        <p14:creationId xmlns:p14="http://schemas.microsoft.com/office/powerpoint/2010/main" val="1541869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CE208-3E39-B64B-B83B-E8868A3D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964" y="117095"/>
            <a:ext cx="7456250" cy="699175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002060"/>
                </a:solidFill>
              </a:rPr>
              <a:t>ESCAPE synergies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924ABB-B051-3340-B07E-1639A0DB5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681" y="997832"/>
            <a:ext cx="9127463" cy="636997"/>
          </a:xfrm>
        </p:spPr>
        <p:txBody>
          <a:bodyPr>
            <a:normAutofit/>
          </a:bodyPr>
          <a:lstStyle/>
          <a:p>
            <a:pPr lvl="0"/>
            <a:r>
              <a:rPr lang="en-GB" sz="2000" b="1" dirty="0">
                <a:solidFill>
                  <a:srgbClr val="C00000"/>
                </a:solidFill>
              </a:rPr>
              <a:t>Explore, plan and support potential ESCAPE industrial engagement</a:t>
            </a:r>
            <a:endParaRPr lang="fr-FR" sz="2000" dirty="0">
              <a:solidFill>
                <a:srgbClr val="C00000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500275F-3429-1A4D-A9C4-1E29895ACA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fr-FR" dirty="0"/>
              <a:t>7/10/20</a:t>
            </a:r>
            <a:endParaRPr lang="it-IT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075F7DE-EF94-5D4E-A556-77E47380B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it-IT" dirty="0"/>
              <a:t>G. Lamanna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A2FC8F7-2A09-9E42-AC20-AA6334B0ACED}"/>
              </a:ext>
            </a:extLst>
          </p:cNvPr>
          <p:cNvSpPr txBox="1">
            <a:spLocks/>
          </p:cNvSpPr>
          <p:nvPr/>
        </p:nvSpPr>
        <p:spPr>
          <a:xfrm>
            <a:off x="80045" y="1397638"/>
            <a:ext cx="8756933" cy="495871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Co-developments with digital SMEs, e.g.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     </a:t>
            </a:r>
            <a:r>
              <a:rPr lang="en-GB" sz="1800" b="1" dirty="0" err="1">
                <a:solidFill>
                  <a:srgbClr val="C00000"/>
                </a:solidFill>
              </a:rPr>
              <a:t>Wavefier</a:t>
            </a:r>
            <a:r>
              <a:rPr lang="en-GB" sz="1800" dirty="0"/>
              <a:t>:  real-time Classifier for transient signals in Gravitational Waves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800" dirty="0"/>
              <a:t>     </a:t>
            </a:r>
            <a:r>
              <a:rPr lang="en-GB" sz="1800" b="1" dirty="0">
                <a:solidFill>
                  <a:srgbClr val="C00000"/>
                </a:solidFill>
              </a:rPr>
              <a:t>Gamma-Learn</a:t>
            </a:r>
            <a:r>
              <a:rPr lang="en-GB" sz="1800" dirty="0"/>
              <a:t>: real-time machine learning pipeline for Gamma-ray astronomy</a:t>
            </a:r>
          </a:p>
          <a:p>
            <a:endParaRPr lang="en-GB" sz="2000" dirty="0"/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</a:rPr>
              <a:t>IDEFICS</a:t>
            </a:r>
            <a:r>
              <a:rPr lang="en-GB" sz="2000" dirty="0"/>
              <a:t> project (</a:t>
            </a:r>
            <a:r>
              <a:rPr lang="en-GB" sz="1800" i="1" dirty="0"/>
              <a:t>Computing, Data and Businesses for Training and Innovation in Scientific Computing and for Society</a:t>
            </a:r>
            <a:r>
              <a:rPr lang="en-GB" sz="2000" dirty="0"/>
              <a:t>) </a:t>
            </a:r>
          </a:p>
          <a:p>
            <a:pPr lvl="1"/>
            <a:r>
              <a:rPr lang="en-GB" sz="1900" dirty="0"/>
              <a:t>Under the European Regional Development Fund programme, and French Regional Funds CNRS-LAPP has developed cooperation with networks of regional industrial companies, e.g. CIMES, </a:t>
            </a:r>
            <a:r>
              <a:rPr lang="en-GB" sz="1900" dirty="0" err="1"/>
              <a:t>USMBFond</a:t>
            </a:r>
            <a:r>
              <a:rPr lang="en-GB" sz="1900" dirty="0"/>
              <a:t> et al.  (on data and digital uptake, deep learning training, co-developments, etc. )</a:t>
            </a:r>
          </a:p>
          <a:p>
            <a:pPr lvl="1"/>
            <a:endParaRPr lang="en-GB" dirty="0"/>
          </a:p>
          <a:p>
            <a:pPr lvl="1"/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Many industrial ICT cooperation schemes (within ESCAPE ESFRI RIs)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Outlook into the future (e.g. Horizon Europe) :</a:t>
            </a:r>
          </a:p>
          <a:p>
            <a:pPr lvl="1"/>
            <a:r>
              <a:rPr lang="en-GB" sz="1800" dirty="0"/>
              <a:t>ESCAPE community proposals for EOSC connections with the Common European Data Spaces.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900" b="1" dirty="0">
                <a:solidFill>
                  <a:srgbClr val="C00000"/>
                </a:solidFill>
              </a:rPr>
              <a:t>Industrial (manufacturing), health and skills data space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900" b="1" dirty="0">
                <a:solidFill>
                  <a:srgbClr val="C00000"/>
                </a:solidFill>
              </a:rPr>
              <a:t>Green deal and Energy data space</a:t>
            </a:r>
            <a:endParaRPr lang="en-GB" sz="21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Accueil">
            <a:extLst>
              <a:ext uri="{FF2B5EF4-FFF2-40B4-BE49-F238E27FC236}">
                <a16:creationId xmlns:a16="http://schemas.microsoft.com/office/drawing/2014/main" id="{0DD6AA34-B761-5D41-BB94-9050FD03B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993" y="4725546"/>
            <a:ext cx="1510008" cy="6845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ndation Université Savoie Mont Blanc - Home | Facebook">
            <a:extLst>
              <a:ext uri="{FF2B5EF4-FFF2-40B4-BE49-F238E27FC236}">
                <a16:creationId xmlns:a16="http://schemas.microsoft.com/office/drawing/2014/main" id="{CBAF7B8F-5E56-414F-9D16-118B020C6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418" y="4762581"/>
            <a:ext cx="700455" cy="7004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EDER - Département du Gard">
            <a:extLst>
              <a:ext uri="{FF2B5EF4-FFF2-40B4-BE49-F238E27FC236}">
                <a16:creationId xmlns:a16="http://schemas.microsoft.com/office/drawing/2014/main" id="{2B79733C-0C32-AB47-81ED-5FE696B34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15" y="3657101"/>
            <a:ext cx="1039676" cy="7253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⇒ Région AUVERGNE-RHONE-ALPES : √ Présentation, Carte &amp; Chiffres Clés">
            <a:extLst>
              <a:ext uri="{FF2B5EF4-FFF2-40B4-BE49-F238E27FC236}">
                <a16:creationId xmlns:a16="http://schemas.microsoft.com/office/drawing/2014/main" id="{28F67B87-7D90-0042-9E72-02F7B156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009" y="3658790"/>
            <a:ext cx="1627375" cy="31654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C6AF13E-B758-7744-A0F1-E8E537EFD7B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531" y="3997272"/>
            <a:ext cx="1660127" cy="7063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34" name="Picture 10" descr="Trust-ITServices | Trust-IT is an international marketing &amp; research  organisation specialised in fostering Information and Communication  Technology">
            <a:extLst>
              <a:ext uri="{FF2B5EF4-FFF2-40B4-BE49-F238E27FC236}">
                <a16:creationId xmlns:a16="http://schemas.microsoft.com/office/drawing/2014/main" id="{3F964847-280A-6242-94B6-B07AEB32D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013" y="1070335"/>
            <a:ext cx="1702014" cy="3920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orobix.com/img/logo_orobix_intro.png">
            <a:extLst>
              <a:ext uri="{FF2B5EF4-FFF2-40B4-BE49-F238E27FC236}">
                <a16:creationId xmlns:a16="http://schemas.microsoft.com/office/drawing/2014/main" id="{F504D5CD-B675-7D4E-9FCC-067B63646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456" y="2305680"/>
            <a:ext cx="1318143" cy="81030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144;p29">
            <a:extLst>
              <a:ext uri="{FF2B5EF4-FFF2-40B4-BE49-F238E27FC236}">
                <a16:creationId xmlns:a16="http://schemas.microsoft.com/office/drawing/2014/main" id="{7FEB794D-63AD-AF45-8C44-898A981FB67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49901" y="1067897"/>
            <a:ext cx="1827136" cy="7615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7" name="Google Shape;142;p29">
            <a:extLst>
              <a:ext uri="{FF2B5EF4-FFF2-40B4-BE49-F238E27FC236}">
                <a16:creationId xmlns:a16="http://schemas.microsoft.com/office/drawing/2014/main" id="{CC31BFD1-37F4-CE4B-B0F2-6561A13D407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95365" y="1448658"/>
            <a:ext cx="1045452" cy="50968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18" name="Google Shape;143;p29">
            <a:extLst>
              <a:ext uri="{FF2B5EF4-FFF2-40B4-BE49-F238E27FC236}">
                <a16:creationId xmlns:a16="http://schemas.microsoft.com/office/drawing/2014/main" id="{EF24A246-5DF2-E24A-8D6B-952A28261AE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43548" y="1987211"/>
            <a:ext cx="714474" cy="7128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8" name="Picture 14" descr="EGO - European Gravitational Observatory">
            <a:extLst>
              <a:ext uri="{FF2B5EF4-FFF2-40B4-BE49-F238E27FC236}">
                <a16:creationId xmlns:a16="http://schemas.microsoft.com/office/drawing/2014/main" id="{C135E5D4-40A0-7C49-BBD5-BAAE57ED1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479" y="1902646"/>
            <a:ext cx="2442735" cy="28580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1040" name="Picture 16" descr="Development · Boards · GammaLearn · GitLab">
            <a:extLst>
              <a:ext uri="{FF2B5EF4-FFF2-40B4-BE49-F238E27FC236}">
                <a16:creationId xmlns:a16="http://schemas.microsoft.com/office/drawing/2014/main" id="{8A6948A6-147D-FA4D-AA82-40E256897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872" y="2298982"/>
            <a:ext cx="843463" cy="8434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42;p29">
            <a:extLst>
              <a:ext uri="{FF2B5EF4-FFF2-40B4-BE49-F238E27FC236}">
                <a16:creationId xmlns:a16="http://schemas.microsoft.com/office/drawing/2014/main" id="{B6B23E06-515E-164B-A0FE-9F73A219359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534147" y="4382456"/>
            <a:ext cx="1045452" cy="50968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723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D5EF9-AB52-BA4F-8A21-1E7EB5C8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521" y="16192"/>
            <a:ext cx="9720532" cy="1032353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Broader synergies with other research clusters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975F2E-2E72-C241-B824-1C516B27A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619"/>
          <a:stretch/>
        </p:blipFill>
        <p:spPr>
          <a:xfrm>
            <a:off x="-64694" y="1818988"/>
            <a:ext cx="2397656" cy="1198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07A0CB-D032-8D49-81CA-FCDF4D1D0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22" y="4479063"/>
            <a:ext cx="2741651" cy="14984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805FA0-FA89-EC43-98DB-D931EAB09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72" y="1061935"/>
            <a:ext cx="3523170" cy="7492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EB1D96-EFB1-1641-9383-82F2ACB9CC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72" y="3463519"/>
            <a:ext cx="2268269" cy="10155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73963-BCE6-3A44-A316-07EB59E84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3859" y="1008360"/>
            <a:ext cx="3860385" cy="5385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7A952CC-DE3E-3E42-A2A4-7572D89B80CB}"/>
              </a:ext>
            </a:extLst>
          </p:cNvPr>
          <p:cNvSpPr/>
          <p:nvPr/>
        </p:nvSpPr>
        <p:spPr>
          <a:xfrm>
            <a:off x="3774129" y="918168"/>
            <a:ext cx="42256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1">
                    <a:lumMod val="75000"/>
                  </a:schemeClr>
                </a:solidFill>
              </a:rPr>
              <a:t>https://</a:t>
            </a:r>
            <a:r>
              <a:rPr lang="en-GB" sz="1400" b="1" dirty="0" err="1">
                <a:solidFill>
                  <a:schemeClr val="accent1">
                    <a:lumMod val="75000"/>
                  </a:schemeClr>
                </a:solidFill>
              </a:rPr>
              <a:t>zenodo.org</a:t>
            </a: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</a:rPr>
              <a:t>/record/3675081#.X2R2PJNLhTY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3BA9BFC-E25A-DA4B-80DF-1669BCCDE4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7522" y="1008360"/>
            <a:ext cx="4104475" cy="5347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4185130-C352-4448-A63F-6053293FC69F}"/>
              </a:ext>
            </a:extLst>
          </p:cNvPr>
          <p:cNvSpPr/>
          <p:nvPr/>
        </p:nvSpPr>
        <p:spPr>
          <a:xfrm>
            <a:off x="7703891" y="908046"/>
            <a:ext cx="39613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accent1">
                    <a:lumMod val="75000"/>
                  </a:schemeClr>
                </a:solidFill>
              </a:rPr>
              <a:t>https://</a:t>
            </a:r>
            <a:r>
              <a:rPr lang="en-GB" sz="1400" b="1" dirty="0" err="1">
                <a:solidFill>
                  <a:schemeClr val="accent1">
                    <a:lumMod val="75000"/>
                  </a:schemeClr>
                </a:solidFill>
              </a:rPr>
              <a:t>zenodo.org</a:t>
            </a:r>
            <a:r>
              <a:rPr lang="en-GB" sz="1400" b="1" dirty="0">
                <a:solidFill>
                  <a:schemeClr val="accent1">
                    <a:lumMod val="75000"/>
                  </a:schemeClr>
                </a:solidFill>
              </a:rPr>
              <a:t>/record/4044010#.X2oaYtaxVcs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242177-FD18-4C43-B647-1448C7A1807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028"/>
          <a:stretch/>
        </p:blipFill>
        <p:spPr>
          <a:xfrm>
            <a:off x="1933957" y="2456624"/>
            <a:ext cx="1969579" cy="1186074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B123AC0-E925-2841-8957-152161F8D3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fr-FR" dirty="0"/>
              <a:t>7/10/20</a:t>
            </a:r>
            <a:endParaRPr lang="it-IT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42D28B0-755F-CF49-AAE0-551E838E9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it-IT" dirty="0"/>
              <a:t>G. Lamanna</a:t>
            </a:r>
          </a:p>
        </p:txBody>
      </p:sp>
    </p:spTree>
    <p:extLst>
      <p:ext uri="{BB962C8B-B14F-4D97-AF65-F5344CB8AC3E}">
        <p14:creationId xmlns:p14="http://schemas.microsoft.com/office/powerpoint/2010/main" val="2853798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DB31E1-7FB9-F348-BA0D-ECF8D511E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9E07B1-9D93-AA49-A0FA-E23F5DE61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071" y="1192380"/>
            <a:ext cx="10782729" cy="4931017"/>
          </a:xfrm>
        </p:spPr>
        <p:txBody>
          <a:bodyPr>
            <a:normAutofit/>
          </a:bodyPr>
          <a:lstStyle/>
          <a:p>
            <a:r>
              <a:rPr lang="en-GB" sz="2400" dirty="0"/>
              <a:t> ESCAPE brings together Astronomy, Astrophysics, Astro-Particle, High Energy and Nuclear Physics communities</a:t>
            </a:r>
          </a:p>
          <a:p>
            <a:pPr lvl="1"/>
            <a:r>
              <a:rPr lang="en-GB" sz="2000" dirty="0"/>
              <a:t> Common interests in Exabyte-scale FAIR data management and open science</a:t>
            </a:r>
          </a:p>
          <a:p>
            <a:pPr lvl="1"/>
            <a:r>
              <a:rPr lang="en-GB" sz="2000" dirty="0"/>
              <a:t>Objectives are science-driven (multi-messenger/multi-probe key approach) as well as commonality and synergies across infrastructure, services and tools.</a:t>
            </a:r>
          </a:p>
          <a:p>
            <a:pPr lvl="1"/>
            <a:endParaRPr lang="en-GB" sz="2000" dirty="0"/>
          </a:p>
          <a:p>
            <a:r>
              <a:rPr lang="en-GB" sz="2400" dirty="0"/>
              <a:t> Broader synergies within a large scientific community and for innovation/society</a:t>
            </a:r>
          </a:p>
          <a:p>
            <a:pPr lvl="1"/>
            <a:r>
              <a:rPr lang="en-GB" sz="2000" dirty="0"/>
              <a:t> Test Science Projects (TSP) to enhance researchers commitment in Open Science and building EOSC by focusing on transdisciplinary scientific objectives </a:t>
            </a:r>
          </a:p>
          <a:p>
            <a:pPr lvl="1"/>
            <a:r>
              <a:rPr lang="en-GB" sz="2000" dirty="0"/>
              <a:t>Committing in and leveraging ESCAPE for industrial engagement in the future</a:t>
            </a:r>
          </a:p>
          <a:p>
            <a:pPr lvl="1"/>
            <a:endParaRPr lang="en-GB" sz="2000" dirty="0"/>
          </a:p>
          <a:p>
            <a:r>
              <a:rPr lang="en-GB" sz="2400" dirty="0"/>
              <a:t> Broader synergies with the other ESFRI science cluster projects</a:t>
            </a:r>
          </a:p>
          <a:p>
            <a:pPr lvl="1"/>
            <a:r>
              <a:rPr lang="en-GB" sz="2000" dirty="0"/>
              <a:t> All acting in concert towards the EOSC –  aligned goals and common interests across a broad range of European Research actors</a:t>
            </a:r>
          </a:p>
          <a:p>
            <a:pPr marL="457200" lvl="1" indent="0">
              <a:buNone/>
            </a:pPr>
            <a:endParaRPr lang="en-GB" sz="2000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9CD0002-A5D1-5A46-B9DA-EC34FD585E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fr-FR" dirty="0"/>
              <a:t>7/10/20</a:t>
            </a:r>
            <a:endParaRPr lang="it-IT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94BB6F-5F85-2646-BEEC-F8F00863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it-IT" dirty="0"/>
              <a:t>G. Lamanna</a:t>
            </a:r>
          </a:p>
        </p:txBody>
      </p:sp>
    </p:spTree>
    <p:extLst>
      <p:ext uri="{BB962C8B-B14F-4D97-AF65-F5344CB8AC3E}">
        <p14:creationId xmlns:p14="http://schemas.microsoft.com/office/powerpoint/2010/main" val="2094830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153449"/>
                </a:solidFill>
                <a:latin typeface="Calibri"/>
              </a:rPr>
              <a:t>ESCAPE</a:t>
            </a:r>
            <a:endParaRPr lang="fr-FR" dirty="0">
              <a:solidFill>
                <a:srgbClr val="153449"/>
              </a:solidFill>
              <a:latin typeface="Calibri"/>
            </a:endParaRPr>
          </a:p>
        </p:txBody>
      </p:sp>
      <p:pic>
        <p:nvPicPr>
          <p:cNvPr id="6" name="Image 5" descr="Diapositiv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58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377958" y="6356352"/>
            <a:ext cx="253406" cy="3651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62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CA4B0-1D2E-BA4D-B5D5-B133D673C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269" y="160028"/>
            <a:ext cx="10129752" cy="1032353"/>
          </a:xfrm>
        </p:spPr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002060"/>
                </a:solidFill>
              </a:rPr>
              <a:t>ESCAPE: Astronomy and Particle Physics ESFRIs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4EBC5-BB5B-1D4B-8248-CF4D7BC09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844" y="1192381"/>
            <a:ext cx="11173177" cy="4838549"/>
          </a:xfrm>
        </p:spPr>
        <p:txBody>
          <a:bodyPr>
            <a:normAutofit/>
          </a:bodyPr>
          <a:lstStyle/>
          <a:p>
            <a:r>
              <a:rPr lang="en-GB" sz="2400" dirty="0"/>
              <a:t> Builds on communities’ complementary excellences in data stewardship:</a:t>
            </a:r>
          </a:p>
          <a:p>
            <a:pPr lvl="1"/>
            <a:r>
              <a:rPr lang="en-GB" sz="2000" dirty="0"/>
              <a:t> Astronomy Virtual Observatory infrastructure</a:t>
            </a:r>
          </a:p>
          <a:p>
            <a:pPr lvl="1"/>
            <a:r>
              <a:rPr lang="en-GB" sz="2000" dirty="0"/>
              <a:t> HENP expertise in Exabyte-scale data management and large-scale distributed computing</a:t>
            </a:r>
          </a:p>
          <a:p>
            <a:pPr lvl="1"/>
            <a:endParaRPr lang="en-GB" sz="2000" dirty="0"/>
          </a:p>
          <a:p>
            <a:r>
              <a:rPr lang="en-GB" sz="2400" dirty="0"/>
              <a:t> Builds on existing inter-RI synergies, intersections.</a:t>
            </a:r>
          </a:p>
          <a:p>
            <a:pPr marL="0" indent="0">
              <a:buNone/>
            </a:pPr>
            <a:endParaRPr lang="en-GB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dirty="0"/>
              <a:t> Recognises that ESCAPE communities will be </a:t>
            </a:r>
            <a:r>
              <a:rPr lang="en-GB" sz="2400" dirty="0" err="1"/>
              <a:t>Exascale</a:t>
            </a:r>
            <a:r>
              <a:rPr lang="en-GB" sz="2400" dirty="0"/>
              <a:t> data generators,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/>
              <a:t>     early adopters of ICT and data management innovations, push state-of-the-art.</a:t>
            </a:r>
          </a:p>
          <a:p>
            <a:pPr marL="0" indent="0">
              <a:buNone/>
            </a:pPr>
            <a:endParaRPr lang="en-GB" sz="2400" dirty="0"/>
          </a:p>
          <a:p>
            <a:pPr>
              <a:spcBef>
                <a:spcPts val="0"/>
              </a:spcBef>
            </a:pPr>
            <a:r>
              <a:rPr lang="en-GB" sz="2400" dirty="0"/>
              <a:t> Both Observatory- and Facility- operations require global, open access to data,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/>
              <a:t>      long term curation, and sustainability.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34A8BCD-FD63-8349-B8D0-DB313347BC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fr-FR" dirty="0"/>
              <a:t>7/10/20</a:t>
            </a:r>
            <a:endParaRPr lang="it-IT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AC5452A-0194-2248-91D3-41980FB32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it-IT" dirty="0"/>
              <a:t>G. Lamanna</a:t>
            </a:r>
          </a:p>
        </p:txBody>
      </p:sp>
    </p:spTree>
    <p:extLst>
      <p:ext uri="{BB962C8B-B14F-4D97-AF65-F5344CB8AC3E}">
        <p14:creationId xmlns:p14="http://schemas.microsoft.com/office/powerpoint/2010/main" val="2137367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239334-5504-40FC-BED0-4492C4AEF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DD6219-73F8-475B-9945-FDB5DCDC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ESCAPE</a:t>
            </a:r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5BFC9E20-AA2D-42E3-B3AD-65C72282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390" y="96706"/>
            <a:ext cx="4134129" cy="604259"/>
          </a:xfrm>
        </p:spPr>
        <p:txBody>
          <a:bodyPr>
            <a:normAutofit/>
          </a:bodyPr>
          <a:lstStyle/>
          <a:p>
            <a:pPr algn="r"/>
            <a:r>
              <a:rPr lang="en-GB" b="1" dirty="0">
                <a:solidFill>
                  <a:srgbClr val="002060"/>
                </a:solidFill>
                <a:latin typeface="+mn-lt"/>
                <a:ea typeface="MS PGothic" charset="0"/>
              </a:rPr>
              <a:t>ESCAPE consortium</a:t>
            </a:r>
            <a:endParaRPr lang="en-GB" b="1" dirty="0">
              <a:solidFill>
                <a:srgbClr val="002060"/>
              </a:solidFill>
              <a:latin typeface="+mn-lt"/>
              <a:cs typeface="Avenir Book"/>
            </a:endParaRP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AC79B457-EE0D-44C6-93FF-DC2C2F3EE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70" y="752978"/>
            <a:ext cx="7601575" cy="54654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/>
              <a:t>ESCAPE</a:t>
            </a:r>
            <a:r>
              <a:rPr lang="en-GB" sz="2000" dirty="0"/>
              <a:t> convenes a large scientific community</a:t>
            </a:r>
          </a:p>
          <a:p>
            <a:r>
              <a:rPr lang="en-GB" sz="2000" dirty="0"/>
              <a:t> </a:t>
            </a:r>
            <a:r>
              <a:rPr lang="en-GB" sz="2000" b="1" dirty="0"/>
              <a:t>31</a:t>
            </a:r>
            <a:r>
              <a:rPr lang="en-GB" sz="2000" dirty="0"/>
              <a:t> partners (including </a:t>
            </a:r>
            <a:r>
              <a:rPr lang="en-GB" sz="2000" b="1" dirty="0"/>
              <a:t>2</a:t>
            </a:r>
            <a:r>
              <a:rPr lang="en-GB" sz="2000" dirty="0"/>
              <a:t> SMEs)</a:t>
            </a:r>
          </a:p>
          <a:p>
            <a:r>
              <a:rPr lang="en-GB" sz="2000" b="1" dirty="0"/>
              <a:t> 7</a:t>
            </a:r>
            <a:r>
              <a:rPr lang="en-GB" sz="2000" dirty="0"/>
              <a:t> ESFRI projects &amp; landmarks: CTA, ELT, EST, FAIR, HL-LHC, KM3NeT, SKA</a:t>
            </a:r>
          </a:p>
          <a:p>
            <a:r>
              <a:rPr lang="en-GB" sz="2000" dirty="0"/>
              <a:t> </a:t>
            </a:r>
            <a:r>
              <a:rPr lang="en-GB" sz="2000" b="1" dirty="0"/>
              <a:t>2</a:t>
            </a:r>
            <a:r>
              <a:rPr lang="en-GB" sz="2000" dirty="0"/>
              <a:t> pan-European International Organizations: CERN, ESO (with their world-class established infrastructures, experiments and observatories). </a:t>
            </a:r>
          </a:p>
          <a:p>
            <a:r>
              <a:rPr lang="en-GB" sz="2000" dirty="0"/>
              <a:t> </a:t>
            </a:r>
            <a:r>
              <a:rPr lang="en-GB" sz="2000" b="1" dirty="0"/>
              <a:t>4</a:t>
            </a:r>
            <a:r>
              <a:rPr lang="en-GB" sz="2000" dirty="0"/>
              <a:t> supporting thematic national consortia : HEP (CERN) and ECFA, </a:t>
            </a:r>
            <a:r>
              <a:rPr lang="en-GB" sz="2000" dirty="0" err="1"/>
              <a:t>NuPECC</a:t>
            </a:r>
            <a:r>
              <a:rPr lang="en-GB" sz="2000" dirty="0"/>
              <a:t>, ASTRONET, APPEC </a:t>
            </a:r>
          </a:p>
          <a:p>
            <a:r>
              <a:rPr lang="en-GB" sz="2000" b="1" dirty="0"/>
              <a:t> 1</a:t>
            </a:r>
            <a:r>
              <a:rPr lang="en-GB" sz="2000" dirty="0"/>
              <a:t> involved initiative/infrastructure: EURO-VO</a:t>
            </a:r>
          </a:p>
          <a:p>
            <a:r>
              <a:rPr lang="en-GB" sz="2000" b="1" dirty="0"/>
              <a:t> 2</a:t>
            </a:r>
            <a:r>
              <a:rPr lang="en-GB" sz="2000" dirty="0"/>
              <a:t> European research infrastructures: EGO and JIV-ERIC</a:t>
            </a:r>
          </a:p>
          <a:p>
            <a:r>
              <a:rPr lang="en-US" sz="2000" spc="-1" dirty="0">
                <a:solidFill>
                  <a:srgbClr val="000000"/>
                </a:solidFill>
              </a:rPr>
              <a:t>Budget: </a:t>
            </a:r>
            <a:r>
              <a:rPr lang="en-US" sz="2000" b="1" spc="-1" dirty="0">
                <a:solidFill>
                  <a:srgbClr val="000000"/>
                </a:solidFill>
              </a:rPr>
              <a:t>15.98 M€</a:t>
            </a:r>
          </a:p>
          <a:p>
            <a:r>
              <a:rPr lang="en-US" sz="2000" spc="-1" dirty="0">
                <a:solidFill>
                  <a:srgbClr val="000000"/>
                </a:solidFill>
              </a:rPr>
              <a:t>Started: </a:t>
            </a:r>
            <a:r>
              <a:rPr lang="en-US" sz="2000" b="1" spc="-1" dirty="0">
                <a:solidFill>
                  <a:srgbClr val="000000"/>
                </a:solidFill>
              </a:rPr>
              <a:t>1/2/2019</a:t>
            </a:r>
          </a:p>
          <a:p>
            <a:r>
              <a:rPr lang="en-US" sz="2000" spc="-1" dirty="0">
                <a:solidFill>
                  <a:srgbClr val="000000"/>
                </a:solidFill>
              </a:rPr>
              <a:t>Duration: </a:t>
            </a:r>
            <a:r>
              <a:rPr lang="en-US" sz="2000" b="1" spc="-1" dirty="0">
                <a:solidFill>
                  <a:srgbClr val="000000"/>
                </a:solidFill>
              </a:rPr>
              <a:t>48</a:t>
            </a:r>
            <a:r>
              <a:rPr lang="en-US" sz="2000" spc="-1" dirty="0">
                <a:solidFill>
                  <a:srgbClr val="000000"/>
                </a:solidFill>
              </a:rPr>
              <a:t> months (end date 31/1/2023) </a:t>
            </a:r>
          </a:p>
          <a:p>
            <a:r>
              <a:rPr lang="en-US" sz="2000" spc="-1" dirty="0">
                <a:solidFill>
                  <a:srgbClr val="000000"/>
                </a:solidFill>
              </a:rPr>
              <a:t>Coordinator: </a:t>
            </a:r>
            <a:r>
              <a:rPr lang="en-US" sz="2000" b="1" spc="-1" dirty="0">
                <a:solidFill>
                  <a:srgbClr val="000000"/>
                </a:solidFill>
              </a:rPr>
              <a:t>CNRS</a:t>
            </a:r>
          </a:p>
          <a:p>
            <a:pPr marL="0" indent="0">
              <a:buNone/>
            </a:pPr>
            <a:endParaRPr lang="en-US" sz="1000" b="1" spc="-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 i="1" spc="-1" dirty="0">
                <a:solidFill>
                  <a:srgbClr val="000000"/>
                </a:solidFill>
              </a:rPr>
              <a:t>Home page: https://</a:t>
            </a:r>
            <a:r>
              <a:rPr lang="en-US" sz="1800" i="1" spc="-1" dirty="0" err="1">
                <a:solidFill>
                  <a:srgbClr val="000000"/>
                </a:solidFill>
              </a:rPr>
              <a:t>projectescape.eu</a:t>
            </a:r>
            <a:r>
              <a:rPr lang="en-US" sz="1800" i="1" spc="-1" dirty="0">
                <a:solidFill>
                  <a:srgbClr val="000000"/>
                </a:solidFill>
              </a:rPr>
              <a:t> ; Twitter: @ESCAPE_EU              </a:t>
            </a:r>
          </a:p>
          <a:p>
            <a:endParaRPr lang="en-US" sz="1800" b="1" spc="-1" dirty="0">
              <a:solidFill>
                <a:srgbClr val="000000"/>
              </a:solidFill>
            </a:endParaRPr>
          </a:p>
          <a:p>
            <a:endParaRPr lang="en-US" sz="2000" spc="-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sz="2000" dirty="0"/>
          </a:p>
          <a:p>
            <a:pPr marL="0" indent="0" algn="just">
              <a:buNone/>
            </a:pPr>
            <a:endParaRPr lang="en-GB" sz="1600" i="1" dirty="0"/>
          </a:p>
          <a:p>
            <a:pPr marL="0" indent="0">
              <a:buNone/>
            </a:pPr>
            <a:endParaRPr lang="it-IT" sz="3200" dirty="0">
              <a:latin typeface="Avenir Book"/>
              <a:cs typeface="Avenir Book"/>
            </a:endParaRPr>
          </a:p>
        </p:txBody>
      </p:sp>
      <p:pic>
        <p:nvPicPr>
          <p:cNvPr id="9" name="Picture 2" descr="Image result for cnrs logo">
            <a:extLst>
              <a:ext uri="{FF2B5EF4-FFF2-40B4-BE49-F238E27FC236}">
                <a16:creationId xmlns:a16="http://schemas.microsoft.com/office/drawing/2014/main" id="{79DEC381-406C-5B4F-AC04-22295DFE1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822" y="700965"/>
            <a:ext cx="656799" cy="66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4">
            <a:extLst>
              <a:ext uri="{FF2B5EF4-FFF2-40B4-BE49-F238E27FC236}">
                <a16:creationId xmlns:a16="http://schemas.microsoft.com/office/drawing/2014/main" id="{A5C2C8BE-2DAE-F84C-B198-D74FE806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098" y="281143"/>
            <a:ext cx="590474" cy="577468"/>
          </a:xfrm>
          <a:prstGeom prst="rect">
            <a:avLst/>
          </a:prstGeom>
        </p:spPr>
      </p:pic>
      <p:pic>
        <p:nvPicPr>
          <p:cNvPr id="11" name="Image 5">
            <a:extLst>
              <a:ext uri="{FF2B5EF4-FFF2-40B4-BE49-F238E27FC236}">
                <a16:creationId xmlns:a16="http://schemas.microsoft.com/office/drawing/2014/main" id="{BFEBC7C1-C434-6D44-A0B5-A874E0A23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4999" y="173411"/>
            <a:ext cx="548610" cy="712915"/>
          </a:xfrm>
          <a:prstGeom prst="rect">
            <a:avLst/>
          </a:prstGeom>
        </p:spPr>
      </p:pic>
      <p:pic>
        <p:nvPicPr>
          <p:cNvPr id="12" name="Image 6">
            <a:extLst>
              <a:ext uri="{FF2B5EF4-FFF2-40B4-BE49-F238E27FC236}">
                <a16:creationId xmlns:a16="http://schemas.microsoft.com/office/drawing/2014/main" id="{03EDDCCB-7D77-E54C-9424-508C01D91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562" y="271209"/>
            <a:ext cx="932417" cy="517321"/>
          </a:xfrm>
          <a:prstGeom prst="rect">
            <a:avLst/>
          </a:prstGeom>
        </p:spPr>
      </p:pic>
      <p:pic>
        <p:nvPicPr>
          <p:cNvPr id="13" name="Image 7">
            <a:extLst>
              <a:ext uri="{FF2B5EF4-FFF2-40B4-BE49-F238E27FC236}">
                <a16:creationId xmlns:a16="http://schemas.microsoft.com/office/drawing/2014/main" id="{8FABF8A3-0912-D945-8867-FDFA71616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8802" y="964803"/>
            <a:ext cx="509958" cy="509958"/>
          </a:xfrm>
          <a:prstGeom prst="rect">
            <a:avLst/>
          </a:prstGeom>
        </p:spPr>
      </p:pic>
      <p:pic>
        <p:nvPicPr>
          <p:cNvPr id="14" name="Image 8">
            <a:extLst>
              <a:ext uri="{FF2B5EF4-FFF2-40B4-BE49-F238E27FC236}">
                <a16:creationId xmlns:a16="http://schemas.microsoft.com/office/drawing/2014/main" id="{D07E6D80-1E4F-724C-8E08-C344973777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94" t="19935" r="12167" b="21244"/>
          <a:stretch/>
        </p:blipFill>
        <p:spPr>
          <a:xfrm>
            <a:off x="11120172" y="4564851"/>
            <a:ext cx="1022491" cy="530099"/>
          </a:xfrm>
          <a:prstGeom prst="rect">
            <a:avLst/>
          </a:prstGeom>
        </p:spPr>
      </p:pic>
      <p:pic>
        <p:nvPicPr>
          <p:cNvPr id="15" name="Image 9">
            <a:extLst>
              <a:ext uri="{FF2B5EF4-FFF2-40B4-BE49-F238E27FC236}">
                <a16:creationId xmlns:a16="http://schemas.microsoft.com/office/drawing/2014/main" id="{4C8C7D10-02D8-DD45-A15B-0294DBBABD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391" r="2031" b="12042"/>
          <a:stretch/>
        </p:blipFill>
        <p:spPr>
          <a:xfrm>
            <a:off x="8780549" y="1194275"/>
            <a:ext cx="831571" cy="500170"/>
          </a:xfrm>
          <a:prstGeom prst="rect">
            <a:avLst/>
          </a:prstGeom>
        </p:spPr>
      </p:pic>
      <p:pic>
        <p:nvPicPr>
          <p:cNvPr id="16" name="Picture 6" descr="Image result for cta observatory logo">
            <a:extLst>
              <a:ext uri="{FF2B5EF4-FFF2-40B4-BE49-F238E27FC236}">
                <a16:creationId xmlns:a16="http://schemas.microsoft.com/office/drawing/2014/main" id="{38BE5664-465E-D14C-9233-4CCA25CE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604" y="1867312"/>
            <a:ext cx="1240488" cy="48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1">
            <a:extLst>
              <a:ext uri="{FF2B5EF4-FFF2-40B4-BE49-F238E27FC236}">
                <a16:creationId xmlns:a16="http://schemas.microsoft.com/office/drawing/2014/main" id="{57CFC5E7-A9F4-5B46-AA82-68E5B9DB39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12951" y="1704317"/>
            <a:ext cx="507221" cy="563526"/>
          </a:xfrm>
          <a:prstGeom prst="rect">
            <a:avLst/>
          </a:prstGeom>
        </p:spPr>
      </p:pic>
      <p:pic>
        <p:nvPicPr>
          <p:cNvPr id="18" name="Image 12">
            <a:extLst>
              <a:ext uri="{FF2B5EF4-FFF2-40B4-BE49-F238E27FC236}">
                <a16:creationId xmlns:a16="http://schemas.microsoft.com/office/drawing/2014/main" id="{4BDB0DF7-CDB5-9E4C-8248-8BC268CF78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9067" y="2379067"/>
            <a:ext cx="577984" cy="481653"/>
          </a:xfrm>
          <a:prstGeom prst="rect">
            <a:avLst/>
          </a:prstGeom>
        </p:spPr>
      </p:pic>
      <p:pic>
        <p:nvPicPr>
          <p:cNvPr id="19" name="Picture 8" descr="Image result for gsi gmbh logo">
            <a:extLst>
              <a:ext uri="{FF2B5EF4-FFF2-40B4-BE49-F238E27FC236}">
                <a16:creationId xmlns:a16="http://schemas.microsoft.com/office/drawing/2014/main" id="{9C4F77B7-2792-D240-8A59-5BD2D4929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640" y="2532216"/>
            <a:ext cx="906420" cy="28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Image result for ifae logo">
            <a:extLst>
              <a:ext uri="{FF2B5EF4-FFF2-40B4-BE49-F238E27FC236}">
                <a16:creationId xmlns:a16="http://schemas.microsoft.com/office/drawing/2014/main" id="{E0531CF9-5A6B-2847-A308-3DE0D6CD0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770" y="1089761"/>
            <a:ext cx="784046" cy="26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15">
            <a:extLst>
              <a:ext uri="{FF2B5EF4-FFF2-40B4-BE49-F238E27FC236}">
                <a16:creationId xmlns:a16="http://schemas.microsoft.com/office/drawing/2014/main" id="{991123E6-0A64-7E4D-A44E-EDFD29C886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86197" y="2997083"/>
            <a:ext cx="1352813" cy="502264"/>
          </a:xfrm>
          <a:prstGeom prst="rect">
            <a:avLst/>
          </a:prstGeom>
        </p:spPr>
      </p:pic>
      <p:pic>
        <p:nvPicPr>
          <p:cNvPr id="22" name="Picture 12" descr="&quot;{$webpage.title}&quot;">
            <a:extLst>
              <a:ext uri="{FF2B5EF4-FFF2-40B4-BE49-F238E27FC236}">
                <a16:creationId xmlns:a16="http://schemas.microsoft.com/office/drawing/2014/main" id="{07F40F7B-09F2-EE48-8C52-E3060093D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571" y="1638507"/>
            <a:ext cx="605908" cy="52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Image result for mpg germany logo">
            <a:extLst>
              <a:ext uri="{FF2B5EF4-FFF2-40B4-BE49-F238E27FC236}">
                <a16:creationId xmlns:a16="http://schemas.microsoft.com/office/drawing/2014/main" id="{8E5A1AA1-5AE2-9D45-891F-603AFB12C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081" y="2483902"/>
            <a:ext cx="699056" cy="56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Image result for ucm madrid logo">
            <a:extLst>
              <a:ext uri="{FF2B5EF4-FFF2-40B4-BE49-F238E27FC236}">
                <a16:creationId xmlns:a16="http://schemas.microsoft.com/office/drawing/2014/main" id="{1D762CF6-88E5-2149-8298-76D73B81B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879" y="1638507"/>
            <a:ext cx="513828" cy="58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Related image">
            <a:extLst>
              <a:ext uri="{FF2B5EF4-FFF2-40B4-BE49-F238E27FC236}">
                <a16:creationId xmlns:a16="http://schemas.microsoft.com/office/drawing/2014/main" id="{66E11826-EADF-D447-A422-F007F66D6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10387" r="4925" b="10942"/>
          <a:stretch/>
        </p:blipFill>
        <p:spPr bwMode="auto">
          <a:xfrm>
            <a:off x="10376812" y="3108344"/>
            <a:ext cx="768643" cy="67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UniversitÃ¤t Heidelberg">
            <a:extLst>
              <a:ext uri="{FF2B5EF4-FFF2-40B4-BE49-F238E27FC236}">
                <a16:creationId xmlns:a16="http://schemas.microsoft.com/office/drawing/2014/main" id="{703C3F90-B415-8B4B-B49A-09D593C5C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546" y="2483902"/>
            <a:ext cx="897433" cy="47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 descr="Image result for ego logo gravitational">
            <a:extLst>
              <a:ext uri="{FF2B5EF4-FFF2-40B4-BE49-F238E27FC236}">
                <a16:creationId xmlns:a16="http://schemas.microsoft.com/office/drawing/2014/main" id="{FC15138B-491B-3543-8898-BC07267E0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7" b="-5619"/>
          <a:stretch/>
        </p:blipFill>
        <p:spPr bwMode="auto">
          <a:xfrm>
            <a:off x="7480674" y="3607273"/>
            <a:ext cx="1067882" cy="25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6" descr="Image result for inta logo spain">
            <a:extLst>
              <a:ext uri="{FF2B5EF4-FFF2-40B4-BE49-F238E27FC236}">
                <a16:creationId xmlns:a16="http://schemas.microsoft.com/office/drawing/2014/main" id="{84ACC47C-6AA2-7842-84F3-9BC92BDB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004" y="3431539"/>
            <a:ext cx="606662" cy="6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Related image">
            <a:extLst>
              <a:ext uri="{FF2B5EF4-FFF2-40B4-BE49-F238E27FC236}">
                <a16:creationId xmlns:a16="http://schemas.microsoft.com/office/drawing/2014/main" id="{CAFEAC7D-C18E-824E-BA16-FA75C2C0F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497" y="5600161"/>
            <a:ext cx="769086" cy="70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 descr="Image result for unitov rome logo">
            <a:extLst>
              <a:ext uri="{FF2B5EF4-FFF2-40B4-BE49-F238E27FC236}">
                <a16:creationId xmlns:a16="http://schemas.microsoft.com/office/drawing/2014/main" id="{C1CD84BF-7355-444F-A74A-97E3ACEFE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654" y="4087308"/>
            <a:ext cx="570824" cy="57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2" descr="HITS gGmbH">
            <a:extLst>
              <a:ext uri="{FF2B5EF4-FFF2-40B4-BE49-F238E27FC236}">
                <a16:creationId xmlns:a16="http://schemas.microsoft.com/office/drawing/2014/main" id="{7456CE61-1CE6-2A4C-B7F3-ED477D2ED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 b="19662"/>
          <a:stretch/>
        </p:blipFill>
        <p:spPr bwMode="auto">
          <a:xfrm>
            <a:off x="10743137" y="3734870"/>
            <a:ext cx="1311954" cy="3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4" descr="Image result for desy logo">
            <a:extLst>
              <a:ext uri="{FF2B5EF4-FFF2-40B4-BE49-F238E27FC236}">
                <a16:creationId xmlns:a16="http://schemas.microsoft.com/office/drawing/2014/main" id="{98BCB274-6318-D846-A637-C73EB102E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323" y="3088875"/>
            <a:ext cx="548142" cy="5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6" descr="Image result for rug groningen logo">
            <a:extLst>
              <a:ext uri="{FF2B5EF4-FFF2-40B4-BE49-F238E27FC236}">
                <a16:creationId xmlns:a16="http://schemas.microsoft.com/office/drawing/2014/main" id="{8B14AF21-03B7-DA4F-8BE5-000CFEB8E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759" y="4287574"/>
            <a:ext cx="694065" cy="46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8" descr="Image result for surfsara logo">
            <a:extLst>
              <a:ext uri="{FF2B5EF4-FFF2-40B4-BE49-F238E27FC236}">
                <a16:creationId xmlns:a16="http://schemas.microsoft.com/office/drawing/2014/main" id="{20CD9266-1439-BE49-848F-F34711CD5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791" y="5038914"/>
            <a:ext cx="1012090" cy="37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 29">
            <a:extLst>
              <a:ext uri="{FF2B5EF4-FFF2-40B4-BE49-F238E27FC236}">
                <a16:creationId xmlns:a16="http://schemas.microsoft.com/office/drawing/2014/main" id="{22A1E312-ED64-B343-9B05-9DAC317FD2F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981828" y="4069647"/>
            <a:ext cx="587891" cy="587891"/>
          </a:xfrm>
          <a:prstGeom prst="rect">
            <a:avLst/>
          </a:prstGeom>
        </p:spPr>
      </p:pic>
      <p:pic>
        <p:nvPicPr>
          <p:cNvPr id="36" name="Picture 42" descr="Image result for trust it services logo">
            <a:extLst>
              <a:ext uri="{FF2B5EF4-FFF2-40B4-BE49-F238E27FC236}">
                <a16:creationId xmlns:a16="http://schemas.microsoft.com/office/drawing/2014/main" id="{AA735C24-D793-484B-A8F2-A3DD1D9D7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802" y="5442641"/>
            <a:ext cx="1291125" cy="36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6" descr="Royal Observatory of Belgium">
            <a:extLst>
              <a:ext uri="{FF2B5EF4-FFF2-40B4-BE49-F238E27FC236}">
                <a16:creationId xmlns:a16="http://schemas.microsoft.com/office/drawing/2014/main" id="{AE67F230-83CF-F040-979E-D69B25349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923" y="5721501"/>
            <a:ext cx="1430203" cy="27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8" descr="Image result for infn logo">
            <a:extLst>
              <a:ext uri="{FF2B5EF4-FFF2-40B4-BE49-F238E27FC236}">
                <a16:creationId xmlns:a16="http://schemas.microsoft.com/office/drawing/2014/main" id="{A919DE32-2FB6-1049-971E-7F11AE189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289" y="1148109"/>
            <a:ext cx="605503" cy="60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0" descr="Image result for csic logo">
            <a:extLst>
              <a:ext uri="{FF2B5EF4-FFF2-40B4-BE49-F238E27FC236}">
                <a16:creationId xmlns:a16="http://schemas.microsoft.com/office/drawing/2014/main" id="{4CB888B3-B906-0742-9D43-1F4C9192D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t="7006" r="9143" b="8317"/>
          <a:stretch/>
        </p:blipFill>
        <p:spPr bwMode="auto">
          <a:xfrm>
            <a:off x="7502148" y="4923088"/>
            <a:ext cx="1137517" cy="34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950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071A91-CDEA-D145-A4BE-DB9FA255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3200" dirty="0">
                <a:solidFill>
                  <a:srgbClr val="002060"/>
                </a:solidFill>
              </a:rPr>
              <a:t>ESCAPE Work Programme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6ABF4B-842B-C244-A7B7-2B68AEED9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/>
              <a:t> </a:t>
            </a:r>
            <a:r>
              <a:rPr lang="en-GB" sz="2400" b="1" dirty="0"/>
              <a:t>Data Lake</a:t>
            </a:r>
            <a:r>
              <a:rPr lang="en-GB" sz="2400" dirty="0"/>
              <a:t>:</a:t>
            </a:r>
          </a:p>
          <a:p>
            <a:pPr lvl="1"/>
            <a:r>
              <a:rPr lang="en-GB" sz="2000" dirty="0"/>
              <a:t> Build a scalable, federated, data infrastructure as the basis of open science for the ESFRI projects within ESCAPE.  Enable connection to compute and storage resources.</a:t>
            </a:r>
          </a:p>
          <a:p>
            <a:r>
              <a:rPr lang="en-GB" sz="2400" dirty="0"/>
              <a:t> </a:t>
            </a:r>
            <a:r>
              <a:rPr lang="en-GB" sz="2400" b="1" dirty="0"/>
              <a:t>Software Repository</a:t>
            </a:r>
            <a:r>
              <a:rPr lang="en-GB" sz="2400" dirty="0"/>
              <a:t>:</a:t>
            </a:r>
          </a:p>
          <a:p>
            <a:pPr lvl="1"/>
            <a:r>
              <a:rPr lang="en-GB" sz="2000" dirty="0"/>
              <a:t> Repository of "scientific software" as a major component of the “data” to be curated in EOSC. Implementation of a community-based approach for the continuous development of shared software and for training of researchers and data scientists.</a:t>
            </a:r>
          </a:p>
          <a:p>
            <a:r>
              <a:rPr lang="en-GB" sz="2400" dirty="0"/>
              <a:t> </a:t>
            </a:r>
            <a:r>
              <a:rPr lang="en-GB" sz="2400" b="1" dirty="0"/>
              <a:t>Virtual Observatory</a:t>
            </a:r>
            <a:r>
              <a:rPr lang="en-GB" sz="2400" dirty="0"/>
              <a:t>:</a:t>
            </a:r>
          </a:p>
          <a:p>
            <a:pPr lvl="1"/>
            <a:r>
              <a:rPr lang="en-GB" sz="2000" dirty="0"/>
              <a:t> Extend FAIR standards, methods, tools of the Virtual Observatory to a broader scientific context; demonstrate EOSC ability to include existing platforms</a:t>
            </a:r>
          </a:p>
          <a:p>
            <a:r>
              <a:rPr lang="en-GB" sz="2400" dirty="0"/>
              <a:t> </a:t>
            </a:r>
            <a:r>
              <a:rPr lang="en-GB" sz="2400" b="1" dirty="0"/>
              <a:t>Science Platforms</a:t>
            </a:r>
            <a:r>
              <a:rPr lang="en-GB" sz="2400" dirty="0"/>
              <a:t>:</a:t>
            </a:r>
          </a:p>
          <a:p>
            <a:pPr lvl="1"/>
            <a:r>
              <a:rPr lang="en-GB" sz="2000" dirty="0"/>
              <a:t> Flexible science platforms to enable the analysis of open access data</a:t>
            </a:r>
          </a:p>
          <a:p>
            <a:r>
              <a:rPr lang="en-GB" sz="2400" dirty="0"/>
              <a:t> </a:t>
            </a:r>
            <a:r>
              <a:rPr lang="en-GB" sz="2400" b="1" dirty="0"/>
              <a:t>Citizen Science</a:t>
            </a:r>
            <a:r>
              <a:rPr lang="en-GB" sz="2400" dirty="0"/>
              <a:t>:</a:t>
            </a:r>
          </a:p>
          <a:p>
            <a:pPr lvl="1"/>
            <a:r>
              <a:rPr lang="en-GB" sz="2000" dirty="0"/>
              <a:t> Open gateway for citizen science on ESCAPE data archives and ESFRI community CS projects</a:t>
            </a:r>
          </a:p>
          <a:p>
            <a:pPr lvl="1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90902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DA4FCAA-3DF7-5A46-929E-5ACEF5EB6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2800" dirty="0">
                <a:solidFill>
                  <a:srgbClr val="002060"/>
                </a:solidFill>
              </a:rPr>
              <a:t>ESCAPE contributions : </a:t>
            </a:r>
            <a:br>
              <a:rPr lang="en-GB" sz="2800" dirty="0">
                <a:solidFill>
                  <a:srgbClr val="002060"/>
                </a:solidFill>
              </a:rPr>
            </a:br>
            <a:r>
              <a:rPr lang="en-GB" sz="2800" dirty="0">
                <a:solidFill>
                  <a:srgbClr val="002060"/>
                </a:solidFill>
              </a:rPr>
              <a:t>building a thematic EOSC cell</a:t>
            </a:r>
          </a:p>
        </p:txBody>
      </p:sp>
      <p:pic>
        <p:nvPicPr>
          <p:cNvPr id="1025" name="Picture 1" descr="page1image63641696">
            <a:extLst>
              <a:ext uri="{FF2B5EF4-FFF2-40B4-BE49-F238E27FC236}">
                <a16:creationId xmlns:a16="http://schemas.microsoft.com/office/drawing/2014/main" id="{47453394-7CED-7B4C-9B63-738C715BA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34" y="1312240"/>
            <a:ext cx="11529847" cy="467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CCBA935-AEDF-0F43-ADE3-45991D9923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fr-FR" dirty="0"/>
              <a:t>7/10/20</a:t>
            </a:r>
            <a:endParaRPr lang="it-IT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92C5943-23D5-FA48-832B-2EDA90DE5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it-IT" dirty="0"/>
              <a:t>G. Lamanna</a:t>
            </a:r>
          </a:p>
        </p:txBody>
      </p:sp>
    </p:spTree>
    <p:extLst>
      <p:ext uri="{BB962C8B-B14F-4D97-AF65-F5344CB8AC3E}">
        <p14:creationId xmlns:p14="http://schemas.microsoft.com/office/powerpoint/2010/main" val="2609972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81BCF-A2A1-A849-A1A3-10D89C3E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Lake concept</a:t>
            </a:r>
          </a:p>
        </p:txBody>
      </p:sp>
      <p:sp>
        <p:nvSpPr>
          <p:cNvPr id="125" name="Content Placeholder 124">
            <a:extLst>
              <a:ext uri="{FF2B5EF4-FFF2-40B4-BE49-F238E27FC236}">
                <a16:creationId xmlns:a16="http://schemas.microsoft.com/office/drawing/2014/main" id="{C33F1D0D-DB3F-BE48-B23F-59D0C7862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41089" y="1376737"/>
            <a:ext cx="4620873" cy="4598498"/>
          </a:xfrm>
        </p:spPr>
        <p:txBody>
          <a:bodyPr>
            <a:normAutofit/>
          </a:bodyPr>
          <a:lstStyle/>
          <a:p>
            <a:r>
              <a:rPr lang="en-GB" sz="2400" dirty="0"/>
              <a:t> </a:t>
            </a:r>
            <a:r>
              <a:rPr lang="en-GB" sz="2000" dirty="0"/>
              <a:t>Federation through token-based AAI</a:t>
            </a:r>
          </a:p>
          <a:p>
            <a:r>
              <a:rPr lang="en-GB" sz="2000" dirty="0"/>
              <a:t> Policy-driven data replication and distribution</a:t>
            </a:r>
          </a:p>
          <a:p>
            <a:r>
              <a:rPr lang="en-GB" sz="2000" dirty="0"/>
              <a:t> Distributed storage for reliability, accessibility, sustainability</a:t>
            </a:r>
          </a:p>
          <a:p>
            <a:r>
              <a:rPr lang="en-GB" sz="2000" dirty="0"/>
              <a:t> Serving data, remote, cached, streaming, to heterogeneous compute facilities</a:t>
            </a:r>
          </a:p>
          <a:p>
            <a:r>
              <a:rPr lang="en-GB" sz="2000" dirty="0"/>
              <a:t> Hide complexity – transparent access to data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135FE95-A2FC-414E-ADC6-92E469387225}"/>
              </a:ext>
            </a:extLst>
          </p:cNvPr>
          <p:cNvGrpSpPr/>
          <p:nvPr/>
        </p:nvGrpSpPr>
        <p:grpSpPr>
          <a:xfrm>
            <a:off x="307028" y="1125232"/>
            <a:ext cx="7109717" cy="4297132"/>
            <a:chOff x="142329" y="1511299"/>
            <a:chExt cx="9001671" cy="4724408"/>
          </a:xfrm>
        </p:grpSpPr>
        <p:sp>
          <p:nvSpPr>
            <p:cNvPr id="86" name="Cloud 85">
              <a:extLst>
                <a:ext uri="{FF2B5EF4-FFF2-40B4-BE49-F238E27FC236}">
                  <a16:creationId xmlns:a16="http://schemas.microsoft.com/office/drawing/2014/main" id="{0465A7A3-B4CA-5745-B1CF-2222175B5518}"/>
                </a:ext>
              </a:extLst>
            </p:cNvPr>
            <p:cNvSpPr/>
            <p:nvPr/>
          </p:nvSpPr>
          <p:spPr>
            <a:xfrm>
              <a:off x="317499" y="1511299"/>
              <a:ext cx="8826501" cy="3059793"/>
            </a:xfrm>
            <a:prstGeom prst="cloud">
              <a:avLst/>
            </a:prstGeom>
            <a:solidFill>
              <a:srgbClr val="2C7C9F">
                <a:lumMod val="40000"/>
                <a:lumOff val="60000"/>
              </a:srgbClr>
            </a:solidFill>
            <a:ln w="25400" cap="flat" cmpd="sng" algn="ctr">
              <a:solidFill>
                <a:srgbClr val="244A58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2C7C9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482DE46-13E4-D446-B4A7-0B5CCB82065C}"/>
                </a:ext>
              </a:extLst>
            </p:cNvPr>
            <p:cNvSpPr/>
            <p:nvPr/>
          </p:nvSpPr>
          <p:spPr>
            <a:xfrm>
              <a:off x="3570169" y="1786461"/>
              <a:ext cx="2837144" cy="380178"/>
            </a:xfrm>
            <a:prstGeom prst="rect">
              <a:avLst/>
            </a:prstGeom>
            <a:solidFill>
              <a:srgbClr val="C00000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Can 87">
              <a:extLst>
                <a:ext uri="{FF2B5EF4-FFF2-40B4-BE49-F238E27FC236}">
                  <a16:creationId xmlns:a16="http://schemas.microsoft.com/office/drawing/2014/main" id="{33BD00C8-F0BD-4348-A672-7985917FB0CE}"/>
                </a:ext>
              </a:extLst>
            </p:cNvPr>
            <p:cNvSpPr/>
            <p:nvPr/>
          </p:nvSpPr>
          <p:spPr>
            <a:xfrm>
              <a:off x="1170937" y="2477346"/>
              <a:ext cx="3027580" cy="1228362"/>
            </a:xfrm>
            <a:prstGeom prst="can">
              <a:avLst>
                <a:gd name="adj" fmla="val 32533"/>
              </a:avLst>
            </a:prstGeom>
            <a:solidFill>
              <a:srgbClr val="FFFF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Storage</a:t>
              </a:r>
            </a:p>
          </p:txBody>
        </p:sp>
        <p:sp>
          <p:nvSpPr>
            <p:cNvPr id="89" name="Can 88">
              <a:extLst>
                <a:ext uri="{FF2B5EF4-FFF2-40B4-BE49-F238E27FC236}">
                  <a16:creationId xmlns:a16="http://schemas.microsoft.com/office/drawing/2014/main" id="{6A06D311-28E0-8B44-BB6D-C048C4AF5F67}"/>
                </a:ext>
              </a:extLst>
            </p:cNvPr>
            <p:cNvSpPr/>
            <p:nvPr/>
          </p:nvSpPr>
          <p:spPr>
            <a:xfrm>
              <a:off x="2273500" y="3064602"/>
              <a:ext cx="791851" cy="461965"/>
            </a:xfrm>
            <a:prstGeom prst="can">
              <a:avLst/>
            </a:prstGeom>
            <a:solidFill>
              <a:srgbClr val="FFFF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Storage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Can 89">
              <a:extLst>
                <a:ext uri="{FF2B5EF4-FFF2-40B4-BE49-F238E27FC236}">
                  <a16:creationId xmlns:a16="http://schemas.microsoft.com/office/drawing/2014/main" id="{DD7EC410-2DA1-F84E-A533-C2506D613976}"/>
                </a:ext>
              </a:extLst>
            </p:cNvPr>
            <p:cNvSpPr/>
            <p:nvPr/>
          </p:nvSpPr>
          <p:spPr>
            <a:xfrm>
              <a:off x="1170937" y="3786989"/>
              <a:ext cx="7304186" cy="428053"/>
            </a:xfrm>
            <a:prstGeom prst="can">
              <a:avLst/>
            </a:prstGeom>
            <a:solidFill>
              <a:srgbClr val="FF66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Content Delivering and Caching Services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Can 90">
              <a:extLst>
                <a:ext uri="{FF2B5EF4-FFF2-40B4-BE49-F238E27FC236}">
                  <a16:creationId xmlns:a16="http://schemas.microsoft.com/office/drawing/2014/main" id="{4F7A3BFA-52F3-D741-97E3-8ABBC41490D0}"/>
                </a:ext>
              </a:extLst>
            </p:cNvPr>
            <p:cNvSpPr/>
            <p:nvPr/>
          </p:nvSpPr>
          <p:spPr>
            <a:xfrm>
              <a:off x="1320432" y="3068999"/>
              <a:ext cx="791851" cy="461965"/>
            </a:xfrm>
            <a:prstGeom prst="can">
              <a:avLst/>
            </a:prstGeom>
            <a:solidFill>
              <a:srgbClr val="FFFF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Storage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1282353-53CB-C947-91D4-218B54DA4A2B}"/>
                </a:ext>
              </a:extLst>
            </p:cNvPr>
            <p:cNvSpPr/>
            <p:nvPr/>
          </p:nvSpPr>
          <p:spPr>
            <a:xfrm>
              <a:off x="1320432" y="4944831"/>
              <a:ext cx="791851" cy="534816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Grid Compute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1EF3AF4-D9B5-7440-9C06-F71F78C6B19D}"/>
                </a:ext>
              </a:extLst>
            </p:cNvPr>
            <p:cNvSpPr/>
            <p:nvPr/>
          </p:nvSpPr>
          <p:spPr>
            <a:xfrm>
              <a:off x="2341155" y="4956756"/>
              <a:ext cx="1587135" cy="534816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Grid Compute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34C30A8-5C29-C946-8830-C97A3689EB9E}"/>
                </a:ext>
              </a:extLst>
            </p:cNvPr>
            <p:cNvSpPr/>
            <p:nvPr/>
          </p:nvSpPr>
          <p:spPr>
            <a:xfrm>
              <a:off x="1364641" y="5779372"/>
              <a:ext cx="246308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0095ADE-4C35-C24C-9313-4216B3B999B2}"/>
                </a:ext>
              </a:extLst>
            </p:cNvPr>
            <p:cNvSpPr/>
            <p:nvPr/>
          </p:nvSpPr>
          <p:spPr>
            <a:xfrm>
              <a:off x="1879211" y="2489776"/>
              <a:ext cx="1663276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Distributed Storage</a:t>
              </a:r>
            </a:p>
          </p:txBody>
        </p:sp>
        <p:sp>
          <p:nvSpPr>
            <p:cNvPr id="96" name="Down Arrow Callout 95">
              <a:extLst>
                <a:ext uri="{FF2B5EF4-FFF2-40B4-BE49-F238E27FC236}">
                  <a16:creationId xmlns:a16="http://schemas.microsoft.com/office/drawing/2014/main" id="{4A331221-5081-1741-ABB1-AA013A30AEEF}"/>
                </a:ext>
              </a:extLst>
            </p:cNvPr>
            <p:cNvSpPr/>
            <p:nvPr/>
          </p:nvSpPr>
          <p:spPr>
            <a:xfrm>
              <a:off x="1170938" y="1786462"/>
              <a:ext cx="3015830" cy="581392"/>
            </a:xfrm>
            <a:prstGeom prst="downArrowCallout">
              <a:avLst/>
            </a:prstGeom>
            <a:solidFill>
              <a:srgbClr val="C00000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Down Arrow Callout 96">
              <a:extLst>
                <a:ext uri="{FF2B5EF4-FFF2-40B4-BE49-F238E27FC236}">
                  <a16:creationId xmlns:a16="http://schemas.microsoft.com/office/drawing/2014/main" id="{B2A1AE55-6042-314B-AB1F-E97F8ECBC6FA}"/>
                </a:ext>
              </a:extLst>
            </p:cNvPr>
            <p:cNvSpPr/>
            <p:nvPr/>
          </p:nvSpPr>
          <p:spPr>
            <a:xfrm>
              <a:off x="6045280" y="1786461"/>
              <a:ext cx="2327593" cy="581393"/>
            </a:xfrm>
            <a:prstGeom prst="downArrowCallout">
              <a:avLst/>
            </a:prstGeom>
            <a:solidFill>
              <a:srgbClr val="C00000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D0AAB23-AD05-0040-96E8-938BD9C2D1F2}"/>
                </a:ext>
              </a:extLst>
            </p:cNvPr>
            <p:cNvSpPr/>
            <p:nvPr/>
          </p:nvSpPr>
          <p:spPr>
            <a:xfrm>
              <a:off x="3188484" y="3064603"/>
              <a:ext cx="704560" cy="484504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2F677002-F8A5-DE48-95FF-9FD06A63C556}"/>
                </a:ext>
              </a:extLst>
            </p:cNvPr>
            <p:cNvSpPr/>
            <p:nvPr/>
          </p:nvSpPr>
          <p:spPr>
            <a:xfrm>
              <a:off x="3570170" y="3168961"/>
              <a:ext cx="266041" cy="285939"/>
            </a:xfrm>
            <a:prstGeom prst="ellipse">
              <a:avLst/>
            </a:prstGeom>
            <a:noFill/>
            <a:ln w="19050" cap="flat" cmpd="sng" algn="ctr">
              <a:solidFill>
                <a:srgbClr val="4F81B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37575FB-4B00-DB47-AC8D-54AE4A5BBB96}"/>
                </a:ext>
              </a:extLst>
            </p:cNvPr>
            <p:cNvSpPr/>
            <p:nvPr/>
          </p:nvSpPr>
          <p:spPr>
            <a:xfrm>
              <a:off x="3256940" y="3168961"/>
              <a:ext cx="266041" cy="270869"/>
            </a:xfrm>
            <a:prstGeom prst="ellipse">
              <a:avLst/>
            </a:prstGeom>
            <a:noFill/>
            <a:ln w="19050" cap="flat" cmpd="sng" algn="ctr">
              <a:solidFill>
                <a:srgbClr val="4F81B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DA3C056-82CE-1F41-A4BD-9800C060ECDD}"/>
                </a:ext>
              </a:extLst>
            </p:cNvPr>
            <p:cNvCxnSpPr/>
            <p:nvPr/>
          </p:nvCxnSpPr>
          <p:spPr>
            <a:xfrm flipV="1">
              <a:off x="3354645" y="3155414"/>
              <a:ext cx="329684" cy="1650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F120C71E-D253-E44F-B59F-0220E580865F}"/>
                </a:ext>
              </a:extLst>
            </p:cNvPr>
            <p:cNvSpPr/>
            <p:nvPr/>
          </p:nvSpPr>
          <p:spPr>
            <a:xfrm>
              <a:off x="1170937" y="5574459"/>
              <a:ext cx="7304186" cy="270934"/>
            </a:xfrm>
            <a:prstGeom prst="roundRect">
              <a:avLst/>
            </a:prstGeom>
            <a:solidFill>
              <a:srgbClr val="9BBB59">
                <a:lumMod val="75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Compute Provisioning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A43B086-615E-E944-BF9E-B80E8B8AE8A5}"/>
                </a:ext>
              </a:extLst>
            </p:cNvPr>
            <p:cNvSpPr/>
            <p:nvPr/>
          </p:nvSpPr>
          <p:spPr>
            <a:xfrm>
              <a:off x="3568667" y="1836978"/>
              <a:ext cx="2490426" cy="338555"/>
            </a:xfrm>
            <a:prstGeom prst="rect">
              <a:avLst/>
            </a:prstGeom>
            <a:solidFill>
              <a:srgbClr val="C00000">
                <a:lumMod val="60000"/>
                <a:lumOff val="40000"/>
              </a:srgbClr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Storage Orchestration Services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1EECC59-C979-564F-999E-8DA410553651}"/>
                </a:ext>
              </a:extLst>
            </p:cNvPr>
            <p:cNvSpPr/>
            <p:nvPr/>
          </p:nvSpPr>
          <p:spPr>
            <a:xfrm>
              <a:off x="1229682" y="2990734"/>
              <a:ext cx="941345" cy="2747981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FA7B1D6-98EE-CE43-B8A5-A47902D60F49}"/>
                </a:ext>
              </a:extLst>
            </p:cNvPr>
            <p:cNvSpPr/>
            <p:nvPr/>
          </p:nvSpPr>
          <p:spPr>
            <a:xfrm>
              <a:off x="2226909" y="2990734"/>
              <a:ext cx="1811737" cy="2747980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0F505535-3DA1-FD48-8960-0B87D85663BA}"/>
                </a:ext>
              </a:extLst>
            </p:cNvPr>
            <p:cNvSpPr/>
            <p:nvPr/>
          </p:nvSpPr>
          <p:spPr>
            <a:xfrm>
              <a:off x="7236134" y="4965437"/>
              <a:ext cx="791851" cy="534816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Grid Compute</a:t>
              </a:r>
            </a:p>
          </p:txBody>
        </p:sp>
        <p:sp>
          <p:nvSpPr>
            <p:cNvPr id="107" name="Left-Right Arrow 106">
              <a:extLst>
                <a:ext uri="{FF2B5EF4-FFF2-40B4-BE49-F238E27FC236}">
                  <a16:creationId xmlns:a16="http://schemas.microsoft.com/office/drawing/2014/main" id="{63677442-E6CB-9049-A8B0-D92B63C22DA8}"/>
                </a:ext>
              </a:extLst>
            </p:cNvPr>
            <p:cNvSpPr/>
            <p:nvPr/>
          </p:nvSpPr>
          <p:spPr>
            <a:xfrm>
              <a:off x="4539235" y="3079908"/>
              <a:ext cx="1163143" cy="376186"/>
            </a:xfrm>
            <a:prstGeom prst="leftRightArrow">
              <a:avLst/>
            </a:prstGeom>
            <a:solidFill>
              <a:srgbClr val="2C7C9F">
                <a:lumMod val="75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81E02D2-6B1E-4C47-A024-A59BB16B7903}"/>
                </a:ext>
              </a:extLst>
            </p:cNvPr>
            <p:cNvSpPr/>
            <p:nvPr/>
          </p:nvSpPr>
          <p:spPr>
            <a:xfrm>
              <a:off x="4413826" y="2367854"/>
              <a:ext cx="131702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Asynchronous 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Data Transfer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Services</a:t>
              </a:r>
            </a:p>
          </p:txBody>
        </p:sp>
        <p:sp>
          <p:nvSpPr>
            <p:cNvPr id="109" name="Can 108">
              <a:extLst>
                <a:ext uri="{FF2B5EF4-FFF2-40B4-BE49-F238E27FC236}">
                  <a16:creationId xmlns:a16="http://schemas.microsoft.com/office/drawing/2014/main" id="{9BBD0D4E-0BF2-CF4B-A017-7AB3F902A710}"/>
                </a:ext>
              </a:extLst>
            </p:cNvPr>
            <p:cNvSpPr/>
            <p:nvPr/>
          </p:nvSpPr>
          <p:spPr>
            <a:xfrm>
              <a:off x="5998258" y="2475723"/>
              <a:ext cx="2346943" cy="1228362"/>
            </a:xfrm>
            <a:prstGeom prst="can">
              <a:avLst>
                <a:gd name="adj" fmla="val 32533"/>
              </a:avLst>
            </a:prstGeom>
            <a:solidFill>
              <a:srgbClr val="FFFF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Can 109">
              <a:extLst>
                <a:ext uri="{FF2B5EF4-FFF2-40B4-BE49-F238E27FC236}">
                  <a16:creationId xmlns:a16="http://schemas.microsoft.com/office/drawing/2014/main" id="{65BCC86D-B3A5-3A4F-A471-E9B1F7DA1097}"/>
                </a:ext>
              </a:extLst>
            </p:cNvPr>
            <p:cNvSpPr/>
            <p:nvPr/>
          </p:nvSpPr>
          <p:spPr>
            <a:xfrm>
              <a:off x="7228638" y="3067377"/>
              <a:ext cx="791851" cy="461965"/>
            </a:xfrm>
            <a:prstGeom prst="can">
              <a:avLst/>
            </a:prstGeom>
            <a:solidFill>
              <a:srgbClr val="FFFF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Storage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71FDCD7-F815-3A46-B9CA-531C0E83A7D7}"/>
                </a:ext>
              </a:extLst>
            </p:cNvPr>
            <p:cNvSpPr/>
            <p:nvPr/>
          </p:nvSpPr>
          <p:spPr>
            <a:xfrm>
              <a:off x="6759107" y="2488154"/>
              <a:ext cx="806204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Storage</a:t>
              </a: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79A94CD-C57D-F94C-8A6C-CCF586D71265}"/>
                </a:ext>
              </a:extLst>
            </p:cNvPr>
            <p:cNvGrpSpPr/>
            <p:nvPr/>
          </p:nvGrpSpPr>
          <p:grpSpPr>
            <a:xfrm>
              <a:off x="6161784" y="2948642"/>
              <a:ext cx="973295" cy="641106"/>
              <a:chOff x="7275437" y="1972720"/>
              <a:chExt cx="1062785" cy="607078"/>
            </a:xfrm>
          </p:grpSpPr>
          <p:sp>
            <p:nvSpPr>
              <p:cNvPr id="122" name="Cloud 121">
                <a:extLst>
                  <a:ext uri="{FF2B5EF4-FFF2-40B4-BE49-F238E27FC236}">
                    <a16:creationId xmlns:a16="http://schemas.microsoft.com/office/drawing/2014/main" id="{EB742A96-1824-3F43-818E-537936B8AFAD}"/>
                  </a:ext>
                </a:extLst>
              </p:cNvPr>
              <p:cNvSpPr/>
              <p:nvPr/>
            </p:nvSpPr>
            <p:spPr>
              <a:xfrm>
                <a:off x="7397243" y="1972720"/>
                <a:ext cx="807418" cy="607078"/>
              </a:xfrm>
              <a:prstGeom prst="cloud">
                <a:avLst/>
              </a:prstGeom>
              <a:noFill/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6452D7E6-4269-0B42-9F31-A42C29D12217}"/>
                  </a:ext>
                </a:extLst>
              </p:cNvPr>
              <p:cNvSpPr/>
              <p:nvPr/>
            </p:nvSpPr>
            <p:spPr>
              <a:xfrm>
                <a:off x="7275437" y="2012578"/>
                <a:ext cx="1062785" cy="466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Volatile </a:t>
                </a:r>
              </a:p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Storage</a:t>
                </a:r>
                <a:endPara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3" name="Cloud 112">
              <a:extLst>
                <a:ext uri="{FF2B5EF4-FFF2-40B4-BE49-F238E27FC236}">
                  <a16:creationId xmlns:a16="http://schemas.microsoft.com/office/drawing/2014/main" id="{D457B23A-18CD-074E-B305-40BE0AA9BB16}"/>
                </a:ext>
              </a:extLst>
            </p:cNvPr>
            <p:cNvSpPr/>
            <p:nvPr/>
          </p:nvSpPr>
          <p:spPr>
            <a:xfrm>
              <a:off x="4038646" y="4968681"/>
              <a:ext cx="1088035" cy="534816"/>
            </a:xfrm>
            <a:prstGeom prst="cloud">
              <a:avLst/>
            </a:prstGeom>
            <a:solidFill>
              <a:srgbClr val="00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Cloud Compute</a:t>
              </a:r>
            </a:p>
          </p:txBody>
        </p:sp>
        <p:sp>
          <p:nvSpPr>
            <p:cNvPr id="114" name="Multidocument 113">
              <a:extLst>
                <a:ext uri="{FF2B5EF4-FFF2-40B4-BE49-F238E27FC236}">
                  <a16:creationId xmlns:a16="http://schemas.microsoft.com/office/drawing/2014/main" id="{33D417B4-27CF-2143-88E4-616C49358663}"/>
                </a:ext>
              </a:extLst>
            </p:cNvPr>
            <p:cNvSpPr/>
            <p:nvPr/>
          </p:nvSpPr>
          <p:spPr>
            <a:xfrm>
              <a:off x="5245129" y="4878727"/>
              <a:ext cx="916656" cy="612845"/>
            </a:xfrm>
            <a:prstGeom prst="flowChartMultidocument">
              <a:avLst/>
            </a:prstGeom>
            <a:solidFill>
              <a:srgbClr val="008000"/>
            </a:solidFill>
            <a:ln w="19050" cap="flat" cmpd="sng" algn="ctr">
              <a:solidFill>
                <a:srgbClr val="4F81B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HPC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Compute</a:t>
              </a:r>
            </a:p>
          </p:txBody>
        </p:sp>
        <p:sp>
          <p:nvSpPr>
            <p:cNvPr id="115" name="Wave 114">
              <a:extLst>
                <a:ext uri="{FF2B5EF4-FFF2-40B4-BE49-F238E27FC236}">
                  <a16:creationId xmlns:a16="http://schemas.microsoft.com/office/drawing/2014/main" id="{1DC8538E-7A58-9947-9444-9B569099DB5C}"/>
                </a:ext>
              </a:extLst>
            </p:cNvPr>
            <p:cNvSpPr/>
            <p:nvPr/>
          </p:nvSpPr>
          <p:spPr>
            <a:xfrm>
              <a:off x="6191091" y="4905821"/>
              <a:ext cx="962800" cy="555415"/>
            </a:xfrm>
            <a:prstGeom prst="wave">
              <a:avLst>
                <a:gd name="adj1" fmla="val 12500"/>
                <a:gd name="adj2" fmla="val -10000"/>
              </a:avLst>
            </a:prstGeom>
            <a:solidFill>
              <a:srgbClr val="00800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@HOME</a:t>
              </a:r>
            </a:p>
          </p:txBody>
        </p:sp>
        <p:sp>
          <p:nvSpPr>
            <p:cNvPr id="116" name="Left Bracket 115">
              <a:extLst>
                <a:ext uri="{FF2B5EF4-FFF2-40B4-BE49-F238E27FC236}">
                  <a16:creationId xmlns:a16="http://schemas.microsoft.com/office/drawing/2014/main" id="{11077DA2-C4AB-024D-A528-94CAD7F527BF}"/>
                </a:ext>
              </a:extLst>
            </p:cNvPr>
            <p:cNvSpPr/>
            <p:nvPr/>
          </p:nvSpPr>
          <p:spPr>
            <a:xfrm>
              <a:off x="814833" y="4754211"/>
              <a:ext cx="184128" cy="1375661"/>
            </a:xfrm>
            <a:prstGeom prst="leftBracket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Left Bracket 116">
              <a:extLst>
                <a:ext uri="{FF2B5EF4-FFF2-40B4-BE49-F238E27FC236}">
                  <a16:creationId xmlns:a16="http://schemas.microsoft.com/office/drawing/2014/main" id="{8E6B7F68-8A8E-B64C-80FB-60E38C2565AE}"/>
                </a:ext>
              </a:extLst>
            </p:cNvPr>
            <p:cNvSpPr/>
            <p:nvPr/>
          </p:nvSpPr>
          <p:spPr>
            <a:xfrm>
              <a:off x="825163" y="1786461"/>
              <a:ext cx="211481" cy="2301285"/>
            </a:xfrm>
            <a:prstGeom prst="leftBracket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B755661-9B7E-8C41-A1E4-AFAA0EE763DF}"/>
                </a:ext>
              </a:extLst>
            </p:cNvPr>
            <p:cNvSpPr/>
            <p:nvPr/>
          </p:nvSpPr>
          <p:spPr>
            <a:xfrm rot="16200000">
              <a:off x="-318259" y="5083895"/>
              <a:ext cx="162651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Compute 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Infrastructure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2168268F-BE79-8045-90EC-FA05C894AA06}"/>
                </a:ext>
              </a:extLst>
            </p:cNvPr>
            <p:cNvSpPr/>
            <p:nvPr/>
          </p:nvSpPr>
          <p:spPr>
            <a:xfrm rot="16200000">
              <a:off x="-656779" y="2597986"/>
              <a:ext cx="227532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Data (Lake) </a:t>
              </a: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Infrastructure 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51A3157-4171-C14C-A872-30AB46126857}"/>
                </a:ext>
              </a:extLst>
            </p:cNvPr>
            <p:cNvSpPr txBox="1"/>
            <p:nvPr/>
          </p:nvSpPr>
          <p:spPr>
            <a:xfrm>
              <a:off x="2476499" y="4470400"/>
              <a:ext cx="136302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Data Center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DCE3D11D-182E-C041-91FF-61E77B00FA80}"/>
                </a:ext>
              </a:extLst>
            </p:cNvPr>
            <p:cNvSpPr txBox="1"/>
            <p:nvPr/>
          </p:nvSpPr>
          <p:spPr>
            <a:xfrm>
              <a:off x="1244601" y="4318000"/>
              <a:ext cx="860539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Data Center</a:t>
              </a:r>
            </a:p>
          </p:txBody>
        </p:sp>
      </p:grpSp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7D2925E0-12AE-2140-A273-C628D4EA3D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fr-FR" dirty="0"/>
              <a:t>7/10/20</a:t>
            </a:r>
            <a:endParaRPr lang="it-IT" dirty="0"/>
          </a:p>
        </p:txBody>
      </p:sp>
      <p:sp>
        <p:nvSpPr>
          <p:cNvPr id="46" name="Footer Placeholder 4">
            <a:extLst>
              <a:ext uri="{FF2B5EF4-FFF2-40B4-BE49-F238E27FC236}">
                <a16:creationId xmlns:a16="http://schemas.microsoft.com/office/drawing/2014/main" id="{95C8CE57-7391-3A4C-B476-3B39A094D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it-IT" dirty="0"/>
              <a:t>G. Lamanna</a:t>
            </a:r>
          </a:p>
        </p:txBody>
      </p:sp>
    </p:spTree>
    <p:extLst>
      <p:ext uri="{BB962C8B-B14F-4D97-AF65-F5344CB8AC3E}">
        <p14:creationId xmlns:p14="http://schemas.microsoft.com/office/powerpoint/2010/main" val="3806313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26996-6D5D-0040-B0E0-CDB2A90C5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Lake status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368E7A0-3CB4-A147-8DD0-BCD612F73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9" y="1314103"/>
            <a:ext cx="7451178" cy="40806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ontent Placeholder 124">
            <a:extLst>
              <a:ext uri="{FF2B5EF4-FFF2-40B4-BE49-F238E27FC236}">
                <a16:creationId xmlns:a16="http://schemas.microsoft.com/office/drawing/2014/main" id="{513A885A-2816-4949-8AF9-0A58DC91B945}"/>
              </a:ext>
            </a:extLst>
          </p:cNvPr>
          <p:cNvSpPr txBox="1">
            <a:spLocks/>
          </p:cNvSpPr>
          <p:nvPr/>
        </p:nvSpPr>
        <p:spPr>
          <a:xfrm>
            <a:off x="7767263" y="1314103"/>
            <a:ext cx="4325420" cy="47828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In progress: </a:t>
            </a:r>
            <a:r>
              <a:rPr lang="fr-FR" sz="2000" dirty="0"/>
              <a:t>data injection and </a:t>
            </a:r>
            <a:r>
              <a:rPr lang="fr-FR" sz="2000" dirty="0" err="1"/>
              <a:t>replication</a:t>
            </a:r>
            <a:r>
              <a:rPr lang="fr-FR" sz="2000" dirty="0"/>
              <a:t> </a:t>
            </a:r>
            <a:r>
              <a:rPr lang="fr-FR" sz="2000" dirty="0" err="1"/>
              <a:t>demonstrators</a:t>
            </a:r>
            <a:r>
              <a:rPr lang="fr-FR" sz="2000" dirty="0"/>
              <a:t>, </a:t>
            </a:r>
            <a:r>
              <a:rPr lang="fr-FR" sz="2000" dirty="0" err="1"/>
              <a:t>soon</a:t>
            </a:r>
            <a:r>
              <a:rPr lang="fr-FR" sz="2000" dirty="0"/>
              <a:t> </a:t>
            </a:r>
            <a:r>
              <a:rPr lang="fr-FR" sz="2000" dirty="0" err="1"/>
              <a:t>followed</a:t>
            </a:r>
            <a:r>
              <a:rPr lang="fr-FR" sz="2000" dirty="0"/>
              <a:t> by</a:t>
            </a:r>
            <a:r>
              <a:rPr lang="en-GB" sz="2000" dirty="0"/>
              <a:t> pipeline data analysis tests with </a:t>
            </a:r>
            <a:r>
              <a:rPr lang="en-GB" sz="2000" b="1" dirty="0"/>
              <a:t>LHC, CTA, LOFAR, LSST, SKA, Virgo.</a:t>
            </a:r>
            <a:r>
              <a:rPr lang="en-GB" sz="2000" dirty="0"/>
              <a:t> 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2D13712-3EA6-5F46-ABF9-509DBFD29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514" y="6356352"/>
            <a:ext cx="1561381" cy="365125"/>
          </a:xfrm>
        </p:spPr>
        <p:txBody>
          <a:bodyPr/>
          <a:lstStyle/>
          <a:p>
            <a:r>
              <a:rPr lang="fr-FR" dirty="0"/>
              <a:t>7/10/20</a:t>
            </a:r>
            <a:endParaRPr lang="it-IT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01E0C5A-D910-FA42-AEE0-0689E5463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it-IT" dirty="0"/>
              <a:t>G. Lamanna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EA9A2DD-10BF-CD42-8DCC-8C36A4EE8F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15" t="1188" r="1068" b="8389"/>
          <a:stretch/>
        </p:blipFill>
        <p:spPr>
          <a:xfrm>
            <a:off x="5646168" y="3133455"/>
            <a:ext cx="5393932" cy="32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7A75EB-083A-4B4B-ADF3-0C6335B9B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0377"/>
            <a:ext cx="7739065" cy="44181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E3DBE6-5E5F-2B41-9DA4-9746C325E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269" y="149754"/>
            <a:ext cx="9720532" cy="103235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Observatory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58B0F0E-218E-884D-ACB9-16D107C4C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7194" y="581988"/>
            <a:ext cx="4449848" cy="55223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accent1"/>
                </a:solidFill>
              </a:rPr>
              <a:t>ESFRI-VO-EOSC connection: </a:t>
            </a:r>
          </a:p>
          <a:p>
            <a:r>
              <a:rPr lang="en-GB" sz="2400" dirty="0"/>
              <a:t>Map VO framework into EOSC</a:t>
            </a:r>
          </a:p>
          <a:p>
            <a:r>
              <a:rPr lang="en-GB" sz="2400" dirty="0"/>
              <a:t> VO Registry in EOSC</a:t>
            </a:r>
          </a:p>
          <a:p>
            <a:r>
              <a:rPr lang="en-GB" sz="2400" dirty="0"/>
              <a:t> Portfolio of Astronomy VO services</a:t>
            </a:r>
          </a:p>
          <a:p>
            <a:r>
              <a:rPr lang="en-GB" sz="2400" dirty="0"/>
              <a:t> Contribution to EOSC hybrid cloud</a:t>
            </a:r>
          </a:p>
          <a:p>
            <a:r>
              <a:rPr lang="en-GB" sz="2400" dirty="0"/>
              <a:t>Containerised domain-specific services</a:t>
            </a:r>
          </a:p>
          <a:p>
            <a:r>
              <a:rPr lang="en-GB" sz="2400" dirty="0"/>
              <a:t> Training – interoperable data schools</a:t>
            </a:r>
          </a:p>
          <a:p>
            <a:r>
              <a:rPr lang="en-GB" sz="2400" dirty="0"/>
              <a:t> Ensuring EOSC connects with VO and astronomy needs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DED9E5-2FA4-6448-B2AA-CBFBDE71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7/1020</a:t>
            </a:r>
            <a:endParaRPr lang="it-IT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7F71641-93B8-2B4A-845C-625F4295F1F3}"/>
              </a:ext>
            </a:extLst>
          </p:cNvPr>
          <p:cNvSpPr txBox="1">
            <a:spLocks/>
          </p:cNvSpPr>
          <p:nvPr/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7/10/20</a:t>
            </a:r>
            <a:endParaRPr lang="it-IT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CB5E7B4-D940-5443-B5B8-D4E6E74E7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0929" y="6356352"/>
            <a:ext cx="3738113" cy="365125"/>
          </a:xfrm>
        </p:spPr>
        <p:txBody>
          <a:bodyPr/>
          <a:lstStyle/>
          <a:p>
            <a:r>
              <a:rPr lang="it-IT" dirty="0"/>
              <a:t>G. Lamanna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8120C4-7ACE-1942-80D0-A2423B736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84" y="4386675"/>
            <a:ext cx="3719627" cy="233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003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93CED01-B4E9-1440-B6BC-F5B5F72F0FB7}" vid="{DFDA9E33-CF96-054A-81CF-3EA211A23324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 PPT template_v2" id="{84B2C77E-D1E5-DD48-B3EE-B80C14BA55BA}" vid="{29E3AAB7-A3DE-2940-AABB-6F3EADDE159C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16982</TotalTime>
  <Words>1165</Words>
  <Application>Microsoft Macintosh PowerPoint</Application>
  <PresentationFormat>Grand écran</PresentationFormat>
  <Paragraphs>184</Paragraphs>
  <Slides>16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16</vt:i4>
      </vt:variant>
    </vt:vector>
  </HeadingPairs>
  <TitlesOfParts>
    <vt:vector size="25" baseType="lpstr">
      <vt:lpstr>MS PGothic</vt:lpstr>
      <vt:lpstr>Arial</vt:lpstr>
      <vt:lpstr>Avenir Book</vt:lpstr>
      <vt:lpstr>Calibri</vt:lpstr>
      <vt:lpstr>Calibri Light</vt:lpstr>
      <vt:lpstr>Courier New</vt:lpstr>
      <vt:lpstr>Wingdings</vt:lpstr>
      <vt:lpstr>Tema di Office</vt:lpstr>
      <vt:lpstr>1_Tema di Office</vt:lpstr>
      <vt:lpstr>The ESCAPE Project 2nd ESFRI-EOSC Workshop</vt:lpstr>
      <vt:lpstr>Présentation PowerPoint</vt:lpstr>
      <vt:lpstr>ESCAPE: Astronomy and Particle Physics ESFRIs</vt:lpstr>
      <vt:lpstr>ESCAPE consortium</vt:lpstr>
      <vt:lpstr>ESCAPE Work Programme </vt:lpstr>
      <vt:lpstr>ESCAPE contributions :  building a thematic EOSC cell</vt:lpstr>
      <vt:lpstr>Data Lake concept</vt:lpstr>
      <vt:lpstr>Data Lake status</vt:lpstr>
      <vt:lpstr>Virtual Observatory</vt:lpstr>
      <vt:lpstr>ESCAPE repository:  building up a Virtual Research Environment</vt:lpstr>
      <vt:lpstr>Test Science Projects</vt:lpstr>
      <vt:lpstr>Test Science Projects</vt:lpstr>
      <vt:lpstr>ESCAPE synergies</vt:lpstr>
      <vt:lpstr>ESCAPE synergies</vt:lpstr>
      <vt:lpstr>Broader synergies with other research clusters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ESCAPE Project:  exploiting synergies</dc:title>
  <dc:creator>Ian Bird</dc:creator>
  <cp:lastModifiedBy>Microsoft Office User</cp:lastModifiedBy>
  <cp:revision>71</cp:revision>
  <dcterms:created xsi:type="dcterms:W3CDTF">2020-09-23T09:41:22Z</dcterms:created>
  <dcterms:modified xsi:type="dcterms:W3CDTF">2020-10-07T08:06:48Z</dcterms:modified>
</cp:coreProperties>
</file>