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Shape 18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600"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hape 19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600"/>
            </a:pP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hyperlink" Target="mailto:swinbank@astron.nl" TargetMode="Externa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6"/>
          <p:cNvSpPr txBox="1"/>
          <p:nvPr/>
        </p:nvSpPr>
        <p:spPr>
          <a:xfrm>
            <a:off x="6875213" y="6364235"/>
            <a:ext cx="3624943" cy="393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000"/>
            </a:pPr>
            <a:r>
              <a:t>Funded by the European Union’s </a:t>
            </a:r>
          </a:p>
          <a:p>
            <a:pPr algn="r">
              <a:defRPr sz="1000"/>
            </a:pPr>
            <a:r>
              <a:t>Horizon 2020 - Grant N° </a:t>
            </a:r>
            <a:r>
              <a:t>824064</a:t>
            </a:r>
          </a:p>
        </p:txBody>
      </p:sp>
      <p:pic>
        <p:nvPicPr>
          <p:cNvPr id="15" name="Immagine 7" descr="Immagin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45877" y="6425157"/>
            <a:ext cx="608781" cy="293655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Rettangolo 9"/>
          <p:cNvSpPr txBox="1"/>
          <p:nvPr/>
        </p:nvSpPr>
        <p:spPr>
          <a:xfrm>
            <a:off x="1036321" y="6378090"/>
            <a:ext cx="9391996" cy="393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000">
                <a:solidFill>
                  <a:srgbClr val="F2F2F2"/>
                </a:solidFill>
              </a:defRPr>
            </a:lvl1pPr>
          </a:lstStyle>
          <a:p>
            <a:pPr/>
            <a: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</a:p>
        </p:txBody>
      </p:sp>
      <p:graphicFrame>
        <p:nvGraphicFramePr>
          <p:cNvPr id="17" name="Table 2-1-1"/>
          <p:cNvGraphicFramePr/>
          <p:nvPr/>
        </p:nvGraphicFramePr>
        <p:xfrm>
          <a:off x="1981200" y="3225800"/>
          <a:ext cx="7790666" cy="122940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8496300"/>
              </a:tblGrid>
              <a:tr h="16002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defRPr sz="1800"/>
                      </a:pPr>
                      <a:r>
                        <a:rPr sz="3600">
                          <a:solidFill>
                            <a:srgbClr val="FFFFFF"/>
                          </a:solidFill>
                          <a:latin typeface="Calibri Light"/>
                          <a:ea typeface="Calibri Light"/>
                          <a:cs typeface="Calibri Light"/>
                          <a:sym typeface="Calibri Light"/>
                        </a:rPr>
                        <a:t>The ESCAPE ESAP Science Platform Toolkit</a:t>
                      </a:r>
                    </a:p>
                  </a:txBody>
                  <a:tcPr marL="0" marR="0" marT="0" marB="0" anchor="b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Table 2-1-1-1"/>
          <p:cNvGraphicFramePr/>
          <p:nvPr/>
        </p:nvGraphicFramePr>
        <p:xfrm>
          <a:off x="1981200" y="5270500"/>
          <a:ext cx="7790666" cy="122940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8483600"/>
              </a:tblGrid>
              <a:tr h="9398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rgbClr val="FFFFFF"/>
                          </a:solidFill>
                        </a:defRPr>
                      </a:pPr>
                      <a:r>
                        <a:t>John Swinbank — </a:t>
                      </a:r>
                      <a:r>
                        <a:rPr>
                          <a:hlinkClick r:id="rId4" invalidUrl="" action="" tgtFrame="" tooltip="" history="1" highlightClick="0" endSnd="0"/>
                        </a:rPr>
                        <a:t>swinbank@astron.nl</a:t>
                      </a:r>
                    </a:p>
                  </a:txBody>
                  <a:tcPr marL="0" marR="0" marT="0" marB="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ttangolo 6"/>
          <p:cNvSpPr txBox="1"/>
          <p:nvPr/>
        </p:nvSpPr>
        <p:spPr>
          <a:xfrm>
            <a:off x="6875213" y="6364235"/>
            <a:ext cx="3624943" cy="393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000"/>
            </a:pPr>
            <a:r>
              <a:t>Funded by the European Union’s </a:t>
            </a:r>
          </a:p>
          <a:p>
            <a:pPr algn="r">
              <a:defRPr sz="1000"/>
            </a:pPr>
            <a:r>
              <a:t>Horizon 2020 - Grant N° </a:t>
            </a:r>
            <a:r>
              <a:t>824064</a:t>
            </a:r>
          </a:p>
        </p:txBody>
      </p:sp>
      <p:pic>
        <p:nvPicPr>
          <p:cNvPr id="113" name="Immagine 7" descr="Immagin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45877" y="6425157"/>
            <a:ext cx="608781" cy="293655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5" name="Picture Placeholder 2"/>
          <p:cNvSpPr/>
          <p:nvPr>
            <p:ph type="pic" sz="half" idx="21"/>
          </p:nvPr>
        </p:nvSpPr>
        <p:spPr>
          <a:xfrm>
            <a:off x="5183187" y="987427"/>
            <a:ext cx="617220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16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600"/>
            </a:lvl1pPr>
            <a:lvl2pPr marL="0" indent="457200">
              <a:buSzTx/>
              <a:buNone/>
              <a:defRPr sz="1600"/>
            </a:lvl2pPr>
            <a:lvl3pPr marL="0" indent="914400">
              <a:buSzTx/>
              <a:buNone/>
              <a:defRPr sz="1600"/>
            </a:lvl3pPr>
            <a:lvl4pPr marL="0" indent="1371600">
              <a:buSzTx/>
              <a:buNone/>
              <a:defRPr sz="1600"/>
            </a:lvl4pPr>
            <a:lvl5pPr marL="0" indent="1828800">
              <a:buSz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ttangolo 6"/>
          <p:cNvSpPr txBox="1"/>
          <p:nvPr/>
        </p:nvSpPr>
        <p:spPr>
          <a:xfrm>
            <a:off x="6875213" y="6364235"/>
            <a:ext cx="3624943" cy="393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000"/>
            </a:pPr>
            <a:r>
              <a:t>Funded by the European Union’s </a:t>
            </a:r>
          </a:p>
          <a:p>
            <a:pPr algn="r">
              <a:defRPr sz="1000"/>
            </a:pPr>
            <a:r>
              <a:t>Horizon 2020 - Grant N° </a:t>
            </a:r>
            <a:r>
              <a:t>824064</a:t>
            </a:r>
          </a:p>
        </p:txBody>
      </p:sp>
      <p:pic>
        <p:nvPicPr>
          <p:cNvPr id="125" name="Immagine 7" descr="Immagin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45877" y="6425157"/>
            <a:ext cx="608781" cy="293655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itle Text"/>
          <p:cNvSpPr txBox="1"/>
          <p:nvPr>
            <p:ph type="title"/>
          </p:nvPr>
        </p:nvSpPr>
        <p:spPr>
          <a:xfrm>
            <a:off x="1633268" y="160027"/>
            <a:ext cx="9720534" cy="103235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idx="1"/>
          </p:nvPr>
        </p:nvSpPr>
        <p:spPr>
          <a:xfrm>
            <a:off x="838200" y="1358781"/>
            <a:ext cx="10515600" cy="4818182"/>
          </a:xfrm>
          <a:prstGeom prst="rect">
            <a:avLst/>
          </a:prstGeom>
        </p:spPr>
        <p:txBody>
          <a:bodyPr/>
          <a:lstStyle>
            <a:lvl1pPr marL="508000" indent="-508000">
              <a:buSzPct val="80000"/>
              <a:buBlip>
                <a:blip r:embed="rId3"/>
              </a:buBlip>
            </a:lvl1pPr>
            <a:lvl2pPr marL="1003300" indent="-546100">
              <a:buSzPct val="80000"/>
              <a:buBlip>
                <a:blip r:embed="rId3"/>
              </a:buBlip>
            </a:lvl2pPr>
            <a:lvl3pPr marL="1498600" indent="-584200">
              <a:buSzPct val="80000"/>
              <a:buBlip>
                <a:blip r:embed="rId3"/>
              </a:buBlip>
            </a:lvl3pPr>
            <a:lvl4pPr marL="1993900" indent="-622300">
              <a:buSzPct val="80000"/>
              <a:buBlip>
                <a:blip r:embed="rId3"/>
              </a:buBlip>
            </a:lvl4pPr>
            <a:lvl5pPr marL="2489200" indent="-660400">
              <a:buSzPct val="80000"/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774279" y="6405114"/>
            <a:ext cx="258625" cy="24830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fld id="{86CB4B4D-7CA3-9044-876B-883B54F8677D}" type="slidenum"/>
          </a:p>
        </p:txBody>
      </p:sp>
      <p:graphicFrame>
        <p:nvGraphicFramePr>
          <p:cNvPr id="129" name="Table 2-1"/>
          <p:cNvGraphicFramePr/>
          <p:nvPr/>
        </p:nvGraphicFramePr>
        <p:xfrm>
          <a:off x="838200" y="6402266"/>
          <a:ext cx="1021921" cy="2540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021920"/>
              </a:tblGrid>
              <a:tr h="2540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olidFill>
                            <a:srgbClr val="898989"/>
                          </a:solidFill>
                        </a:rPr>
                        <a:t>2022-12-05</a:t>
                      </a:r>
                    </a:p>
                  </a:txBody>
                  <a:tcPr marL="0" marR="0" marT="0" marB="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0" name="Table 2-1-1"/>
          <p:cNvGraphicFramePr/>
          <p:nvPr/>
        </p:nvGraphicFramePr>
        <p:xfrm>
          <a:off x="2010450" y="6402266"/>
          <a:ext cx="4262730" cy="2540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4262729"/>
              </a:tblGrid>
              <a:tr h="2540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olidFill>
                            <a:srgbClr val="898989"/>
                          </a:solidFill>
                        </a:rPr>
                        <a:t>ESCAPE ESAP and Citizen Science Webinar</a:t>
                      </a:r>
                    </a:p>
                  </a:txBody>
                  <a:tcPr marL="0" marR="0" marT="0" marB="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 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lide Number"/>
          <p:cNvSpPr txBox="1"/>
          <p:nvPr>
            <p:ph type="sldNum" sz="quarter" idx="2"/>
          </p:nvPr>
        </p:nvSpPr>
        <p:spPr>
          <a:xfrm>
            <a:off x="301767" y="6437188"/>
            <a:ext cx="258625" cy="24830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38" name="Title 1"/>
          <p:cNvSpPr txBox="1"/>
          <p:nvPr/>
        </p:nvSpPr>
        <p:spPr>
          <a:xfrm>
            <a:off x="3786583" y="188639"/>
            <a:ext cx="8241440" cy="418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>
            <a:lvl1pPr algn="r">
              <a:lnSpc>
                <a:spcPct val="90000"/>
              </a:lnSpc>
              <a:defRPr>
                <a:solidFill>
                  <a:srgbClr val="FFFFFF"/>
                </a:solidFill>
                <a:latin typeface="Akzidenz-Grotesk BQ"/>
                <a:ea typeface="Akzidenz-Grotesk BQ"/>
                <a:cs typeface="Akzidenz-Grotesk BQ"/>
                <a:sym typeface="Akzidenz-Grotesk BQ"/>
              </a:defRPr>
            </a:lvl1pPr>
          </a:lstStyle>
          <a:p>
            <a:pPr/>
            <a:r>
              <a:t>Title Here</a:t>
            </a:r>
          </a:p>
        </p:txBody>
      </p:sp>
      <p:sp>
        <p:nvSpPr>
          <p:cNvPr id="139" name="Title Text"/>
          <p:cNvSpPr txBox="1"/>
          <p:nvPr>
            <p:ph type="title"/>
          </p:nvPr>
        </p:nvSpPr>
        <p:spPr>
          <a:xfrm>
            <a:off x="1835557" y="0"/>
            <a:ext cx="10069030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44C9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0" name="Body Level One…"/>
          <p:cNvSpPr txBox="1"/>
          <p:nvPr>
            <p:ph type="body" idx="1"/>
          </p:nvPr>
        </p:nvSpPr>
        <p:spPr>
          <a:xfrm>
            <a:off x="819203" y="1903797"/>
            <a:ext cx="11085384" cy="4072933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  <a:defRPr>
                <a:solidFill>
                  <a:srgbClr val="323F24"/>
                </a:solidFill>
              </a:defRPr>
            </a:lvl1pPr>
            <a:lvl2pPr>
              <a:buBlip>
                <a:blip r:embed="rId3"/>
              </a:buBlip>
              <a:defRPr>
                <a:solidFill>
                  <a:srgbClr val="323F24"/>
                </a:solidFill>
              </a:defRPr>
            </a:lvl2pPr>
            <a:lvl3pPr>
              <a:buBlip>
                <a:blip r:embed="rId3"/>
              </a:buBlip>
              <a:defRPr>
                <a:solidFill>
                  <a:srgbClr val="323F24"/>
                </a:solidFill>
              </a:defRPr>
            </a:lvl3pPr>
            <a:lvl4pPr>
              <a:buBlip>
                <a:blip r:embed="rId3"/>
              </a:buBlip>
              <a:defRPr>
                <a:solidFill>
                  <a:srgbClr val="323F24"/>
                </a:solidFill>
              </a:defRPr>
            </a:lvl4pPr>
            <a:lvl5pPr>
              <a:buBlip>
                <a:blip r:embed="rId3"/>
              </a:buBlip>
              <a:defRPr>
                <a:solidFill>
                  <a:srgbClr val="323F24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41" name="Immagine 1" descr="Immagin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34027" y="6392391"/>
            <a:ext cx="432905" cy="32467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CasellaDiTesto 2"/>
          <p:cNvSpPr txBox="1"/>
          <p:nvPr/>
        </p:nvSpPr>
        <p:spPr>
          <a:xfrm>
            <a:off x="3971676" y="6392391"/>
            <a:ext cx="5335326" cy="323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pPr/>
            <a:r>
              <a:t>ESCAPE - The European Science Cluster of Astronomy &amp; Particle Physics ESFRI Research Infrastructures has received funding from the European Union’s Horizon 2020 research and innovation programme under Grant Agreement no. 824064.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eta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6"/>
          <p:cNvSpPr txBox="1"/>
          <p:nvPr/>
        </p:nvSpPr>
        <p:spPr>
          <a:xfrm>
            <a:off x="6875213" y="6364235"/>
            <a:ext cx="3624943" cy="393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000"/>
            </a:pPr>
            <a:r>
              <a:t>Funded by the European Union’s </a:t>
            </a:r>
          </a:p>
          <a:p>
            <a:pPr algn="r">
              <a:defRPr sz="1000"/>
            </a:pPr>
            <a:r>
              <a:t>Horizon 2020 - Grant N° </a:t>
            </a:r>
            <a:r>
              <a:t>824064</a:t>
            </a:r>
          </a:p>
        </p:txBody>
      </p:sp>
      <p:pic>
        <p:nvPicPr>
          <p:cNvPr id="34" name="Immagine 7" descr="Immagin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45877" y="6425157"/>
            <a:ext cx="608781" cy="293655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Title Text"/>
          <p:cNvSpPr txBox="1"/>
          <p:nvPr>
            <p:ph type="title"/>
          </p:nvPr>
        </p:nvSpPr>
        <p:spPr>
          <a:xfrm>
            <a:off x="1633268" y="160027"/>
            <a:ext cx="9720534" cy="103235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6" name="Body Level One…"/>
          <p:cNvSpPr txBox="1"/>
          <p:nvPr>
            <p:ph type="body" idx="1"/>
          </p:nvPr>
        </p:nvSpPr>
        <p:spPr>
          <a:xfrm>
            <a:off x="838200" y="1358781"/>
            <a:ext cx="10515600" cy="4818182"/>
          </a:xfrm>
          <a:prstGeom prst="rect">
            <a:avLst/>
          </a:prstGeom>
        </p:spPr>
        <p:txBody>
          <a:bodyPr/>
          <a:lstStyle>
            <a:lvl1pPr marL="508000" indent="-508000">
              <a:buSzPct val="80000"/>
              <a:buBlip>
                <a:blip r:embed="rId3"/>
              </a:buBlip>
            </a:lvl1pPr>
            <a:lvl2pPr marL="1003300" indent="-546100">
              <a:buSzPct val="80000"/>
              <a:buBlip>
                <a:blip r:embed="rId3"/>
              </a:buBlip>
            </a:lvl2pPr>
            <a:lvl3pPr marL="1498600" indent="-584200">
              <a:buSzPct val="80000"/>
              <a:buBlip>
                <a:blip r:embed="rId3"/>
              </a:buBlip>
            </a:lvl3pPr>
            <a:lvl4pPr marL="1993900" indent="-622300">
              <a:buSzPct val="80000"/>
              <a:buBlip>
                <a:blip r:embed="rId3"/>
              </a:buBlip>
            </a:lvl4pPr>
            <a:lvl5pPr marL="2489200" indent="-660400">
              <a:buSzPct val="80000"/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xfrm>
            <a:off x="6774279" y="6405114"/>
            <a:ext cx="258625" cy="24830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fld id="{86CB4B4D-7CA3-9044-876B-883B54F8677D}" type="slidenum"/>
          </a:p>
        </p:txBody>
      </p:sp>
      <p:graphicFrame>
        <p:nvGraphicFramePr>
          <p:cNvPr id="38" name="Table 2-1"/>
          <p:cNvGraphicFramePr/>
          <p:nvPr/>
        </p:nvGraphicFramePr>
        <p:xfrm>
          <a:off x="838200" y="6402266"/>
          <a:ext cx="1021921" cy="2540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021920"/>
              </a:tblGrid>
              <a:tr h="2540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olidFill>
                            <a:srgbClr val="898989"/>
                          </a:solidFill>
                        </a:rPr>
                        <a:t>2022-12-05</a:t>
                      </a:r>
                    </a:p>
                  </a:txBody>
                  <a:tcPr marL="0" marR="0" marT="0" marB="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9" name="Table 2-1-1"/>
          <p:cNvGraphicFramePr/>
          <p:nvPr/>
        </p:nvGraphicFramePr>
        <p:xfrm>
          <a:off x="2616200" y="6400800"/>
          <a:ext cx="1021921" cy="2540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3733800"/>
              </a:tblGrid>
              <a:tr h="2540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olidFill>
                            <a:srgbClr val="898989"/>
                          </a:solidFill>
                        </a:rPr>
                        <a:t>ESCAPE ESAP and Citizen Science Webinar</a:t>
                      </a:r>
                    </a:p>
                  </a:txBody>
                  <a:tcPr marL="0" marR="0" marT="0" marB="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tangolo 6"/>
          <p:cNvSpPr txBox="1"/>
          <p:nvPr/>
        </p:nvSpPr>
        <p:spPr>
          <a:xfrm>
            <a:off x="6875213" y="6364235"/>
            <a:ext cx="3624943" cy="393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000"/>
            </a:pPr>
            <a:r>
              <a:t>Funded by the European Union’s </a:t>
            </a:r>
          </a:p>
          <a:p>
            <a:pPr algn="r">
              <a:defRPr sz="1000"/>
            </a:pPr>
            <a:r>
              <a:t>Horizon 2020 - Grant N° </a:t>
            </a:r>
            <a:r>
              <a:t>824064</a:t>
            </a:r>
          </a:p>
        </p:txBody>
      </p:sp>
      <p:pic>
        <p:nvPicPr>
          <p:cNvPr id="47" name="Immagine 7" descr="Immagin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45877" y="6425157"/>
            <a:ext cx="608781" cy="293655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Title Text"/>
          <p:cNvSpPr txBox="1"/>
          <p:nvPr>
            <p:ph type="title"/>
          </p:nvPr>
        </p:nvSpPr>
        <p:spPr>
          <a:xfrm>
            <a:off x="831850" y="1709740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9" name="Body Level One…"/>
          <p:cNvSpPr txBox="1"/>
          <p:nvPr>
            <p:ph type="body" sz="quarter" idx="1"/>
          </p:nvPr>
        </p:nvSpPr>
        <p:spPr>
          <a:xfrm>
            <a:off x="831850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2400"/>
            </a:lvl1pPr>
            <a:lvl2pPr marL="0" indent="457200">
              <a:buSzTx/>
              <a:buNone/>
              <a:defRPr sz="2400"/>
            </a:lvl2pPr>
            <a:lvl3pPr marL="0" indent="914400">
              <a:buSzTx/>
              <a:buNone/>
              <a:defRPr sz="2400"/>
            </a:lvl3pPr>
            <a:lvl4pPr marL="0" indent="1371600">
              <a:buSzTx/>
              <a:buNone/>
              <a:defRPr sz="2400"/>
            </a:lvl4pPr>
            <a:lvl5pPr marL="0" indent="1828800"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ttangolo 6"/>
          <p:cNvSpPr txBox="1"/>
          <p:nvPr/>
        </p:nvSpPr>
        <p:spPr>
          <a:xfrm>
            <a:off x="6875213" y="6364235"/>
            <a:ext cx="3624943" cy="393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000"/>
            </a:pPr>
            <a:r>
              <a:t>Funded by the European Union’s </a:t>
            </a:r>
          </a:p>
          <a:p>
            <a:pPr algn="r">
              <a:defRPr sz="1000"/>
            </a:pPr>
            <a:r>
              <a:t>Horizon 2020 - Grant N° </a:t>
            </a:r>
            <a:r>
              <a:t>824064</a:t>
            </a:r>
          </a:p>
        </p:txBody>
      </p:sp>
      <p:pic>
        <p:nvPicPr>
          <p:cNvPr id="58" name="Immagine 7" descr="Immagin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45877" y="6425157"/>
            <a:ext cx="608781" cy="293655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Title Text"/>
          <p:cNvSpPr txBox="1"/>
          <p:nvPr>
            <p:ph type="title"/>
          </p:nvPr>
        </p:nvSpPr>
        <p:spPr>
          <a:xfrm>
            <a:off x="1633268" y="160027"/>
            <a:ext cx="9720534" cy="103235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0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Body Level One…"/>
          <p:cNvSpPr txBox="1"/>
          <p:nvPr/>
        </p:nvSpPr>
        <p:spPr>
          <a:xfrm>
            <a:off x="5937498" y="1825625"/>
            <a:ext cx="5181601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Blip>
                <a:blip r:embed="rId3"/>
              </a:buBlip>
              <a:defRPr sz="2800"/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Blip>
                <a:blip r:embed="rId3"/>
              </a:buBlip>
              <a:defRPr sz="2800"/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SzPct val="100000"/>
              <a:buBlip>
                <a:blip r:embed="rId3"/>
              </a:buBlip>
              <a:defRPr sz="2800"/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Blip>
                <a:blip r:embed="rId3"/>
              </a:buBlip>
              <a:defRPr sz="2800"/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Blip>
                <a:blip r:embed="rId3"/>
              </a:buBlip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ttangolo 6"/>
          <p:cNvSpPr txBox="1"/>
          <p:nvPr/>
        </p:nvSpPr>
        <p:spPr>
          <a:xfrm>
            <a:off x="6875213" y="6364235"/>
            <a:ext cx="3624943" cy="393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000"/>
            </a:pPr>
            <a:r>
              <a:t>Funded by the European Union’s </a:t>
            </a:r>
          </a:p>
          <a:p>
            <a:pPr algn="r">
              <a:defRPr sz="1000"/>
            </a:pPr>
            <a:r>
              <a:t>Horizon 2020 - Grant N° </a:t>
            </a:r>
            <a:r>
              <a:t>824064</a:t>
            </a:r>
          </a:p>
        </p:txBody>
      </p:sp>
      <p:pic>
        <p:nvPicPr>
          <p:cNvPr id="70" name="Immagine 7" descr="Immagin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45877" y="6425157"/>
            <a:ext cx="608781" cy="293655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Title Text"/>
          <p:cNvSpPr txBox="1"/>
          <p:nvPr>
            <p:ph type="title"/>
          </p:nvPr>
        </p:nvSpPr>
        <p:spPr>
          <a:xfrm>
            <a:off x="839787" y="365127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2" name="Body Level One…"/>
          <p:cNvSpPr txBox="1"/>
          <p:nvPr>
            <p:ph type="body" sz="quarter" idx="1"/>
          </p:nvPr>
        </p:nvSpPr>
        <p:spPr>
          <a:xfrm>
            <a:off x="839788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None/>
              <a:defRPr b="1" sz="2400"/>
            </a:lvl1pPr>
            <a:lvl2pPr marL="0" indent="457200">
              <a:buSzTx/>
              <a:buNone/>
              <a:defRPr b="1" sz="2400"/>
            </a:lvl2pPr>
            <a:lvl3pPr marL="0" indent="914400">
              <a:buSzTx/>
              <a:buNone/>
              <a:defRPr b="1" sz="2400"/>
            </a:lvl3pPr>
            <a:lvl4pPr marL="0" indent="1371600">
              <a:buSzTx/>
              <a:buNone/>
              <a:defRPr b="1" sz="2400"/>
            </a:lvl4pPr>
            <a:lvl5pPr marL="0" indent="1828800">
              <a:buSz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Text Placeholder 4"/>
          <p:cNvSpPr/>
          <p:nvPr>
            <p:ph type="body" sz="quarter" idx="21"/>
          </p:nvPr>
        </p:nvSpPr>
        <p:spPr>
          <a:xfrm>
            <a:off x="6172201" y="1681163"/>
            <a:ext cx="5183189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None/>
              <a:defRPr b="1" sz="2400"/>
            </a:pP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ttangolo 6"/>
          <p:cNvSpPr txBox="1"/>
          <p:nvPr/>
        </p:nvSpPr>
        <p:spPr>
          <a:xfrm>
            <a:off x="6875213" y="6364235"/>
            <a:ext cx="3624943" cy="393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000"/>
            </a:pPr>
            <a:r>
              <a:t>Funded by the European Union’s </a:t>
            </a:r>
          </a:p>
          <a:p>
            <a:pPr algn="r">
              <a:defRPr sz="1000"/>
            </a:pPr>
            <a:r>
              <a:t>Horizon 2020 - Grant N° </a:t>
            </a:r>
            <a:r>
              <a:t>824064</a:t>
            </a:r>
          </a:p>
        </p:txBody>
      </p:sp>
      <p:pic>
        <p:nvPicPr>
          <p:cNvPr id="82" name="Immagine 7" descr="Immagin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45877" y="6425157"/>
            <a:ext cx="608781" cy="293655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Title Text"/>
          <p:cNvSpPr txBox="1"/>
          <p:nvPr>
            <p:ph type="title"/>
          </p:nvPr>
        </p:nvSpPr>
        <p:spPr>
          <a:xfrm>
            <a:off x="1633268" y="160027"/>
            <a:ext cx="9720534" cy="103235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ttangolo 6"/>
          <p:cNvSpPr txBox="1"/>
          <p:nvPr/>
        </p:nvSpPr>
        <p:spPr>
          <a:xfrm>
            <a:off x="6875213" y="6364235"/>
            <a:ext cx="3624943" cy="393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000"/>
            </a:pPr>
            <a:r>
              <a:t>Funded by the European Union’s </a:t>
            </a:r>
          </a:p>
          <a:p>
            <a:pPr algn="r">
              <a:defRPr sz="1000"/>
            </a:pPr>
            <a:r>
              <a:t>Horizon 2020 - Grant N° </a:t>
            </a:r>
            <a:r>
              <a:t>824064</a:t>
            </a:r>
          </a:p>
        </p:txBody>
      </p:sp>
      <p:pic>
        <p:nvPicPr>
          <p:cNvPr id="92" name="Immagine 7" descr="Immagin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45877" y="6425157"/>
            <a:ext cx="608781" cy="293655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ttangolo 6"/>
          <p:cNvSpPr txBox="1"/>
          <p:nvPr/>
        </p:nvSpPr>
        <p:spPr>
          <a:xfrm>
            <a:off x="6875213" y="6364235"/>
            <a:ext cx="3624943" cy="393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000"/>
            </a:pPr>
            <a:r>
              <a:t>Funded by the European Union’s </a:t>
            </a:r>
          </a:p>
          <a:p>
            <a:pPr algn="r">
              <a:defRPr sz="1000"/>
            </a:pPr>
            <a:r>
              <a:t>Horizon 2020 - Grant N° </a:t>
            </a:r>
            <a:r>
              <a:t>824064</a:t>
            </a:r>
          </a:p>
        </p:txBody>
      </p:sp>
      <p:pic>
        <p:nvPicPr>
          <p:cNvPr id="101" name="Immagine 7" descr="Immagin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45877" y="6425157"/>
            <a:ext cx="608781" cy="293655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3" name="Body Level One…"/>
          <p:cNvSpPr txBox="1"/>
          <p:nvPr>
            <p:ph type="body" sz="half" idx="1"/>
          </p:nvPr>
        </p:nvSpPr>
        <p:spPr>
          <a:xfrm>
            <a:off x="5183187" y="987427"/>
            <a:ext cx="6172201" cy="4873626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  <a:defRPr sz="3200"/>
            </a:lvl1pPr>
            <a:lvl2pPr marL="718457" indent="-261257">
              <a:buBlip>
                <a:blip r:embed="rId3"/>
              </a:buBlip>
              <a:defRPr sz="3200"/>
            </a:lvl2pPr>
            <a:lvl3pPr marL="1219200" indent="-304800">
              <a:buBlip>
                <a:blip r:embed="rId3"/>
              </a:buBlip>
              <a:defRPr sz="3200"/>
            </a:lvl3pPr>
            <a:lvl4pPr marL="1737360" indent="-365760">
              <a:buBlip>
                <a:blip r:embed="rId3"/>
              </a:buBlip>
              <a:defRPr sz="3200"/>
            </a:lvl4pPr>
            <a:lvl5pPr marL="2194560" indent="-365760">
              <a:buBlip>
                <a:blip r:embed="rId3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1600"/>
            </a:pPr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hyperlink" Target="mailto:swinbank@astron.nl" TargetMode="External"/><Relationship Id="rId5" Type="http://schemas.openxmlformats.org/officeDocument/2006/relationships/image" Target="../media/image2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6"/>
          <p:cNvSpPr txBox="1"/>
          <p:nvPr/>
        </p:nvSpPr>
        <p:spPr>
          <a:xfrm>
            <a:off x="6875213" y="6364235"/>
            <a:ext cx="3624943" cy="393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000"/>
            </a:pPr>
            <a:r>
              <a:t>Funded by the European Union’s </a:t>
            </a:r>
          </a:p>
          <a:p>
            <a:pPr algn="r">
              <a:defRPr sz="1000"/>
            </a:pPr>
            <a:r>
              <a:t>Horizon 2020 - Grant N° </a:t>
            </a:r>
            <a:r>
              <a:t>824064</a:t>
            </a:r>
          </a:p>
        </p:txBody>
      </p:sp>
      <p:pic>
        <p:nvPicPr>
          <p:cNvPr id="3" name="Immagine 7" descr="Immagin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45877" y="6425157"/>
            <a:ext cx="608781" cy="29365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" name="Table 1"/>
          <p:cNvGraphicFramePr/>
          <p:nvPr/>
        </p:nvGraphicFramePr>
        <p:xfrm>
          <a:off x="1704987" y="1589428"/>
          <a:ext cx="9831173" cy="1585348"/>
        </p:xfrm>
        <a:graphic xmlns:a="http://schemas.openxmlformats.org/drawingml/2006/main">
          <a:graphicData uri="http://schemas.openxmlformats.org/drawingml/2006/table">
            <a:tbl>
              <a:tblPr firstCol="1" firstRow="0" lastCol="0" lastRow="0" bandCol="0" bandRow="0" rtl="0">
                <a:tableStyleId>{CF821DB8-F4EB-4A41-A1BA-3FCAFE7338EE}</a:tableStyleId>
              </a:tblPr>
              <a:tblGrid>
                <a:gridCol w="3300349"/>
                <a:gridCol w="6518121"/>
              </a:tblGrid>
              <a:tr h="519982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Name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John Swinbank</a:t>
                      </a:r>
                    </a:p>
                  </a:txBody>
                  <a:tcPr marL="0" marR="0" marT="0" marB="0" anchor="t" anchorCtr="0" horzOverflow="overflow"/>
                </a:tc>
              </a:tr>
              <a:tr h="519982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E-mail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hlinkClick r:id="rId4" invalidUrl="" action="" tgtFrame="" tooltip="" history="1" highlightClick="0" endSnd="0"/>
                        </a:rPr>
                        <a:t>swinbank@astron.nl</a:t>
                      </a:r>
                    </a:p>
                  </a:txBody>
                  <a:tcPr marL="0" marR="0" marT="0" marB="0" anchor="t" anchorCtr="0" horzOverflow="overflow"/>
                </a:tc>
              </a:tr>
              <a:tr h="519982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Date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2022-12-05</a:t>
                      </a:r>
                    </a:p>
                  </a:txBody>
                  <a:tcPr marL="0" marR="0" marT="0" marB="0" anchor="t" anchorCtr="0" horzOverflow="overflow"/>
                </a:tc>
              </a:tr>
              <a:tr h="519982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Venue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ESCAPE ESAP and Citizen Science Webinar</a:t>
                      </a:r>
                    </a:p>
                  </a:txBody>
                  <a:tcPr marL="0" marR="0" marT="0" marB="0" anchor="t" anchorCtr="0" horzOverflow="overflow"/>
                </a:tc>
              </a:tr>
              <a:tr h="519982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Title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The ESCAPE ESAP Science Platform Toolkit</a:t>
                      </a:r>
                    </a:p>
                  </a:txBody>
                  <a:tcPr marL="0" marR="0" marT="0" marB="0" anchor="t" anchorCtr="0" horzOverflow="overflow"/>
                </a:tc>
              </a:tr>
            </a:tbl>
          </a:graphicData>
        </a:graphic>
      </p:graphicFrame>
      <p:sp>
        <p:nvSpPr>
          <p:cNvPr id="5" name="Title Text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" name="Body Level One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>
              <a:buBlip>
                <a:blip r:embed="rId5"/>
              </a:buBlip>
            </a:lvl1pPr>
            <a:lvl2pPr>
              <a:buBlip>
                <a:blip r:embed="rId5"/>
              </a:buBlip>
            </a:lvl2pPr>
            <a:lvl3pPr>
              <a:buBlip>
                <a:blip r:embed="rId5"/>
              </a:buBlip>
            </a:lvl3pPr>
            <a:lvl4pPr>
              <a:buBlip>
                <a:blip r:embed="rId5"/>
              </a:buBlip>
            </a:lvl4pPr>
            <a:lvl5pPr>
              <a:buBlip>
                <a:blip r:embed="rId5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Blip>
          <a:blip r:embed="rId5"/>
        </a:buBlip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Blip>
          <a:blip r:embed="rId5"/>
        </a:buBlip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Blip>
          <a:blip r:embed="rId5"/>
        </a:buBlip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Blip>
          <a:blip r:embed="rId5"/>
        </a:buBlip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Blip>
          <a:blip r:embed="rId5"/>
        </a:buBlip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hyperlink" Target="https://www.projectescape.eu" TargetMode="External"/><Relationship Id="rId4" Type="http://schemas.openxmlformats.org/officeDocument/2006/relationships/hyperlink" Target="https://git.astron.nl/astron-sdc/esap-api-gateway/-/wikis/home" TargetMode="External"/><Relationship Id="rId5" Type="http://schemas.openxmlformats.org/officeDocument/2006/relationships/hyperlink" Target="https://git.astron.nl/astron-sdc/escape-wp5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.jpe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25.png"/><Relationship Id="rId19" Type="http://schemas.openxmlformats.org/officeDocument/2006/relationships/image" Target="../media/image2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feren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References</a:t>
            </a:r>
          </a:p>
        </p:txBody>
      </p:sp>
      <p:sp>
        <p:nvSpPr>
          <p:cNvPr id="224" name="ESCAP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7359" indent="-467359" defTabSz="841247">
              <a:spcBef>
                <a:spcPts val="900"/>
              </a:spcBef>
              <a:buBlip>
                <a:blip r:embed="rId2"/>
              </a:buBlip>
              <a:defRPr sz="2576"/>
            </a:pPr>
            <a:r>
              <a:t>ESCAPE:	</a:t>
            </a:r>
          </a:p>
          <a:p>
            <a:pPr lvl="1" marL="923036" indent="-502412" defTabSz="841247">
              <a:spcBef>
                <a:spcPts val="900"/>
              </a:spcBef>
              <a:buBlip>
                <a:blip r:embed="rId2"/>
              </a:buBlip>
              <a:defRPr sz="2576"/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https://www.projectescape.eu</a:t>
            </a:r>
          </a:p>
          <a:p>
            <a:pPr marL="467359" indent="-467359" defTabSz="841247">
              <a:spcBef>
                <a:spcPts val="900"/>
              </a:spcBef>
              <a:buBlip>
                <a:blip r:embed="rId2"/>
              </a:buBlip>
              <a:defRPr sz="2576"/>
            </a:pPr>
            <a:r>
              <a:t>ESAP Installation &amp; Deployment:</a:t>
            </a:r>
          </a:p>
          <a:p>
            <a:pPr lvl="1" marL="923036" indent="-502412" defTabSz="841247">
              <a:spcBef>
                <a:spcPts val="900"/>
              </a:spcBef>
              <a:buBlip>
                <a:blip r:embed="rId2"/>
              </a:buBlip>
              <a:defRPr sz="2576">
                <a:solidFill>
                  <a:schemeClr val="accent1"/>
                </a:solidFill>
              </a:defRPr>
            </a:pPr>
            <a:r>
              <a:t>https://git.astron.nl/astron-sdc/escape-wp5/esap-deployment</a:t>
            </a:r>
          </a:p>
          <a:p>
            <a:pPr marL="467359" indent="-467359" defTabSz="841247">
              <a:spcBef>
                <a:spcPts val="900"/>
              </a:spcBef>
              <a:buBlip>
                <a:blip r:embed="rId2"/>
              </a:buBlip>
              <a:defRPr sz="2576"/>
            </a:pPr>
            <a:r>
              <a:t>ESAP documentation:</a:t>
            </a:r>
          </a:p>
          <a:p>
            <a:pPr lvl="1" marL="923036" indent="-502412" defTabSz="841247">
              <a:spcBef>
                <a:spcPts val="900"/>
              </a:spcBef>
              <a:buBlip>
                <a:blip r:embed="rId2"/>
              </a:buBlip>
              <a:defRPr sz="2576"/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https://git.astron.nl/astron-sdc/esap-api-gateway/-/wikis/home</a:t>
            </a:r>
          </a:p>
          <a:p>
            <a:pPr marL="467359" indent="-467359" defTabSz="841247">
              <a:spcBef>
                <a:spcPts val="900"/>
              </a:spcBef>
              <a:buBlip>
                <a:blip r:embed="rId2"/>
              </a:buBlip>
              <a:defRPr sz="2576"/>
            </a:pPr>
            <a:r>
              <a:t>WP5 code repositories:</a:t>
            </a:r>
          </a:p>
          <a:p>
            <a:pPr lvl="1" marL="923036" indent="-502412" defTabSz="841247">
              <a:spcBef>
                <a:spcPts val="900"/>
              </a:spcBef>
              <a:buBlip>
                <a:blip r:embed="rId2"/>
              </a:buBlip>
              <a:defRPr sz="2576"/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https://git.astron.nl/astron-sdc/escape-wp5</a:t>
            </a:r>
          </a:p>
          <a:p>
            <a:pPr marL="467359" indent="-467359" defTabSz="841247">
              <a:spcBef>
                <a:spcPts val="900"/>
              </a:spcBef>
              <a:buBlip>
                <a:blip r:embed="rId2"/>
              </a:buBlip>
              <a:defRPr sz="2576"/>
            </a:pPr>
            <a:r>
              <a:t>Issues and outstanding work:</a:t>
            </a:r>
          </a:p>
          <a:p>
            <a:pPr lvl="1" marL="923036" indent="-502412" defTabSz="841247">
              <a:spcBef>
                <a:spcPts val="900"/>
              </a:spcBef>
              <a:buBlip>
                <a:blip r:embed="rId2"/>
              </a:buBlip>
              <a:defRPr sz="2576">
                <a:solidFill>
                  <a:schemeClr val="accent1"/>
                </a:solidFill>
              </a:defRPr>
            </a:pPr>
            <a:r>
              <a:t>https://git.astron.nl/groups/astron-sdc/escape-wp5/-/issues</a:t>
            </a:r>
          </a:p>
        </p:txBody>
      </p:sp>
      <p:sp>
        <p:nvSpPr>
          <p:cNvPr id="2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olo 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ESAP in the ESCAPE Cluster</a:t>
            </a:r>
          </a:p>
        </p:txBody>
      </p:sp>
      <p:sp>
        <p:nvSpPr>
          <p:cNvPr id="153" name="Segnaposto numero diapositiva 3"/>
          <p:cNvSpPr txBox="1"/>
          <p:nvPr>
            <p:ph type="sldNum" sz="quarter" idx="2"/>
          </p:nvPr>
        </p:nvSpPr>
        <p:spPr>
          <a:xfrm>
            <a:off x="6812900" y="6405114"/>
            <a:ext cx="181383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95362"/>
            <a:ext cx="12119989" cy="5120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82540" y="1325562"/>
            <a:ext cx="3733801" cy="1828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What I talk about when I talk about science platfor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96111">
              <a:defRPr sz="3528"/>
            </a:lvl1pPr>
          </a:lstStyle>
          <a:p>
            <a:pPr/>
            <a:r>
              <a:t>What I talk about when I talk about science platforms</a:t>
            </a:r>
          </a:p>
        </p:txBody>
      </p:sp>
      <p:sp>
        <p:nvSpPr>
          <p:cNvPr id="158" name="Slide Number"/>
          <p:cNvSpPr txBox="1"/>
          <p:nvPr>
            <p:ph type="sldNum" sz="quarter" idx="2"/>
          </p:nvPr>
        </p:nvSpPr>
        <p:spPr>
          <a:xfrm>
            <a:off x="6812900" y="6405114"/>
            <a:ext cx="181383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9" name="ESAP 1.png" descr="ESAP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1219200"/>
            <a:ext cx="3073400" cy="2112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ESAP 2.png" descr="ESAP 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07000" y="1219200"/>
            <a:ext cx="3073400" cy="2112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ESAP 3.png" descr="ESAP 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90000" y="1219200"/>
            <a:ext cx="3073400" cy="2112963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Access and share your data and results"/>
          <p:cNvSpPr txBox="1"/>
          <p:nvPr/>
        </p:nvSpPr>
        <p:spPr>
          <a:xfrm>
            <a:off x="1097922" y="3317169"/>
            <a:ext cx="2497893" cy="917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Access and share your data and results</a:t>
            </a:r>
          </a:p>
        </p:txBody>
      </p:sp>
      <p:sp>
        <p:nvSpPr>
          <p:cNvPr id="163" name="Work with advanced analysis tools"/>
          <p:cNvSpPr txBox="1"/>
          <p:nvPr/>
        </p:nvSpPr>
        <p:spPr>
          <a:xfrm>
            <a:off x="4705800" y="3314700"/>
            <a:ext cx="2497893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Work with advanced analysis tools</a:t>
            </a:r>
          </a:p>
        </p:txBody>
      </p:sp>
      <p:sp>
        <p:nvSpPr>
          <p:cNvPr id="164" name="Integrate with a wide variety of other services"/>
          <p:cNvSpPr txBox="1"/>
          <p:nvPr/>
        </p:nvSpPr>
        <p:spPr>
          <a:xfrm>
            <a:off x="8507334" y="3314700"/>
            <a:ext cx="2497893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Integrate with a wide variety of other services</a:t>
            </a:r>
          </a:p>
        </p:txBody>
      </p:sp>
      <p:pic>
        <p:nvPicPr>
          <p:cNvPr id="165" name="logo_swan_noletters_thumbnail.png" descr="logo_swan_noletters_thumbnail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53118" y="4454765"/>
            <a:ext cx="1587501" cy="1371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sciserverlogo.png" descr="sciserverlogo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54513" y="4091071"/>
            <a:ext cx="3371049" cy="84421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</p:pic>
      <p:pic>
        <p:nvPicPr>
          <p:cNvPr id="167" name="Colorized RGB - use over white.png" descr="Colorized RGB - use over whit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936356" y="4598811"/>
            <a:ext cx="2246923" cy="22469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cyverse_logo_0.png" descr="cyverse_logo_0.png"/>
          <p:cNvPicPr>
            <a:picLocks noChangeAspect="1"/>
          </p:cNvPicPr>
          <p:nvPr/>
        </p:nvPicPr>
        <p:blipFill>
          <a:blip r:embed="rId8">
            <a:extLst/>
          </a:blip>
          <a:srcRect l="0" t="0" r="25" b="17"/>
          <a:stretch>
            <a:fillRect/>
          </a:stretch>
        </p:blipFill>
        <p:spPr>
          <a:xfrm>
            <a:off x="5344153" y="4892608"/>
            <a:ext cx="3118878" cy="6250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5" h="21600" fill="norm" stroke="1" extrusionOk="0">
                <a:moveTo>
                  <a:pt x="0" y="0"/>
                </a:moveTo>
                <a:lnTo>
                  <a:pt x="0" y="10807"/>
                </a:lnTo>
                <a:lnTo>
                  <a:pt x="0" y="21600"/>
                </a:lnTo>
                <a:lnTo>
                  <a:pt x="1535" y="21600"/>
                </a:lnTo>
                <a:cubicBezTo>
                  <a:pt x="2610" y="21600"/>
                  <a:pt x="3102" y="21530"/>
                  <a:pt x="3171" y="21353"/>
                </a:cubicBezTo>
                <a:cubicBezTo>
                  <a:pt x="3225" y="21214"/>
                  <a:pt x="3297" y="21025"/>
                  <a:pt x="3333" y="20942"/>
                </a:cubicBezTo>
                <a:cubicBezTo>
                  <a:pt x="3369" y="20858"/>
                  <a:pt x="3405" y="20561"/>
                  <a:pt x="3413" y="20270"/>
                </a:cubicBezTo>
                <a:lnTo>
                  <a:pt x="3426" y="19735"/>
                </a:lnTo>
                <a:lnTo>
                  <a:pt x="2732" y="19721"/>
                </a:lnTo>
                <a:cubicBezTo>
                  <a:pt x="1933" y="19708"/>
                  <a:pt x="1566" y="19333"/>
                  <a:pt x="1049" y="17979"/>
                </a:cubicBezTo>
                <a:cubicBezTo>
                  <a:pt x="686" y="17030"/>
                  <a:pt x="307" y="15112"/>
                  <a:pt x="195" y="13646"/>
                </a:cubicBezTo>
                <a:cubicBezTo>
                  <a:pt x="85" y="12207"/>
                  <a:pt x="166" y="11950"/>
                  <a:pt x="343" y="13179"/>
                </a:cubicBezTo>
                <a:cubicBezTo>
                  <a:pt x="604" y="14988"/>
                  <a:pt x="1058" y="16373"/>
                  <a:pt x="1688" y="17280"/>
                </a:cubicBezTo>
                <a:cubicBezTo>
                  <a:pt x="2004" y="17734"/>
                  <a:pt x="2125" y="17787"/>
                  <a:pt x="2894" y="17774"/>
                </a:cubicBezTo>
                <a:cubicBezTo>
                  <a:pt x="3693" y="17760"/>
                  <a:pt x="3777" y="17710"/>
                  <a:pt x="4146" y="17157"/>
                </a:cubicBezTo>
                <a:cubicBezTo>
                  <a:pt x="4561" y="16534"/>
                  <a:pt x="4695" y="16052"/>
                  <a:pt x="4695" y="15141"/>
                </a:cubicBezTo>
                <a:cubicBezTo>
                  <a:pt x="4695" y="14340"/>
                  <a:pt x="4592" y="14290"/>
                  <a:pt x="4176" y="14907"/>
                </a:cubicBezTo>
                <a:cubicBezTo>
                  <a:pt x="3545" y="15842"/>
                  <a:pt x="3298" y="16020"/>
                  <a:pt x="2633" y="16018"/>
                </a:cubicBezTo>
                <a:cubicBezTo>
                  <a:pt x="1904" y="16017"/>
                  <a:pt x="1580" y="15696"/>
                  <a:pt x="1054" y="14455"/>
                </a:cubicBezTo>
                <a:cubicBezTo>
                  <a:pt x="836" y="13939"/>
                  <a:pt x="648" y="13292"/>
                  <a:pt x="494" y="12507"/>
                </a:cubicBezTo>
                <a:cubicBezTo>
                  <a:pt x="258" y="11303"/>
                  <a:pt x="231" y="10972"/>
                  <a:pt x="307" y="10258"/>
                </a:cubicBezTo>
                <a:cubicBezTo>
                  <a:pt x="347" y="9888"/>
                  <a:pt x="373" y="9954"/>
                  <a:pt x="582" y="10985"/>
                </a:cubicBezTo>
                <a:cubicBezTo>
                  <a:pt x="861" y="12359"/>
                  <a:pt x="1323" y="13597"/>
                  <a:pt x="1785" y="14208"/>
                </a:cubicBezTo>
                <a:cubicBezTo>
                  <a:pt x="2050" y="14560"/>
                  <a:pt x="2261" y="14661"/>
                  <a:pt x="2721" y="14661"/>
                </a:cubicBezTo>
                <a:cubicBezTo>
                  <a:pt x="3386" y="14661"/>
                  <a:pt x="3783" y="14265"/>
                  <a:pt x="4275" y="13097"/>
                </a:cubicBezTo>
                <a:cubicBezTo>
                  <a:pt x="4624" y="12267"/>
                  <a:pt x="5035" y="10628"/>
                  <a:pt x="5071" y="9915"/>
                </a:cubicBezTo>
                <a:cubicBezTo>
                  <a:pt x="5105" y="9243"/>
                  <a:pt x="5013" y="8078"/>
                  <a:pt x="4925" y="8078"/>
                </a:cubicBezTo>
                <a:cubicBezTo>
                  <a:pt x="4889" y="8078"/>
                  <a:pt x="4752" y="8564"/>
                  <a:pt x="4621" y="9161"/>
                </a:cubicBezTo>
                <a:cubicBezTo>
                  <a:pt x="4147" y="11312"/>
                  <a:pt x="3553" y="12301"/>
                  <a:pt x="2721" y="12315"/>
                </a:cubicBezTo>
                <a:cubicBezTo>
                  <a:pt x="1890" y="12330"/>
                  <a:pt x="1266" y="11279"/>
                  <a:pt x="818" y="9120"/>
                </a:cubicBezTo>
                <a:lnTo>
                  <a:pt x="593" y="8037"/>
                </a:lnTo>
                <a:lnTo>
                  <a:pt x="813" y="7077"/>
                </a:lnTo>
                <a:cubicBezTo>
                  <a:pt x="1215" y="5305"/>
                  <a:pt x="1717" y="4337"/>
                  <a:pt x="2419" y="4005"/>
                </a:cubicBezTo>
                <a:lnTo>
                  <a:pt x="2787" y="3826"/>
                </a:lnTo>
                <a:lnTo>
                  <a:pt x="2479" y="3689"/>
                </a:lnTo>
                <a:cubicBezTo>
                  <a:pt x="1773" y="3345"/>
                  <a:pt x="1075" y="4136"/>
                  <a:pt x="629" y="5801"/>
                </a:cubicBezTo>
                <a:cubicBezTo>
                  <a:pt x="512" y="6237"/>
                  <a:pt x="483" y="6268"/>
                  <a:pt x="439" y="6007"/>
                </a:cubicBezTo>
                <a:cubicBezTo>
                  <a:pt x="398" y="5757"/>
                  <a:pt x="426" y="5568"/>
                  <a:pt x="579" y="5006"/>
                </a:cubicBezTo>
                <a:cubicBezTo>
                  <a:pt x="994" y="3486"/>
                  <a:pt x="1652" y="2454"/>
                  <a:pt x="2347" y="2235"/>
                </a:cubicBezTo>
                <a:cubicBezTo>
                  <a:pt x="2716" y="2119"/>
                  <a:pt x="2759" y="2071"/>
                  <a:pt x="2611" y="1934"/>
                </a:cubicBezTo>
                <a:cubicBezTo>
                  <a:pt x="2514" y="1844"/>
                  <a:pt x="2217" y="1761"/>
                  <a:pt x="1952" y="1755"/>
                </a:cubicBezTo>
                <a:cubicBezTo>
                  <a:pt x="1436" y="1745"/>
                  <a:pt x="1032" y="2116"/>
                  <a:pt x="747" y="2839"/>
                </a:cubicBezTo>
                <a:cubicBezTo>
                  <a:pt x="526" y="3398"/>
                  <a:pt x="455" y="3004"/>
                  <a:pt x="640" y="2249"/>
                </a:cubicBezTo>
                <a:cubicBezTo>
                  <a:pt x="964" y="923"/>
                  <a:pt x="1382" y="321"/>
                  <a:pt x="1881" y="480"/>
                </a:cubicBezTo>
                <a:cubicBezTo>
                  <a:pt x="2064" y="539"/>
                  <a:pt x="2176" y="548"/>
                  <a:pt x="2128" y="494"/>
                </a:cubicBezTo>
                <a:cubicBezTo>
                  <a:pt x="2079" y="440"/>
                  <a:pt x="2022" y="300"/>
                  <a:pt x="1999" y="192"/>
                </a:cubicBezTo>
                <a:cubicBezTo>
                  <a:pt x="1976" y="84"/>
                  <a:pt x="1515" y="0"/>
                  <a:pt x="977" y="0"/>
                </a:cubicBezTo>
                <a:lnTo>
                  <a:pt x="0" y="0"/>
                </a:lnTo>
                <a:close/>
                <a:moveTo>
                  <a:pt x="2861" y="3991"/>
                </a:moveTo>
                <a:cubicBezTo>
                  <a:pt x="2819" y="4046"/>
                  <a:pt x="2853" y="4101"/>
                  <a:pt x="2938" y="4101"/>
                </a:cubicBezTo>
                <a:cubicBezTo>
                  <a:pt x="3022" y="4101"/>
                  <a:pt x="3057" y="4046"/>
                  <a:pt x="3015" y="3991"/>
                </a:cubicBezTo>
                <a:cubicBezTo>
                  <a:pt x="2972" y="3936"/>
                  <a:pt x="2903" y="3936"/>
                  <a:pt x="2861" y="3991"/>
                </a:cubicBezTo>
                <a:close/>
                <a:moveTo>
                  <a:pt x="21365" y="4059"/>
                </a:moveTo>
                <a:cubicBezTo>
                  <a:pt x="21304" y="3983"/>
                  <a:pt x="21239" y="4003"/>
                  <a:pt x="21187" y="4142"/>
                </a:cubicBezTo>
                <a:cubicBezTo>
                  <a:pt x="21085" y="4412"/>
                  <a:pt x="21063" y="5624"/>
                  <a:pt x="21151" y="6062"/>
                </a:cubicBezTo>
                <a:cubicBezTo>
                  <a:pt x="21233" y="6471"/>
                  <a:pt x="21393" y="6380"/>
                  <a:pt x="21491" y="5856"/>
                </a:cubicBezTo>
                <a:cubicBezTo>
                  <a:pt x="21594" y="5310"/>
                  <a:pt x="21600" y="5047"/>
                  <a:pt x="21524" y="4553"/>
                </a:cubicBezTo>
                <a:cubicBezTo>
                  <a:pt x="21486" y="4302"/>
                  <a:pt x="21427" y="4136"/>
                  <a:pt x="21365" y="4059"/>
                </a:cubicBezTo>
                <a:close/>
                <a:moveTo>
                  <a:pt x="6995" y="4594"/>
                </a:moveTo>
                <a:cubicBezTo>
                  <a:pt x="6498" y="4594"/>
                  <a:pt x="6189" y="5559"/>
                  <a:pt x="5982" y="7749"/>
                </a:cubicBezTo>
                <a:cubicBezTo>
                  <a:pt x="5835" y="9310"/>
                  <a:pt x="5834" y="12079"/>
                  <a:pt x="5982" y="13659"/>
                </a:cubicBezTo>
                <a:cubicBezTo>
                  <a:pt x="6096" y="14872"/>
                  <a:pt x="6354" y="16081"/>
                  <a:pt x="6586" y="16498"/>
                </a:cubicBezTo>
                <a:cubicBezTo>
                  <a:pt x="6859" y="16990"/>
                  <a:pt x="7238" y="16864"/>
                  <a:pt x="7501" y="16197"/>
                </a:cubicBezTo>
                <a:cubicBezTo>
                  <a:pt x="7749" y="15566"/>
                  <a:pt x="7787" y="15349"/>
                  <a:pt x="7726" y="14866"/>
                </a:cubicBezTo>
                <a:cubicBezTo>
                  <a:pt x="7696" y="14632"/>
                  <a:pt x="7649" y="14708"/>
                  <a:pt x="7501" y="15195"/>
                </a:cubicBezTo>
                <a:cubicBezTo>
                  <a:pt x="7239" y="16058"/>
                  <a:pt x="6857" y="16165"/>
                  <a:pt x="6581" y="15456"/>
                </a:cubicBezTo>
                <a:cubicBezTo>
                  <a:pt x="6179" y="14424"/>
                  <a:pt x="5999" y="12336"/>
                  <a:pt x="6073" y="9559"/>
                </a:cubicBezTo>
                <a:cubicBezTo>
                  <a:pt x="6111" y="8137"/>
                  <a:pt x="6182" y="7468"/>
                  <a:pt x="6397" y="6501"/>
                </a:cubicBezTo>
                <a:cubicBezTo>
                  <a:pt x="6701" y="5133"/>
                  <a:pt x="7179" y="4971"/>
                  <a:pt x="7506" y="6130"/>
                </a:cubicBezTo>
                <a:cubicBezTo>
                  <a:pt x="7638" y="6598"/>
                  <a:pt x="7701" y="6653"/>
                  <a:pt x="7742" y="6322"/>
                </a:cubicBezTo>
                <a:cubicBezTo>
                  <a:pt x="7784" y="5985"/>
                  <a:pt x="7677" y="5441"/>
                  <a:pt x="7479" y="4992"/>
                </a:cubicBezTo>
                <a:cubicBezTo>
                  <a:pt x="7362" y="4729"/>
                  <a:pt x="7199" y="4594"/>
                  <a:pt x="6995" y="4594"/>
                </a:cubicBezTo>
                <a:close/>
                <a:moveTo>
                  <a:pt x="17645" y="4608"/>
                </a:moveTo>
                <a:cubicBezTo>
                  <a:pt x="17515" y="4636"/>
                  <a:pt x="17396" y="4723"/>
                  <a:pt x="17305" y="4896"/>
                </a:cubicBezTo>
                <a:cubicBezTo>
                  <a:pt x="16974" y="5524"/>
                  <a:pt x="16835" y="6937"/>
                  <a:pt x="16931" y="8709"/>
                </a:cubicBezTo>
                <a:cubicBezTo>
                  <a:pt x="16991" y="9815"/>
                  <a:pt x="17113" y="10255"/>
                  <a:pt x="17629" y="11150"/>
                </a:cubicBezTo>
                <a:cubicBezTo>
                  <a:pt x="17855" y="11543"/>
                  <a:pt x="18091" y="12074"/>
                  <a:pt x="18150" y="12329"/>
                </a:cubicBezTo>
                <a:cubicBezTo>
                  <a:pt x="18308" y="13003"/>
                  <a:pt x="18294" y="13890"/>
                  <a:pt x="18115" y="14688"/>
                </a:cubicBezTo>
                <a:cubicBezTo>
                  <a:pt x="17979" y="15291"/>
                  <a:pt x="17955" y="15322"/>
                  <a:pt x="17675" y="15223"/>
                </a:cubicBezTo>
                <a:cubicBezTo>
                  <a:pt x="17474" y="15151"/>
                  <a:pt x="17327" y="14964"/>
                  <a:pt x="17220" y="14633"/>
                </a:cubicBezTo>
                <a:lnTo>
                  <a:pt x="17063" y="14139"/>
                </a:lnTo>
                <a:lnTo>
                  <a:pt x="16975" y="14661"/>
                </a:lnTo>
                <a:cubicBezTo>
                  <a:pt x="16928" y="14942"/>
                  <a:pt x="16891" y="15232"/>
                  <a:pt x="16890" y="15319"/>
                </a:cubicBezTo>
                <a:cubicBezTo>
                  <a:pt x="16888" y="15547"/>
                  <a:pt x="17081" y="16158"/>
                  <a:pt x="17272" y="16512"/>
                </a:cubicBezTo>
                <a:cubicBezTo>
                  <a:pt x="17495" y="16926"/>
                  <a:pt x="18090" y="16785"/>
                  <a:pt x="18285" y="16279"/>
                </a:cubicBezTo>
                <a:cubicBezTo>
                  <a:pt x="18440" y="15874"/>
                  <a:pt x="18596" y="14509"/>
                  <a:pt x="18598" y="13536"/>
                </a:cubicBezTo>
                <a:cubicBezTo>
                  <a:pt x="18600" y="11541"/>
                  <a:pt x="18431" y="10704"/>
                  <a:pt x="17815" y="9682"/>
                </a:cubicBezTo>
                <a:cubicBezTo>
                  <a:pt x="17560" y="9258"/>
                  <a:pt x="17420" y="8889"/>
                  <a:pt x="17346" y="8448"/>
                </a:cubicBezTo>
                <a:cubicBezTo>
                  <a:pt x="17210" y="7647"/>
                  <a:pt x="17212" y="7521"/>
                  <a:pt x="17368" y="6747"/>
                </a:cubicBezTo>
                <a:cubicBezTo>
                  <a:pt x="17480" y="6187"/>
                  <a:pt x="17526" y="6117"/>
                  <a:pt x="17752" y="6117"/>
                </a:cubicBezTo>
                <a:cubicBezTo>
                  <a:pt x="17923" y="6117"/>
                  <a:pt x="18068" y="6263"/>
                  <a:pt x="18183" y="6555"/>
                </a:cubicBezTo>
                <a:lnTo>
                  <a:pt x="18356" y="6994"/>
                </a:lnTo>
                <a:lnTo>
                  <a:pt x="18433" y="6501"/>
                </a:lnTo>
                <a:cubicBezTo>
                  <a:pt x="18475" y="6229"/>
                  <a:pt x="18509" y="5880"/>
                  <a:pt x="18510" y="5733"/>
                </a:cubicBezTo>
                <a:cubicBezTo>
                  <a:pt x="18512" y="5027"/>
                  <a:pt x="18036" y="4525"/>
                  <a:pt x="17645" y="4608"/>
                </a:cubicBezTo>
                <a:close/>
                <a:moveTo>
                  <a:pt x="8069" y="4800"/>
                </a:moveTo>
                <a:cubicBezTo>
                  <a:pt x="7946" y="4800"/>
                  <a:pt x="7950" y="4831"/>
                  <a:pt x="8404" y="8517"/>
                </a:cubicBezTo>
                <a:lnTo>
                  <a:pt x="8860" y="12233"/>
                </a:lnTo>
                <a:lnTo>
                  <a:pt x="8860" y="14400"/>
                </a:lnTo>
                <a:cubicBezTo>
                  <a:pt x="8860" y="16433"/>
                  <a:pt x="8866" y="16581"/>
                  <a:pt x="8947" y="16581"/>
                </a:cubicBezTo>
                <a:cubicBezTo>
                  <a:pt x="9030" y="16581"/>
                  <a:pt x="9035" y="16438"/>
                  <a:pt x="9035" y="14167"/>
                </a:cubicBezTo>
                <a:lnTo>
                  <a:pt x="9035" y="11753"/>
                </a:lnTo>
                <a:lnTo>
                  <a:pt x="9436" y="8434"/>
                </a:lnTo>
                <a:cubicBezTo>
                  <a:pt x="9656" y="6613"/>
                  <a:pt x="9847" y="5050"/>
                  <a:pt x="9859" y="4951"/>
                </a:cubicBezTo>
                <a:cubicBezTo>
                  <a:pt x="9870" y="4852"/>
                  <a:pt x="9824" y="4802"/>
                  <a:pt x="9755" y="4841"/>
                </a:cubicBezTo>
                <a:cubicBezTo>
                  <a:pt x="9667" y="4891"/>
                  <a:pt x="9609" y="5111"/>
                  <a:pt x="9562" y="5568"/>
                </a:cubicBezTo>
                <a:cubicBezTo>
                  <a:pt x="9186" y="9290"/>
                  <a:pt x="8860" y="11652"/>
                  <a:pt x="8860" y="10670"/>
                </a:cubicBezTo>
                <a:cubicBezTo>
                  <a:pt x="8860" y="10551"/>
                  <a:pt x="8711" y="9180"/>
                  <a:pt x="8527" y="7625"/>
                </a:cubicBezTo>
                <a:cubicBezTo>
                  <a:pt x="8225" y="5058"/>
                  <a:pt x="8182" y="4800"/>
                  <a:pt x="8069" y="4800"/>
                </a:cubicBezTo>
                <a:close/>
                <a:moveTo>
                  <a:pt x="10144" y="4800"/>
                </a:moveTo>
                <a:cubicBezTo>
                  <a:pt x="10065" y="4800"/>
                  <a:pt x="10002" y="4846"/>
                  <a:pt x="10002" y="4896"/>
                </a:cubicBezTo>
                <a:cubicBezTo>
                  <a:pt x="10002" y="5011"/>
                  <a:pt x="10958" y="16129"/>
                  <a:pt x="10990" y="16389"/>
                </a:cubicBezTo>
                <a:cubicBezTo>
                  <a:pt x="11003" y="16495"/>
                  <a:pt x="11071" y="16581"/>
                  <a:pt x="11138" y="16581"/>
                </a:cubicBezTo>
                <a:cubicBezTo>
                  <a:pt x="11257" y="16581"/>
                  <a:pt x="11278" y="16393"/>
                  <a:pt x="11734" y="11177"/>
                </a:cubicBezTo>
                <a:cubicBezTo>
                  <a:pt x="11994" y="8207"/>
                  <a:pt x="12210" y="5557"/>
                  <a:pt x="12217" y="5280"/>
                </a:cubicBezTo>
                <a:cubicBezTo>
                  <a:pt x="12228" y="4840"/>
                  <a:pt x="12215" y="4782"/>
                  <a:pt x="12099" y="4841"/>
                </a:cubicBezTo>
                <a:cubicBezTo>
                  <a:pt x="11971" y="4906"/>
                  <a:pt x="11953" y="5068"/>
                  <a:pt x="11564" y="9573"/>
                </a:cubicBezTo>
                <a:cubicBezTo>
                  <a:pt x="11343" y="12135"/>
                  <a:pt x="11146" y="14226"/>
                  <a:pt x="11125" y="14222"/>
                </a:cubicBezTo>
                <a:cubicBezTo>
                  <a:pt x="11104" y="14217"/>
                  <a:pt x="10907" y="12092"/>
                  <a:pt x="10688" y="9504"/>
                </a:cubicBezTo>
                <a:lnTo>
                  <a:pt x="10290" y="4800"/>
                </a:lnTo>
                <a:lnTo>
                  <a:pt x="10144" y="4800"/>
                </a:lnTo>
                <a:close/>
                <a:moveTo>
                  <a:pt x="12588" y="4800"/>
                </a:moveTo>
                <a:lnTo>
                  <a:pt x="12588" y="10697"/>
                </a:lnTo>
                <a:lnTo>
                  <a:pt x="12588" y="16581"/>
                </a:lnTo>
                <a:lnTo>
                  <a:pt x="13423" y="16581"/>
                </a:lnTo>
                <a:lnTo>
                  <a:pt x="14254" y="16581"/>
                </a:lnTo>
                <a:lnTo>
                  <a:pt x="14254" y="15936"/>
                </a:lnTo>
                <a:lnTo>
                  <a:pt x="14254" y="15291"/>
                </a:lnTo>
                <a:lnTo>
                  <a:pt x="13565" y="15223"/>
                </a:lnTo>
                <a:lnTo>
                  <a:pt x="12873" y="15168"/>
                </a:lnTo>
                <a:lnTo>
                  <a:pt x="12873" y="13207"/>
                </a:lnTo>
                <a:lnTo>
                  <a:pt x="12873" y="11232"/>
                </a:lnTo>
                <a:lnTo>
                  <a:pt x="13455" y="11177"/>
                </a:lnTo>
                <a:lnTo>
                  <a:pt x="14038" y="11122"/>
                </a:lnTo>
                <a:lnTo>
                  <a:pt x="14038" y="10587"/>
                </a:lnTo>
                <a:lnTo>
                  <a:pt x="14038" y="10053"/>
                </a:lnTo>
                <a:lnTo>
                  <a:pt x="13455" y="9984"/>
                </a:lnTo>
                <a:lnTo>
                  <a:pt x="12873" y="9929"/>
                </a:lnTo>
                <a:lnTo>
                  <a:pt x="12873" y="8078"/>
                </a:lnTo>
                <a:lnTo>
                  <a:pt x="12873" y="6213"/>
                </a:lnTo>
                <a:lnTo>
                  <a:pt x="13565" y="6158"/>
                </a:lnTo>
                <a:lnTo>
                  <a:pt x="14254" y="6103"/>
                </a:lnTo>
                <a:lnTo>
                  <a:pt x="14254" y="5445"/>
                </a:lnTo>
                <a:lnTo>
                  <a:pt x="14254" y="4800"/>
                </a:lnTo>
                <a:lnTo>
                  <a:pt x="13423" y="4800"/>
                </a:lnTo>
                <a:lnTo>
                  <a:pt x="12588" y="4800"/>
                </a:lnTo>
                <a:close/>
                <a:moveTo>
                  <a:pt x="14738" y="4800"/>
                </a:moveTo>
                <a:lnTo>
                  <a:pt x="14738" y="10697"/>
                </a:lnTo>
                <a:lnTo>
                  <a:pt x="14738" y="16581"/>
                </a:lnTo>
                <a:lnTo>
                  <a:pt x="14891" y="16581"/>
                </a:lnTo>
                <a:lnTo>
                  <a:pt x="15042" y="16581"/>
                </a:lnTo>
                <a:lnTo>
                  <a:pt x="15053" y="14674"/>
                </a:lnTo>
                <a:lnTo>
                  <a:pt x="15067" y="12768"/>
                </a:lnTo>
                <a:lnTo>
                  <a:pt x="15358" y="12699"/>
                </a:lnTo>
                <a:cubicBezTo>
                  <a:pt x="15686" y="12627"/>
                  <a:pt x="15644" y="12476"/>
                  <a:pt x="16036" y="15223"/>
                </a:cubicBezTo>
                <a:cubicBezTo>
                  <a:pt x="16219" y="16506"/>
                  <a:pt x="16242" y="16581"/>
                  <a:pt x="16407" y="16581"/>
                </a:cubicBezTo>
                <a:cubicBezTo>
                  <a:pt x="16625" y="16581"/>
                  <a:pt x="16627" y="16307"/>
                  <a:pt x="16434" y="15031"/>
                </a:cubicBezTo>
                <a:cubicBezTo>
                  <a:pt x="16355" y="14504"/>
                  <a:pt x="16236" y="13722"/>
                  <a:pt x="16171" y="13289"/>
                </a:cubicBezTo>
                <a:lnTo>
                  <a:pt x="16053" y="12494"/>
                </a:lnTo>
                <a:lnTo>
                  <a:pt x="16223" y="11945"/>
                </a:lnTo>
                <a:cubicBezTo>
                  <a:pt x="16461" y="11162"/>
                  <a:pt x="16550" y="10110"/>
                  <a:pt x="16528" y="8379"/>
                </a:cubicBezTo>
                <a:cubicBezTo>
                  <a:pt x="16506" y="6718"/>
                  <a:pt x="16416" y="5994"/>
                  <a:pt x="16141" y="5294"/>
                </a:cubicBezTo>
                <a:cubicBezTo>
                  <a:pt x="15968" y="4855"/>
                  <a:pt x="15885" y="4800"/>
                  <a:pt x="15344" y="4800"/>
                </a:cubicBezTo>
                <a:lnTo>
                  <a:pt x="14738" y="4800"/>
                </a:lnTo>
                <a:close/>
                <a:moveTo>
                  <a:pt x="19037" y="4800"/>
                </a:moveTo>
                <a:lnTo>
                  <a:pt x="19037" y="10697"/>
                </a:lnTo>
                <a:lnTo>
                  <a:pt x="19037" y="16581"/>
                </a:lnTo>
                <a:lnTo>
                  <a:pt x="19872" y="16581"/>
                </a:lnTo>
                <a:lnTo>
                  <a:pt x="20704" y="16581"/>
                </a:lnTo>
                <a:lnTo>
                  <a:pt x="20704" y="15717"/>
                </a:lnTo>
                <a:lnTo>
                  <a:pt x="20704" y="14853"/>
                </a:lnTo>
                <a:lnTo>
                  <a:pt x="20056" y="14784"/>
                </a:lnTo>
                <a:lnTo>
                  <a:pt x="19410" y="14729"/>
                </a:lnTo>
                <a:lnTo>
                  <a:pt x="19410" y="13097"/>
                </a:lnTo>
                <a:lnTo>
                  <a:pt x="19410" y="11451"/>
                </a:lnTo>
                <a:lnTo>
                  <a:pt x="19968" y="11397"/>
                </a:lnTo>
                <a:lnTo>
                  <a:pt x="20528" y="11328"/>
                </a:lnTo>
                <a:lnTo>
                  <a:pt x="20528" y="10587"/>
                </a:lnTo>
                <a:lnTo>
                  <a:pt x="20528" y="9833"/>
                </a:lnTo>
                <a:lnTo>
                  <a:pt x="19968" y="9778"/>
                </a:lnTo>
                <a:lnTo>
                  <a:pt x="19410" y="9710"/>
                </a:lnTo>
                <a:lnTo>
                  <a:pt x="19410" y="8187"/>
                </a:lnTo>
                <a:lnTo>
                  <a:pt x="19410" y="6651"/>
                </a:lnTo>
                <a:lnTo>
                  <a:pt x="20056" y="6597"/>
                </a:lnTo>
                <a:lnTo>
                  <a:pt x="20704" y="6542"/>
                </a:lnTo>
                <a:lnTo>
                  <a:pt x="20704" y="5664"/>
                </a:lnTo>
                <a:lnTo>
                  <a:pt x="20704" y="4800"/>
                </a:lnTo>
                <a:lnTo>
                  <a:pt x="19872" y="4800"/>
                </a:lnTo>
                <a:lnTo>
                  <a:pt x="19037" y="48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69" name="logo.png" descr="logo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4417" y="4524615"/>
            <a:ext cx="1524001" cy="82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twilight_logo.png" descr="twilight_logo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91931" y="5636261"/>
            <a:ext cx="2540001" cy="67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banner-text.pdf" descr="banner-text.pdf"/>
          <p:cNvPicPr>
            <a:picLocks noChangeAspect="1"/>
          </p:cNvPicPr>
          <p:nvPr/>
        </p:nvPicPr>
        <p:blipFill>
          <a:blip r:embed="rId11">
            <a:extLst/>
          </a:blip>
          <a:srcRect l="0" t="32572" r="75448" b="5"/>
          <a:stretch>
            <a:fillRect/>
          </a:stretch>
        </p:blipFill>
        <p:spPr>
          <a:xfrm>
            <a:off x="8069820" y="4377492"/>
            <a:ext cx="1235729" cy="2414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94" fill="norm" stroke="1" extrusionOk="0">
                <a:moveTo>
                  <a:pt x="11313" y="6"/>
                </a:moveTo>
                <a:cubicBezTo>
                  <a:pt x="10842" y="-5"/>
                  <a:pt x="10350" y="-1"/>
                  <a:pt x="9824" y="16"/>
                </a:cubicBezTo>
                <a:cubicBezTo>
                  <a:pt x="7433" y="93"/>
                  <a:pt x="5020" y="656"/>
                  <a:pt x="3266" y="1550"/>
                </a:cubicBezTo>
                <a:cubicBezTo>
                  <a:pt x="2657" y="1860"/>
                  <a:pt x="2588" y="1887"/>
                  <a:pt x="2339" y="1880"/>
                </a:cubicBezTo>
                <a:cubicBezTo>
                  <a:pt x="2146" y="1874"/>
                  <a:pt x="2023" y="1894"/>
                  <a:pt x="1907" y="1954"/>
                </a:cubicBezTo>
                <a:cubicBezTo>
                  <a:pt x="1767" y="2027"/>
                  <a:pt x="1747" y="2067"/>
                  <a:pt x="1784" y="2252"/>
                </a:cubicBezTo>
                <a:cubicBezTo>
                  <a:pt x="1814" y="2404"/>
                  <a:pt x="1800" y="2481"/>
                  <a:pt x="1729" y="2522"/>
                </a:cubicBezTo>
                <a:cubicBezTo>
                  <a:pt x="1584" y="2607"/>
                  <a:pt x="810" y="3393"/>
                  <a:pt x="810" y="3456"/>
                </a:cubicBezTo>
                <a:cubicBezTo>
                  <a:pt x="810" y="3539"/>
                  <a:pt x="292" y="3814"/>
                  <a:pt x="137" y="3814"/>
                </a:cubicBezTo>
                <a:cubicBezTo>
                  <a:pt x="7" y="3814"/>
                  <a:pt x="0" y="3853"/>
                  <a:pt x="0" y="4446"/>
                </a:cubicBezTo>
                <a:cubicBezTo>
                  <a:pt x="0" y="5003"/>
                  <a:pt x="13" y="5073"/>
                  <a:pt x="110" y="5032"/>
                </a:cubicBezTo>
                <a:cubicBezTo>
                  <a:pt x="170" y="5006"/>
                  <a:pt x="220" y="4999"/>
                  <a:pt x="220" y="5017"/>
                </a:cubicBezTo>
                <a:cubicBezTo>
                  <a:pt x="219" y="5036"/>
                  <a:pt x="236" y="5277"/>
                  <a:pt x="254" y="5553"/>
                </a:cubicBezTo>
                <a:cubicBezTo>
                  <a:pt x="285" y="6041"/>
                  <a:pt x="239" y="6168"/>
                  <a:pt x="82" y="6029"/>
                </a:cubicBezTo>
                <a:cubicBezTo>
                  <a:pt x="28" y="5981"/>
                  <a:pt x="2" y="6135"/>
                  <a:pt x="0" y="6576"/>
                </a:cubicBezTo>
                <a:lnTo>
                  <a:pt x="0" y="7190"/>
                </a:lnTo>
                <a:lnTo>
                  <a:pt x="206" y="7215"/>
                </a:lnTo>
                <a:cubicBezTo>
                  <a:pt x="461" y="7244"/>
                  <a:pt x="624" y="7358"/>
                  <a:pt x="947" y="7729"/>
                </a:cubicBezTo>
                <a:cubicBezTo>
                  <a:pt x="1789" y="8701"/>
                  <a:pt x="3140" y="9517"/>
                  <a:pt x="4885" y="10118"/>
                </a:cubicBezTo>
                <a:cubicBezTo>
                  <a:pt x="5273" y="10252"/>
                  <a:pt x="6630" y="10615"/>
                  <a:pt x="6744" y="10615"/>
                </a:cubicBezTo>
                <a:cubicBezTo>
                  <a:pt x="6781" y="10615"/>
                  <a:pt x="6951" y="10649"/>
                  <a:pt x="7128" y="10689"/>
                </a:cubicBezTo>
                <a:cubicBezTo>
                  <a:pt x="7305" y="10730"/>
                  <a:pt x="7816" y="10810"/>
                  <a:pt x="8260" y="10867"/>
                </a:cubicBezTo>
                <a:cubicBezTo>
                  <a:pt x="9014" y="10964"/>
                  <a:pt x="9176" y="10969"/>
                  <a:pt x="10736" y="10973"/>
                </a:cubicBezTo>
                <a:cubicBezTo>
                  <a:pt x="12372" y="10978"/>
                  <a:pt x="12409" y="10980"/>
                  <a:pt x="12520" y="11062"/>
                </a:cubicBezTo>
                <a:cubicBezTo>
                  <a:pt x="12610" y="11129"/>
                  <a:pt x="12712" y="11147"/>
                  <a:pt x="12993" y="11147"/>
                </a:cubicBezTo>
                <a:cubicBezTo>
                  <a:pt x="13376" y="11147"/>
                  <a:pt x="13487" y="11105"/>
                  <a:pt x="13577" y="10931"/>
                </a:cubicBezTo>
                <a:cubicBezTo>
                  <a:pt x="13624" y="10839"/>
                  <a:pt x="13724" y="10807"/>
                  <a:pt x="14324" y="10689"/>
                </a:cubicBezTo>
                <a:cubicBezTo>
                  <a:pt x="15736" y="10412"/>
                  <a:pt x="16633" y="10144"/>
                  <a:pt x="17624" y="9699"/>
                </a:cubicBezTo>
                <a:cubicBezTo>
                  <a:pt x="18610" y="9257"/>
                  <a:pt x="18954" y="9051"/>
                  <a:pt x="19696" y="8468"/>
                </a:cubicBezTo>
                <a:cubicBezTo>
                  <a:pt x="21077" y="7380"/>
                  <a:pt x="21600" y="6116"/>
                  <a:pt x="21260" y="4702"/>
                </a:cubicBezTo>
                <a:cubicBezTo>
                  <a:pt x="21079" y="3948"/>
                  <a:pt x="20506" y="3145"/>
                  <a:pt x="19669" y="2483"/>
                </a:cubicBezTo>
                <a:cubicBezTo>
                  <a:pt x="19563" y="2400"/>
                  <a:pt x="19558" y="2380"/>
                  <a:pt x="19648" y="2316"/>
                </a:cubicBezTo>
                <a:cubicBezTo>
                  <a:pt x="19918" y="2126"/>
                  <a:pt x="19592" y="1865"/>
                  <a:pt x="19106" y="1883"/>
                </a:cubicBezTo>
                <a:cubicBezTo>
                  <a:pt x="18858" y="1893"/>
                  <a:pt x="18790" y="1873"/>
                  <a:pt x="18461" y="1692"/>
                </a:cubicBezTo>
                <a:cubicBezTo>
                  <a:pt x="17722" y="1283"/>
                  <a:pt x="16271" y="733"/>
                  <a:pt x="15367" y="524"/>
                </a:cubicBezTo>
                <a:cubicBezTo>
                  <a:pt x="13954" y="198"/>
                  <a:pt x="12725" y="38"/>
                  <a:pt x="11313" y="6"/>
                </a:cubicBezTo>
                <a:close/>
                <a:moveTo>
                  <a:pt x="7107" y="21569"/>
                </a:moveTo>
                <a:cubicBezTo>
                  <a:pt x="7049" y="21581"/>
                  <a:pt x="7070" y="21592"/>
                  <a:pt x="7155" y="21593"/>
                </a:cubicBezTo>
                <a:cubicBezTo>
                  <a:pt x="7233" y="21595"/>
                  <a:pt x="7276" y="21585"/>
                  <a:pt x="7251" y="21572"/>
                </a:cubicBezTo>
                <a:cubicBezTo>
                  <a:pt x="7227" y="21559"/>
                  <a:pt x="7160" y="21558"/>
                  <a:pt x="7107" y="215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2" name="Data-Lab-Logo.png.jpeg" descr="Data-Lab-Logo.png.jpe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0777240" y="4060854"/>
            <a:ext cx="1198718" cy="904589"/>
          </a:xfrm>
          <a:prstGeom prst="rect">
            <a:avLst/>
          </a:prstGeom>
          <a:ln w="3175">
            <a:solidFill>
              <a:srgbClr val="000000"/>
            </a:solidFill>
            <a:miter lim="400000"/>
          </a:ln>
        </p:spPr>
      </p:pic>
      <p:pic>
        <p:nvPicPr>
          <p:cNvPr id="173" name="whole_tale_logo_text_long_light.png" descr="whole_tale_logo_text_long_light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434286" y="5757875"/>
            <a:ext cx="2168025" cy="36617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</p:pic>
      <p:pic>
        <p:nvPicPr>
          <p:cNvPr id="174" name="pangeo_simple_logo.pdf" descr="pangeo_simple_logo.pdf"/>
          <p:cNvPicPr>
            <a:picLocks noChangeAspect="1"/>
          </p:cNvPicPr>
          <p:nvPr/>
        </p:nvPicPr>
        <p:blipFill>
          <a:blip r:embed="rId14">
            <a:extLst/>
          </a:blip>
          <a:srcRect l="0" t="43599" r="4" b="43613"/>
          <a:stretch>
            <a:fillRect/>
          </a:stretch>
        </p:blipFill>
        <p:spPr>
          <a:xfrm>
            <a:off x="4426425" y="5694134"/>
            <a:ext cx="2124076" cy="393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97" fill="norm" stroke="1" extrusionOk="0">
                <a:moveTo>
                  <a:pt x="12511" y="0"/>
                </a:moveTo>
                <a:cubicBezTo>
                  <a:pt x="12174" y="0"/>
                  <a:pt x="11836" y="340"/>
                  <a:pt x="11579" y="1016"/>
                </a:cubicBezTo>
                <a:cubicBezTo>
                  <a:pt x="11248" y="1889"/>
                  <a:pt x="11042" y="3120"/>
                  <a:pt x="10909" y="5059"/>
                </a:cubicBezTo>
                <a:cubicBezTo>
                  <a:pt x="10845" y="5990"/>
                  <a:pt x="10844" y="6218"/>
                  <a:pt x="10844" y="10520"/>
                </a:cubicBezTo>
                <a:cubicBezTo>
                  <a:pt x="10844" y="14821"/>
                  <a:pt x="10845" y="15028"/>
                  <a:pt x="10909" y="15959"/>
                </a:cubicBezTo>
                <a:cubicBezTo>
                  <a:pt x="11087" y="18543"/>
                  <a:pt x="11447" y="20145"/>
                  <a:pt x="11991" y="20764"/>
                </a:cubicBezTo>
                <a:cubicBezTo>
                  <a:pt x="12237" y="21045"/>
                  <a:pt x="12765" y="21043"/>
                  <a:pt x="13016" y="20764"/>
                </a:cubicBezTo>
                <a:cubicBezTo>
                  <a:pt x="13412" y="20323"/>
                  <a:pt x="13765" y="19193"/>
                  <a:pt x="13956" y="17737"/>
                </a:cubicBezTo>
                <a:cubicBezTo>
                  <a:pt x="14124" y="16454"/>
                  <a:pt x="14158" y="15543"/>
                  <a:pt x="14158" y="12361"/>
                </a:cubicBezTo>
                <a:cubicBezTo>
                  <a:pt x="14158" y="9872"/>
                  <a:pt x="14151" y="9451"/>
                  <a:pt x="14109" y="9271"/>
                </a:cubicBezTo>
                <a:cubicBezTo>
                  <a:pt x="14071" y="9105"/>
                  <a:pt x="13899" y="9059"/>
                  <a:pt x="13262" y="9059"/>
                </a:cubicBezTo>
                <a:cubicBezTo>
                  <a:pt x="12625" y="9059"/>
                  <a:pt x="12448" y="9105"/>
                  <a:pt x="12410" y="9271"/>
                </a:cubicBezTo>
                <a:cubicBezTo>
                  <a:pt x="12371" y="9444"/>
                  <a:pt x="12366" y="9788"/>
                  <a:pt x="12366" y="11345"/>
                </a:cubicBezTo>
                <a:cubicBezTo>
                  <a:pt x="12366" y="12676"/>
                  <a:pt x="12377" y="13268"/>
                  <a:pt x="12402" y="13356"/>
                </a:cubicBezTo>
                <a:cubicBezTo>
                  <a:pt x="12422" y="13423"/>
                  <a:pt x="12586" y="13505"/>
                  <a:pt x="12770" y="13546"/>
                </a:cubicBezTo>
                <a:lnTo>
                  <a:pt x="13100" y="13631"/>
                </a:lnTo>
                <a:lnTo>
                  <a:pt x="13092" y="14160"/>
                </a:lnTo>
                <a:cubicBezTo>
                  <a:pt x="13074" y="15260"/>
                  <a:pt x="12900" y="15944"/>
                  <a:pt x="12600" y="16086"/>
                </a:cubicBezTo>
                <a:cubicBezTo>
                  <a:pt x="12271" y="16243"/>
                  <a:pt x="12016" y="15616"/>
                  <a:pt x="11930" y="14414"/>
                </a:cubicBezTo>
                <a:cubicBezTo>
                  <a:pt x="11882" y="13742"/>
                  <a:pt x="11892" y="7130"/>
                  <a:pt x="11942" y="6519"/>
                </a:cubicBezTo>
                <a:cubicBezTo>
                  <a:pt x="12132" y="4189"/>
                  <a:pt x="12900" y="4373"/>
                  <a:pt x="13076" y="6794"/>
                </a:cubicBezTo>
                <a:cubicBezTo>
                  <a:pt x="13147" y="7767"/>
                  <a:pt x="13204" y="7792"/>
                  <a:pt x="13593" y="7091"/>
                </a:cubicBezTo>
                <a:cubicBezTo>
                  <a:pt x="14081" y="6210"/>
                  <a:pt x="14101" y="6154"/>
                  <a:pt x="14101" y="5524"/>
                </a:cubicBezTo>
                <a:cubicBezTo>
                  <a:pt x="14101" y="4157"/>
                  <a:pt x="13769" y="1892"/>
                  <a:pt x="13439" y="1016"/>
                </a:cubicBezTo>
                <a:cubicBezTo>
                  <a:pt x="13185" y="340"/>
                  <a:pt x="12849" y="0"/>
                  <a:pt x="12511" y="0"/>
                </a:cubicBezTo>
                <a:close/>
                <a:moveTo>
                  <a:pt x="19921" y="21"/>
                </a:moveTo>
                <a:cubicBezTo>
                  <a:pt x="18967" y="21"/>
                  <a:pt x="18383" y="2289"/>
                  <a:pt x="18270" y="6456"/>
                </a:cubicBezTo>
                <a:cubicBezTo>
                  <a:pt x="18217" y="8429"/>
                  <a:pt x="18247" y="14576"/>
                  <a:pt x="18315" y="15684"/>
                </a:cubicBezTo>
                <a:cubicBezTo>
                  <a:pt x="18480" y="18404"/>
                  <a:pt x="18796" y="19934"/>
                  <a:pt x="19352" y="20700"/>
                </a:cubicBezTo>
                <a:cubicBezTo>
                  <a:pt x="19497" y="20901"/>
                  <a:pt x="19705" y="20996"/>
                  <a:pt x="19913" y="20997"/>
                </a:cubicBezTo>
                <a:cubicBezTo>
                  <a:pt x="20121" y="20998"/>
                  <a:pt x="20330" y="20899"/>
                  <a:pt x="20478" y="20700"/>
                </a:cubicBezTo>
                <a:cubicBezTo>
                  <a:pt x="21010" y="19987"/>
                  <a:pt x="21376" y="18310"/>
                  <a:pt x="21503" y="16002"/>
                </a:cubicBezTo>
                <a:cubicBezTo>
                  <a:pt x="21529" y="15527"/>
                  <a:pt x="21562" y="15025"/>
                  <a:pt x="21576" y="14880"/>
                </a:cubicBezTo>
                <a:cubicBezTo>
                  <a:pt x="21590" y="14735"/>
                  <a:pt x="21600" y="12780"/>
                  <a:pt x="21600" y="10520"/>
                </a:cubicBezTo>
                <a:cubicBezTo>
                  <a:pt x="21600" y="8259"/>
                  <a:pt x="21590" y="6283"/>
                  <a:pt x="21576" y="6138"/>
                </a:cubicBezTo>
                <a:cubicBezTo>
                  <a:pt x="21562" y="5993"/>
                  <a:pt x="21529" y="5491"/>
                  <a:pt x="21503" y="5016"/>
                </a:cubicBezTo>
                <a:cubicBezTo>
                  <a:pt x="21446" y="3973"/>
                  <a:pt x="21262" y="2467"/>
                  <a:pt x="21116" y="1863"/>
                </a:cubicBezTo>
                <a:cubicBezTo>
                  <a:pt x="20816" y="623"/>
                  <a:pt x="20421" y="21"/>
                  <a:pt x="19921" y="21"/>
                </a:cubicBezTo>
                <a:close/>
                <a:moveTo>
                  <a:pt x="4815" y="318"/>
                </a:moveTo>
                <a:cubicBezTo>
                  <a:pt x="4628" y="328"/>
                  <a:pt x="4451" y="405"/>
                  <a:pt x="4395" y="529"/>
                </a:cubicBezTo>
                <a:cubicBezTo>
                  <a:pt x="4310" y="718"/>
                  <a:pt x="4289" y="898"/>
                  <a:pt x="4165" y="2688"/>
                </a:cubicBezTo>
                <a:cubicBezTo>
                  <a:pt x="2858" y="21600"/>
                  <a:pt x="2936" y="20355"/>
                  <a:pt x="3071" y="20552"/>
                </a:cubicBezTo>
                <a:cubicBezTo>
                  <a:pt x="3188" y="20721"/>
                  <a:pt x="3720" y="20710"/>
                  <a:pt x="3878" y="20531"/>
                </a:cubicBezTo>
                <a:cubicBezTo>
                  <a:pt x="3959" y="20441"/>
                  <a:pt x="4032" y="20290"/>
                  <a:pt x="4044" y="20192"/>
                </a:cubicBezTo>
                <a:cubicBezTo>
                  <a:pt x="4056" y="20095"/>
                  <a:pt x="4104" y="19422"/>
                  <a:pt x="4153" y="18711"/>
                </a:cubicBezTo>
                <a:lnTo>
                  <a:pt x="4242" y="17420"/>
                </a:lnTo>
                <a:lnTo>
                  <a:pt x="4835" y="17420"/>
                </a:lnTo>
                <a:lnTo>
                  <a:pt x="5424" y="17420"/>
                </a:lnTo>
                <a:lnTo>
                  <a:pt x="5509" y="18753"/>
                </a:lnTo>
                <a:cubicBezTo>
                  <a:pt x="5620" y="20496"/>
                  <a:pt x="5638" y="20563"/>
                  <a:pt x="6078" y="20658"/>
                </a:cubicBezTo>
                <a:cubicBezTo>
                  <a:pt x="6523" y="20754"/>
                  <a:pt x="6683" y="20638"/>
                  <a:pt x="6704" y="20192"/>
                </a:cubicBezTo>
                <a:cubicBezTo>
                  <a:pt x="6713" y="19986"/>
                  <a:pt x="6622" y="18441"/>
                  <a:pt x="6461" y="16129"/>
                </a:cubicBezTo>
                <a:cubicBezTo>
                  <a:pt x="6319" y="14080"/>
                  <a:pt x="6059" y="10297"/>
                  <a:pt x="5880" y="7704"/>
                </a:cubicBezTo>
                <a:cubicBezTo>
                  <a:pt x="5365" y="228"/>
                  <a:pt x="5399" y="669"/>
                  <a:pt x="5275" y="487"/>
                </a:cubicBezTo>
                <a:cubicBezTo>
                  <a:pt x="5195" y="370"/>
                  <a:pt x="5001" y="307"/>
                  <a:pt x="4815" y="318"/>
                </a:cubicBezTo>
                <a:close/>
                <a:moveTo>
                  <a:pt x="9815" y="381"/>
                </a:moveTo>
                <a:cubicBezTo>
                  <a:pt x="9610" y="383"/>
                  <a:pt x="9407" y="460"/>
                  <a:pt x="9371" y="614"/>
                </a:cubicBezTo>
                <a:cubicBezTo>
                  <a:pt x="9325" y="814"/>
                  <a:pt x="9321" y="1211"/>
                  <a:pt x="9331" y="5186"/>
                </a:cubicBezTo>
                <a:cubicBezTo>
                  <a:pt x="9340" y="8800"/>
                  <a:pt x="9351" y="9700"/>
                  <a:pt x="9396" y="10562"/>
                </a:cubicBezTo>
                <a:cubicBezTo>
                  <a:pt x="9435" y="11323"/>
                  <a:pt x="9439" y="11644"/>
                  <a:pt x="9416" y="11768"/>
                </a:cubicBezTo>
                <a:cubicBezTo>
                  <a:pt x="9392" y="11893"/>
                  <a:pt x="9369" y="11763"/>
                  <a:pt x="9335" y="11324"/>
                </a:cubicBezTo>
                <a:cubicBezTo>
                  <a:pt x="9309" y="10995"/>
                  <a:pt x="9259" y="10397"/>
                  <a:pt x="9222" y="9969"/>
                </a:cubicBezTo>
                <a:cubicBezTo>
                  <a:pt x="9141" y="9030"/>
                  <a:pt x="8213" y="1320"/>
                  <a:pt x="8116" y="783"/>
                </a:cubicBezTo>
                <a:cubicBezTo>
                  <a:pt x="8048" y="410"/>
                  <a:pt x="8039" y="402"/>
                  <a:pt x="7604" y="402"/>
                </a:cubicBezTo>
                <a:cubicBezTo>
                  <a:pt x="7270" y="402"/>
                  <a:pt x="7147" y="457"/>
                  <a:pt x="7111" y="614"/>
                </a:cubicBezTo>
                <a:cubicBezTo>
                  <a:pt x="7068" y="804"/>
                  <a:pt x="7067" y="1681"/>
                  <a:pt x="7067" y="10498"/>
                </a:cubicBezTo>
                <a:cubicBezTo>
                  <a:pt x="7067" y="17826"/>
                  <a:pt x="7073" y="20224"/>
                  <a:pt x="7099" y="20362"/>
                </a:cubicBezTo>
                <a:cubicBezTo>
                  <a:pt x="7154" y="20650"/>
                  <a:pt x="7973" y="20613"/>
                  <a:pt x="8019" y="20319"/>
                </a:cubicBezTo>
                <a:cubicBezTo>
                  <a:pt x="8046" y="20149"/>
                  <a:pt x="8053" y="19005"/>
                  <a:pt x="8039" y="15494"/>
                </a:cubicBezTo>
                <a:cubicBezTo>
                  <a:pt x="8030" y="12962"/>
                  <a:pt x="8019" y="10621"/>
                  <a:pt x="8015" y="10287"/>
                </a:cubicBezTo>
                <a:cubicBezTo>
                  <a:pt x="8004" y="9319"/>
                  <a:pt x="8056" y="9469"/>
                  <a:pt x="8157" y="10710"/>
                </a:cubicBezTo>
                <a:cubicBezTo>
                  <a:pt x="8311" y="12605"/>
                  <a:pt x="9252" y="20314"/>
                  <a:pt x="9359" y="20552"/>
                </a:cubicBezTo>
                <a:cubicBezTo>
                  <a:pt x="9462" y="20781"/>
                  <a:pt x="10201" y="20656"/>
                  <a:pt x="10259" y="20404"/>
                </a:cubicBezTo>
                <a:cubicBezTo>
                  <a:pt x="10303" y="20214"/>
                  <a:pt x="10308" y="19346"/>
                  <a:pt x="10308" y="10520"/>
                </a:cubicBezTo>
                <a:cubicBezTo>
                  <a:pt x="10308" y="1688"/>
                  <a:pt x="10303" y="804"/>
                  <a:pt x="10259" y="614"/>
                </a:cubicBezTo>
                <a:cubicBezTo>
                  <a:pt x="10224" y="461"/>
                  <a:pt x="10020" y="379"/>
                  <a:pt x="9815" y="381"/>
                </a:cubicBezTo>
                <a:close/>
                <a:moveTo>
                  <a:pt x="1074" y="487"/>
                </a:moveTo>
                <a:cubicBezTo>
                  <a:pt x="213" y="485"/>
                  <a:pt x="100" y="496"/>
                  <a:pt x="52" y="720"/>
                </a:cubicBezTo>
                <a:cubicBezTo>
                  <a:pt x="2" y="958"/>
                  <a:pt x="0" y="1479"/>
                  <a:pt x="0" y="10520"/>
                </a:cubicBezTo>
                <a:cubicBezTo>
                  <a:pt x="0" y="19408"/>
                  <a:pt x="5" y="20061"/>
                  <a:pt x="52" y="20277"/>
                </a:cubicBezTo>
                <a:cubicBezTo>
                  <a:pt x="80" y="20405"/>
                  <a:pt x="121" y="20548"/>
                  <a:pt x="145" y="20595"/>
                </a:cubicBezTo>
                <a:cubicBezTo>
                  <a:pt x="236" y="20770"/>
                  <a:pt x="912" y="20703"/>
                  <a:pt x="985" y="20510"/>
                </a:cubicBezTo>
                <a:lnTo>
                  <a:pt x="1057" y="20298"/>
                </a:lnTo>
                <a:lnTo>
                  <a:pt x="1070" y="17504"/>
                </a:lnTo>
                <a:lnTo>
                  <a:pt x="1086" y="14689"/>
                </a:lnTo>
                <a:lnTo>
                  <a:pt x="1566" y="14605"/>
                </a:lnTo>
                <a:cubicBezTo>
                  <a:pt x="2060" y="14507"/>
                  <a:pt x="2268" y="14296"/>
                  <a:pt x="2502" y="13673"/>
                </a:cubicBezTo>
                <a:cubicBezTo>
                  <a:pt x="2917" y="12570"/>
                  <a:pt x="3130" y="10530"/>
                  <a:pt x="3132" y="7620"/>
                </a:cubicBezTo>
                <a:cubicBezTo>
                  <a:pt x="3132" y="6825"/>
                  <a:pt x="3117" y="5848"/>
                  <a:pt x="3100" y="5440"/>
                </a:cubicBezTo>
                <a:cubicBezTo>
                  <a:pt x="3023" y="3654"/>
                  <a:pt x="2790" y="2030"/>
                  <a:pt x="2502" y="1291"/>
                </a:cubicBezTo>
                <a:cubicBezTo>
                  <a:pt x="2204" y="525"/>
                  <a:pt x="2113" y="489"/>
                  <a:pt x="1074" y="487"/>
                </a:cubicBezTo>
                <a:close/>
                <a:moveTo>
                  <a:pt x="16446" y="910"/>
                </a:moveTo>
                <a:cubicBezTo>
                  <a:pt x="15835" y="910"/>
                  <a:pt x="15223" y="983"/>
                  <a:pt x="15171" y="1122"/>
                </a:cubicBezTo>
                <a:cubicBezTo>
                  <a:pt x="15099" y="1313"/>
                  <a:pt x="15102" y="1343"/>
                  <a:pt x="15094" y="3641"/>
                </a:cubicBezTo>
                <a:lnTo>
                  <a:pt x="15086" y="5948"/>
                </a:lnTo>
                <a:lnTo>
                  <a:pt x="16365" y="5948"/>
                </a:lnTo>
                <a:cubicBezTo>
                  <a:pt x="17341" y="5946"/>
                  <a:pt x="17666" y="5904"/>
                  <a:pt x="17722" y="5757"/>
                </a:cubicBezTo>
                <a:cubicBezTo>
                  <a:pt x="17794" y="5566"/>
                  <a:pt x="17794" y="5537"/>
                  <a:pt x="17794" y="3429"/>
                </a:cubicBezTo>
                <a:cubicBezTo>
                  <a:pt x="17794" y="1321"/>
                  <a:pt x="17794" y="1313"/>
                  <a:pt x="17722" y="1122"/>
                </a:cubicBezTo>
                <a:cubicBezTo>
                  <a:pt x="17669" y="983"/>
                  <a:pt x="17057" y="910"/>
                  <a:pt x="16446" y="910"/>
                </a:cubicBezTo>
                <a:close/>
                <a:moveTo>
                  <a:pt x="14537" y="8530"/>
                </a:moveTo>
                <a:lnTo>
                  <a:pt x="14537" y="10879"/>
                </a:lnTo>
                <a:lnTo>
                  <a:pt x="14537" y="13250"/>
                </a:lnTo>
                <a:lnTo>
                  <a:pt x="15522" y="13250"/>
                </a:lnTo>
                <a:lnTo>
                  <a:pt x="16507" y="13250"/>
                </a:lnTo>
                <a:lnTo>
                  <a:pt x="16507" y="10879"/>
                </a:lnTo>
                <a:lnTo>
                  <a:pt x="16507" y="8530"/>
                </a:lnTo>
                <a:lnTo>
                  <a:pt x="15522" y="8530"/>
                </a:lnTo>
                <a:lnTo>
                  <a:pt x="14537" y="8530"/>
                </a:lnTo>
                <a:close/>
                <a:moveTo>
                  <a:pt x="15086" y="15684"/>
                </a:moveTo>
                <a:lnTo>
                  <a:pt x="15086" y="17864"/>
                </a:lnTo>
                <a:cubicBezTo>
                  <a:pt x="15086" y="19673"/>
                  <a:pt x="15092" y="20119"/>
                  <a:pt x="15130" y="20319"/>
                </a:cubicBezTo>
                <a:cubicBezTo>
                  <a:pt x="15172" y="20537"/>
                  <a:pt x="15318" y="20548"/>
                  <a:pt x="16466" y="20510"/>
                </a:cubicBezTo>
                <a:cubicBezTo>
                  <a:pt x="17573" y="20473"/>
                  <a:pt x="17754" y="20431"/>
                  <a:pt x="17778" y="20235"/>
                </a:cubicBezTo>
                <a:cubicBezTo>
                  <a:pt x="17815" y="19925"/>
                  <a:pt x="17816" y="16348"/>
                  <a:pt x="17778" y="15980"/>
                </a:cubicBezTo>
                <a:cubicBezTo>
                  <a:pt x="17749" y="15696"/>
                  <a:pt x="17704" y="15684"/>
                  <a:pt x="16418" y="15684"/>
                </a:cubicBezTo>
                <a:lnTo>
                  <a:pt x="15086" y="15684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5" name="Screenshot 2022-11-15 at 11.20.02.png" descr="Screenshot 2022-11-15 at 11.20.02.png"/>
          <p:cNvPicPr>
            <a:picLocks noChangeAspect="1"/>
          </p:cNvPicPr>
          <p:nvPr/>
        </p:nvPicPr>
        <p:blipFill>
          <a:blip r:embed="rId15">
            <a:extLst/>
          </a:blip>
          <a:srcRect l="1408" t="7582" r="3095" b="8795"/>
          <a:stretch>
            <a:fillRect/>
          </a:stretch>
        </p:blipFill>
        <p:spPr>
          <a:xfrm>
            <a:off x="3408362" y="4040882"/>
            <a:ext cx="2149476" cy="4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395" fill="norm" stroke="1" extrusionOk="0">
                <a:moveTo>
                  <a:pt x="15199" y="6"/>
                </a:moveTo>
                <a:cubicBezTo>
                  <a:pt x="14725" y="-69"/>
                  <a:pt x="14236" y="540"/>
                  <a:pt x="13879" y="1847"/>
                </a:cubicBezTo>
                <a:cubicBezTo>
                  <a:pt x="13720" y="2428"/>
                  <a:pt x="13570" y="2835"/>
                  <a:pt x="13548" y="2743"/>
                </a:cubicBezTo>
                <a:cubicBezTo>
                  <a:pt x="13526" y="2650"/>
                  <a:pt x="13508" y="2048"/>
                  <a:pt x="13508" y="1416"/>
                </a:cubicBezTo>
                <a:lnTo>
                  <a:pt x="13508" y="272"/>
                </a:lnTo>
                <a:lnTo>
                  <a:pt x="12742" y="272"/>
                </a:lnTo>
                <a:lnTo>
                  <a:pt x="11977" y="272"/>
                </a:lnTo>
                <a:lnTo>
                  <a:pt x="11977" y="10089"/>
                </a:lnTo>
                <a:lnTo>
                  <a:pt x="11977" y="19889"/>
                </a:lnTo>
                <a:lnTo>
                  <a:pt x="12742" y="19889"/>
                </a:lnTo>
                <a:lnTo>
                  <a:pt x="13508" y="19889"/>
                </a:lnTo>
                <a:lnTo>
                  <a:pt x="13508" y="14102"/>
                </a:lnTo>
                <a:lnTo>
                  <a:pt x="13508" y="8298"/>
                </a:lnTo>
                <a:lnTo>
                  <a:pt x="13695" y="7236"/>
                </a:lnTo>
                <a:cubicBezTo>
                  <a:pt x="13947" y="5793"/>
                  <a:pt x="14360" y="5105"/>
                  <a:pt x="14712" y="5545"/>
                </a:cubicBezTo>
                <a:cubicBezTo>
                  <a:pt x="14974" y="5871"/>
                  <a:pt x="15351" y="7395"/>
                  <a:pt x="15358" y="8165"/>
                </a:cubicBezTo>
                <a:cubicBezTo>
                  <a:pt x="15361" y="8415"/>
                  <a:pt x="15359" y="11153"/>
                  <a:pt x="15355" y="14251"/>
                </a:cubicBezTo>
                <a:lnTo>
                  <a:pt x="15347" y="19889"/>
                </a:lnTo>
                <a:lnTo>
                  <a:pt x="16120" y="19889"/>
                </a:lnTo>
                <a:lnTo>
                  <a:pt x="16894" y="19889"/>
                </a:lnTo>
                <a:lnTo>
                  <a:pt x="16870" y="12526"/>
                </a:lnTo>
                <a:cubicBezTo>
                  <a:pt x="16843" y="4445"/>
                  <a:pt x="16830" y="4168"/>
                  <a:pt x="16427" y="2262"/>
                </a:cubicBezTo>
                <a:cubicBezTo>
                  <a:pt x="16130" y="851"/>
                  <a:pt x="15673" y="82"/>
                  <a:pt x="15199" y="6"/>
                </a:cubicBezTo>
                <a:close/>
                <a:moveTo>
                  <a:pt x="4830" y="388"/>
                </a:moveTo>
                <a:cubicBezTo>
                  <a:pt x="4637" y="455"/>
                  <a:pt x="4437" y="649"/>
                  <a:pt x="4196" y="968"/>
                </a:cubicBezTo>
                <a:cubicBezTo>
                  <a:pt x="3926" y="1324"/>
                  <a:pt x="3862" y="1317"/>
                  <a:pt x="3526" y="902"/>
                </a:cubicBezTo>
                <a:cubicBezTo>
                  <a:pt x="3003" y="257"/>
                  <a:pt x="2175" y="320"/>
                  <a:pt x="1727" y="1035"/>
                </a:cubicBezTo>
                <a:cubicBezTo>
                  <a:pt x="1371" y="1602"/>
                  <a:pt x="1276" y="1573"/>
                  <a:pt x="1276" y="918"/>
                </a:cubicBezTo>
                <a:cubicBezTo>
                  <a:pt x="1276" y="611"/>
                  <a:pt x="1150" y="537"/>
                  <a:pt x="638" y="537"/>
                </a:cubicBezTo>
                <a:lnTo>
                  <a:pt x="0" y="537"/>
                </a:lnTo>
                <a:lnTo>
                  <a:pt x="0" y="10337"/>
                </a:lnTo>
                <a:lnTo>
                  <a:pt x="0" y="20154"/>
                </a:lnTo>
                <a:lnTo>
                  <a:pt x="638" y="20154"/>
                </a:lnTo>
                <a:lnTo>
                  <a:pt x="1276" y="20154"/>
                </a:lnTo>
                <a:lnTo>
                  <a:pt x="1276" y="13903"/>
                </a:lnTo>
                <a:lnTo>
                  <a:pt x="1276" y="7651"/>
                </a:lnTo>
                <a:lnTo>
                  <a:pt x="1440" y="6756"/>
                </a:lnTo>
                <a:cubicBezTo>
                  <a:pt x="1670" y="5498"/>
                  <a:pt x="2171" y="4517"/>
                  <a:pt x="2580" y="4517"/>
                </a:cubicBezTo>
                <a:cubicBezTo>
                  <a:pt x="2760" y="4517"/>
                  <a:pt x="2929" y="4591"/>
                  <a:pt x="2951" y="4683"/>
                </a:cubicBezTo>
                <a:cubicBezTo>
                  <a:pt x="2973" y="4774"/>
                  <a:pt x="2944" y="5222"/>
                  <a:pt x="2887" y="5678"/>
                </a:cubicBezTo>
                <a:cubicBezTo>
                  <a:pt x="2831" y="6133"/>
                  <a:pt x="2747" y="7104"/>
                  <a:pt x="2700" y="7833"/>
                </a:cubicBezTo>
                <a:cubicBezTo>
                  <a:pt x="2446" y="11798"/>
                  <a:pt x="2849" y="16270"/>
                  <a:pt x="3665" y="18513"/>
                </a:cubicBezTo>
                <a:cubicBezTo>
                  <a:pt x="4764" y="21531"/>
                  <a:pt x="6236" y="20337"/>
                  <a:pt x="7031" y="15793"/>
                </a:cubicBezTo>
                <a:cubicBezTo>
                  <a:pt x="7116" y="15309"/>
                  <a:pt x="7133" y="15368"/>
                  <a:pt x="7294" y="16788"/>
                </a:cubicBezTo>
                <a:cubicBezTo>
                  <a:pt x="7485" y="18467"/>
                  <a:pt x="7755" y="19477"/>
                  <a:pt x="8168" y="20038"/>
                </a:cubicBezTo>
                <a:cubicBezTo>
                  <a:pt x="8495" y="20483"/>
                  <a:pt x="9204" y="20331"/>
                  <a:pt x="9544" y="19740"/>
                </a:cubicBezTo>
                <a:cubicBezTo>
                  <a:pt x="9671" y="19518"/>
                  <a:pt x="9863" y="19049"/>
                  <a:pt x="9974" y="18695"/>
                </a:cubicBezTo>
                <a:cubicBezTo>
                  <a:pt x="10203" y="17970"/>
                  <a:pt x="10258" y="18062"/>
                  <a:pt x="10258" y="19143"/>
                </a:cubicBezTo>
                <a:lnTo>
                  <a:pt x="10258" y="19889"/>
                </a:lnTo>
                <a:lnTo>
                  <a:pt x="10960" y="19889"/>
                </a:lnTo>
                <a:lnTo>
                  <a:pt x="11661" y="19889"/>
                </a:lnTo>
                <a:lnTo>
                  <a:pt x="11661" y="13173"/>
                </a:lnTo>
                <a:cubicBezTo>
                  <a:pt x="11661" y="7905"/>
                  <a:pt x="11639" y="6175"/>
                  <a:pt x="11562" y="5097"/>
                </a:cubicBezTo>
                <a:cubicBezTo>
                  <a:pt x="11430" y="3247"/>
                  <a:pt x="11096" y="1844"/>
                  <a:pt x="10609" y="1084"/>
                </a:cubicBezTo>
                <a:cubicBezTo>
                  <a:pt x="9903" y="-14"/>
                  <a:pt x="8576" y="421"/>
                  <a:pt x="7713" y="2046"/>
                </a:cubicBezTo>
                <a:lnTo>
                  <a:pt x="7462" y="2527"/>
                </a:lnTo>
                <a:lnTo>
                  <a:pt x="7653" y="4368"/>
                </a:lnTo>
                <a:cubicBezTo>
                  <a:pt x="7758" y="5384"/>
                  <a:pt x="7852" y="6253"/>
                  <a:pt x="7861" y="6291"/>
                </a:cubicBezTo>
                <a:cubicBezTo>
                  <a:pt x="7870" y="6329"/>
                  <a:pt x="8025" y="6127"/>
                  <a:pt x="8204" y="5844"/>
                </a:cubicBezTo>
                <a:cubicBezTo>
                  <a:pt x="9243" y="4201"/>
                  <a:pt x="10125" y="4933"/>
                  <a:pt x="10154" y="7469"/>
                </a:cubicBezTo>
                <a:lnTo>
                  <a:pt x="10162" y="8364"/>
                </a:lnTo>
                <a:lnTo>
                  <a:pt x="9201" y="8497"/>
                </a:lnTo>
                <a:cubicBezTo>
                  <a:pt x="8289" y="8628"/>
                  <a:pt x="8215" y="8672"/>
                  <a:pt x="7861" y="9425"/>
                </a:cubicBezTo>
                <a:cubicBezTo>
                  <a:pt x="7535" y="10118"/>
                  <a:pt x="7464" y="10426"/>
                  <a:pt x="7306" y="11747"/>
                </a:cubicBezTo>
                <a:lnTo>
                  <a:pt x="7127" y="13256"/>
                </a:lnTo>
                <a:lnTo>
                  <a:pt x="6696" y="13256"/>
                </a:lnTo>
                <a:cubicBezTo>
                  <a:pt x="6276" y="13256"/>
                  <a:pt x="6259" y="13280"/>
                  <a:pt x="5978" y="14400"/>
                </a:cubicBezTo>
                <a:cubicBezTo>
                  <a:pt x="5491" y="16344"/>
                  <a:pt x="4875" y="16658"/>
                  <a:pt x="4295" y="15246"/>
                </a:cubicBezTo>
                <a:cubicBezTo>
                  <a:pt x="3978" y="14471"/>
                  <a:pt x="3790" y="13436"/>
                  <a:pt x="3904" y="13074"/>
                </a:cubicBezTo>
                <a:cubicBezTo>
                  <a:pt x="3947" y="12940"/>
                  <a:pt x="4440" y="12081"/>
                  <a:pt x="5001" y="11167"/>
                </a:cubicBezTo>
                <a:cubicBezTo>
                  <a:pt x="5562" y="10252"/>
                  <a:pt x="6314" y="9017"/>
                  <a:pt x="6672" y="8430"/>
                </a:cubicBezTo>
                <a:lnTo>
                  <a:pt x="7322" y="7369"/>
                </a:lnTo>
                <a:lnTo>
                  <a:pt x="7227" y="6407"/>
                </a:lnTo>
                <a:cubicBezTo>
                  <a:pt x="6911" y="3250"/>
                  <a:pt x="6276" y="1183"/>
                  <a:pt x="5420" y="537"/>
                </a:cubicBezTo>
                <a:cubicBezTo>
                  <a:pt x="5207" y="376"/>
                  <a:pt x="5022" y="321"/>
                  <a:pt x="4830" y="388"/>
                </a:cubicBezTo>
                <a:close/>
                <a:moveTo>
                  <a:pt x="19506" y="454"/>
                </a:moveTo>
                <a:cubicBezTo>
                  <a:pt x="19050" y="484"/>
                  <a:pt x="18559" y="823"/>
                  <a:pt x="18098" y="1466"/>
                </a:cubicBezTo>
                <a:cubicBezTo>
                  <a:pt x="17396" y="2445"/>
                  <a:pt x="17422" y="2298"/>
                  <a:pt x="17620" y="4268"/>
                </a:cubicBezTo>
                <a:cubicBezTo>
                  <a:pt x="17713" y="5201"/>
                  <a:pt x="17807" y="6051"/>
                  <a:pt x="17831" y="6159"/>
                </a:cubicBezTo>
                <a:cubicBezTo>
                  <a:pt x="17855" y="6266"/>
                  <a:pt x="18022" y="6128"/>
                  <a:pt x="18202" y="5844"/>
                </a:cubicBezTo>
                <a:cubicBezTo>
                  <a:pt x="18658" y="5122"/>
                  <a:pt x="19240" y="4775"/>
                  <a:pt x="19530" y="5048"/>
                </a:cubicBezTo>
                <a:cubicBezTo>
                  <a:pt x="19829" y="5328"/>
                  <a:pt x="20117" y="6511"/>
                  <a:pt x="20144" y="7568"/>
                </a:cubicBezTo>
                <a:lnTo>
                  <a:pt x="20164" y="8364"/>
                </a:lnTo>
                <a:lnTo>
                  <a:pt x="19211" y="8513"/>
                </a:lnTo>
                <a:cubicBezTo>
                  <a:pt x="18400" y="8640"/>
                  <a:pt x="18204" y="8754"/>
                  <a:pt x="17919" y="9276"/>
                </a:cubicBezTo>
                <a:cubicBezTo>
                  <a:pt x="17532" y="9984"/>
                  <a:pt x="17299" y="11002"/>
                  <a:pt x="17205" y="12410"/>
                </a:cubicBezTo>
                <a:cubicBezTo>
                  <a:pt x="16969" y="15941"/>
                  <a:pt x="17386" y="19112"/>
                  <a:pt x="18222" y="20171"/>
                </a:cubicBezTo>
                <a:cubicBezTo>
                  <a:pt x="18655" y="20719"/>
                  <a:pt x="19398" y="20224"/>
                  <a:pt x="19809" y="19110"/>
                </a:cubicBezTo>
                <a:cubicBezTo>
                  <a:pt x="20125" y="18254"/>
                  <a:pt x="20196" y="18277"/>
                  <a:pt x="20196" y="19242"/>
                </a:cubicBezTo>
                <a:cubicBezTo>
                  <a:pt x="20196" y="19889"/>
                  <a:pt x="20197" y="19889"/>
                  <a:pt x="20898" y="19889"/>
                </a:cubicBezTo>
                <a:lnTo>
                  <a:pt x="21600" y="19889"/>
                </a:lnTo>
                <a:lnTo>
                  <a:pt x="21600" y="12924"/>
                </a:lnTo>
                <a:cubicBezTo>
                  <a:pt x="21600" y="8836"/>
                  <a:pt x="21572" y="5560"/>
                  <a:pt x="21532" y="4965"/>
                </a:cubicBezTo>
                <a:cubicBezTo>
                  <a:pt x="21442" y="3620"/>
                  <a:pt x="21061" y="1902"/>
                  <a:pt x="20715" y="1283"/>
                </a:cubicBezTo>
                <a:cubicBezTo>
                  <a:pt x="20384" y="693"/>
                  <a:pt x="19962" y="424"/>
                  <a:pt x="19506" y="45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6" name="Screenshot 2022-11-15 at 11.21.32.png" descr="Screenshot 2022-11-15 at 11.21.32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8231466" y="3984869"/>
            <a:ext cx="2438292" cy="8484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Unknown.png" descr="Unknown.png"/>
          <p:cNvPicPr>
            <a:picLocks noChangeAspect="1"/>
          </p:cNvPicPr>
          <p:nvPr/>
        </p:nvPicPr>
        <p:blipFill>
          <a:blip r:embed="rId17">
            <a:extLst/>
          </a:blip>
          <a:srcRect l="0" t="0" r="0" b="317"/>
          <a:stretch>
            <a:fillRect/>
          </a:stretch>
        </p:blipFill>
        <p:spPr>
          <a:xfrm>
            <a:off x="9169968" y="4878659"/>
            <a:ext cx="2070317" cy="825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940" y="0"/>
                </a:moveTo>
                <a:lnTo>
                  <a:pt x="2799" y="384"/>
                </a:lnTo>
                <a:cubicBezTo>
                  <a:pt x="2720" y="594"/>
                  <a:pt x="2679" y="758"/>
                  <a:pt x="2708" y="758"/>
                </a:cubicBezTo>
                <a:cubicBezTo>
                  <a:pt x="2737" y="758"/>
                  <a:pt x="2727" y="844"/>
                  <a:pt x="2687" y="945"/>
                </a:cubicBezTo>
                <a:cubicBezTo>
                  <a:pt x="2519" y="1366"/>
                  <a:pt x="2643" y="2631"/>
                  <a:pt x="2869" y="2814"/>
                </a:cubicBezTo>
                <a:cubicBezTo>
                  <a:pt x="2947" y="2877"/>
                  <a:pt x="3026" y="2945"/>
                  <a:pt x="3043" y="2960"/>
                </a:cubicBezTo>
                <a:cubicBezTo>
                  <a:pt x="3207" y="3100"/>
                  <a:pt x="3345" y="3418"/>
                  <a:pt x="3345" y="3655"/>
                </a:cubicBezTo>
                <a:cubicBezTo>
                  <a:pt x="3345" y="3815"/>
                  <a:pt x="3373" y="3987"/>
                  <a:pt x="3407" y="4040"/>
                </a:cubicBezTo>
                <a:cubicBezTo>
                  <a:pt x="3441" y="4092"/>
                  <a:pt x="3455" y="4202"/>
                  <a:pt x="3436" y="4278"/>
                </a:cubicBezTo>
                <a:cubicBezTo>
                  <a:pt x="3418" y="4355"/>
                  <a:pt x="3435" y="4576"/>
                  <a:pt x="3478" y="4767"/>
                </a:cubicBezTo>
                <a:cubicBezTo>
                  <a:pt x="3520" y="4957"/>
                  <a:pt x="3557" y="5253"/>
                  <a:pt x="3561" y="5421"/>
                </a:cubicBezTo>
                <a:cubicBezTo>
                  <a:pt x="3564" y="5589"/>
                  <a:pt x="3586" y="5877"/>
                  <a:pt x="3610" y="6065"/>
                </a:cubicBezTo>
                <a:cubicBezTo>
                  <a:pt x="3657" y="6416"/>
                  <a:pt x="3510" y="6889"/>
                  <a:pt x="3176" y="7446"/>
                </a:cubicBezTo>
                <a:cubicBezTo>
                  <a:pt x="3042" y="7667"/>
                  <a:pt x="3023" y="7641"/>
                  <a:pt x="2795" y="7082"/>
                </a:cubicBezTo>
                <a:cubicBezTo>
                  <a:pt x="2635" y="6691"/>
                  <a:pt x="2576" y="6446"/>
                  <a:pt x="2617" y="6345"/>
                </a:cubicBezTo>
                <a:cubicBezTo>
                  <a:pt x="2740" y="6036"/>
                  <a:pt x="2677" y="5532"/>
                  <a:pt x="2397" y="4600"/>
                </a:cubicBezTo>
                <a:cubicBezTo>
                  <a:pt x="2388" y="4569"/>
                  <a:pt x="2267" y="4504"/>
                  <a:pt x="2132" y="4465"/>
                </a:cubicBezTo>
                <a:cubicBezTo>
                  <a:pt x="1916" y="4403"/>
                  <a:pt x="1869" y="4454"/>
                  <a:pt x="1706" y="4902"/>
                </a:cubicBezTo>
                <a:cubicBezTo>
                  <a:pt x="1498" y="5474"/>
                  <a:pt x="1474" y="5939"/>
                  <a:pt x="1623" y="6573"/>
                </a:cubicBezTo>
                <a:cubicBezTo>
                  <a:pt x="1761" y="7157"/>
                  <a:pt x="2028" y="7430"/>
                  <a:pt x="2252" y="7217"/>
                </a:cubicBezTo>
                <a:cubicBezTo>
                  <a:pt x="2405" y="7073"/>
                  <a:pt x="2444" y="7102"/>
                  <a:pt x="2621" y="7560"/>
                </a:cubicBezTo>
                <a:cubicBezTo>
                  <a:pt x="2787" y="7989"/>
                  <a:pt x="2806" y="8110"/>
                  <a:pt x="2741" y="8308"/>
                </a:cubicBezTo>
                <a:cubicBezTo>
                  <a:pt x="2698" y="8437"/>
                  <a:pt x="2680" y="8547"/>
                  <a:pt x="2704" y="8547"/>
                </a:cubicBezTo>
                <a:cubicBezTo>
                  <a:pt x="2727" y="8547"/>
                  <a:pt x="2690" y="8721"/>
                  <a:pt x="2621" y="8941"/>
                </a:cubicBezTo>
                <a:cubicBezTo>
                  <a:pt x="2552" y="9161"/>
                  <a:pt x="2511" y="9406"/>
                  <a:pt x="2530" y="9481"/>
                </a:cubicBezTo>
                <a:cubicBezTo>
                  <a:pt x="2583" y="9698"/>
                  <a:pt x="2378" y="9819"/>
                  <a:pt x="2285" y="9627"/>
                </a:cubicBezTo>
                <a:cubicBezTo>
                  <a:pt x="2239" y="9530"/>
                  <a:pt x="2177" y="9471"/>
                  <a:pt x="2149" y="9492"/>
                </a:cubicBezTo>
                <a:cubicBezTo>
                  <a:pt x="2120" y="9512"/>
                  <a:pt x="2034" y="9441"/>
                  <a:pt x="1958" y="9336"/>
                </a:cubicBezTo>
                <a:cubicBezTo>
                  <a:pt x="1882" y="9230"/>
                  <a:pt x="1794" y="9179"/>
                  <a:pt x="1760" y="9232"/>
                </a:cubicBezTo>
                <a:cubicBezTo>
                  <a:pt x="1682" y="9352"/>
                  <a:pt x="1264" y="8572"/>
                  <a:pt x="1308" y="8391"/>
                </a:cubicBezTo>
                <a:cubicBezTo>
                  <a:pt x="1326" y="8318"/>
                  <a:pt x="1314" y="8216"/>
                  <a:pt x="1279" y="8162"/>
                </a:cubicBezTo>
                <a:cubicBezTo>
                  <a:pt x="1245" y="8109"/>
                  <a:pt x="1226" y="8010"/>
                  <a:pt x="1242" y="7944"/>
                </a:cubicBezTo>
                <a:cubicBezTo>
                  <a:pt x="1258" y="7878"/>
                  <a:pt x="1210" y="7676"/>
                  <a:pt x="1130" y="7487"/>
                </a:cubicBezTo>
                <a:cubicBezTo>
                  <a:pt x="918" y="6987"/>
                  <a:pt x="462" y="6958"/>
                  <a:pt x="199" y="7435"/>
                </a:cubicBezTo>
                <a:lnTo>
                  <a:pt x="0" y="7799"/>
                </a:lnTo>
                <a:lnTo>
                  <a:pt x="0" y="9585"/>
                </a:lnTo>
                <a:lnTo>
                  <a:pt x="186" y="9980"/>
                </a:lnTo>
                <a:cubicBezTo>
                  <a:pt x="289" y="10197"/>
                  <a:pt x="420" y="10386"/>
                  <a:pt x="476" y="10395"/>
                </a:cubicBezTo>
                <a:cubicBezTo>
                  <a:pt x="770" y="10442"/>
                  <a:pt x="951" y="10305"/>
                  <a:pt x="1097" y="9938"/>
                </a:cubicBezTo>
                <a:cubicBezTo>
                  <a:pt x="1273" y="9497"/>
                  <a:pt x="1514" y="9433"/>
                  <a:pt x="1751" y="9751"/>
                </a:cubicBezTo>
                <a:cubicBezTo>
                  <a:pt x="1827" y="9853"/>
                  <a:pt x="1913" y="9899"/>
                  <a:pt x="1942" y="9855"/>
                </a:cubicBezTo>
                <a:cubicBezTo>
                  <a:pt x="1971" y="9811"/>
                  <a:pt x="2077" y="9880"/>
                  <a:pt x="2182" y="10011"/>
                </a:cubicBezTo>
                <a:cubicBezTo>
                  <a:pt x="2362" y="10235"/>
                  <a:pt x="2372" y="10294"/>
                  <a:pt x="2372" y="11122"/>
                </a:cubicBezTo>
                <a:cubicBezTo>
                  <a:pt x="2372" y="11615"/>
                  <a:pt x="2336" y="12116"/>
                  <a:pt x="2290" y="12275"/>
                </a:cubicBezTo>
                <a:cubicBezTo>
                  <a:pt x="2211" y="12544"/>
                  <a:pt x="2202" y="12543"/>
                  <a:pt x="2062" y="12192"/>
                </a:cubicBezTo>
                <a:cubicBezTo>
                  <a:pt x="1981" y="11990"/>
                  <a:pt x="1905" y="11815"/>
                  <a:pt x="1888" y="11807"/>
                </a:cubicBezTo>
                <a:cubicBezTo>
                  <a:pt x="1871" y="11800"/>
                  <a:pt x="1813" y="11752"/>
                  <a:pt x="1760" y="11693"/>
                </a:cubicBezTo>
                <a:cubicBezTo>
                  <a:pt x="1614" y="11530"/>
                  <a:pt x="1250" y="11669"/>
                  <a:pt x="1089" y="11953"/>
                </a:cubicBezTo>
                <a:cubicBezTo>
                  <a:pt x="1010" y="12091"/>
                  <a:pt x="968" y="12212"/>
                  <a:pt x="994" y="12212"/>
                </a:cubicBezTo>
                <a:cubicBezTo>
                  <a:pt x="1020" y="12212"/>
                  <a:pt x="1000" y="12358"/>
                  <a:pt x="948" y="12545"/>
                </a:cubicBezTo>
                <a:cubicBezTo>
                  <a:pt x="841" y="12929"/>
                  <a:pt x="821" y="13666"/>
                  <a:pt x="915" y="13812"/>
                </a:cubicBezTo>
                <a:cubicBezTo>
                  <a:pt x="949" y="13865"/>
                  <a:pt x="970" y="14012"/>
                  <a:pt x="961" y="14133"/>
                </a:cubicBezTo>
                <a:cubicBezTo>
                  <a:pt x="936" y="14461"/>
                  <a:pt x="1474" y="15198"/>
                  <a:pt x="1598" y="15006"/>
                </a:cubicBezTo>
                <a:cubicBezTo>
                  <a:pt x="1636" y="14947"/>
                  <a:pt x="1733" y="14882"/>
                  <a:pt x="1813" y="14860"/>
                </a:cubicBezTo>
                <a:cubicBezTo>
                  <a:pt x="1956" y="14822"/>
                  <a:pt x="2143" y="14369"/>
                  <a:pt x="2095" y="14175"/>
                </a:cubicBezTo>
                <a:cubicBezTo>
                  <a:pt x="2082" y="14121"/>
                  <a:pt x="2111" y="13988"/>
                  <a:pt x="2161" y="13884"/>
                </a:cubicBezTo>
                <a:cubicBezTo>
                  <a:pt x="2211" y="13781"/>
                  <a:pt x="2252" y="13609"/>
                  <a:pt x="2252" y="13510"/>
                </a:cubicBezTo>
                <a:cubicBezTo>
                  <a:pt x="2252" y="13412"/>
                  <a:pt x="2284" y="13254"/>
                  <a:pt x="2323" y="13157"/>
                </a:cubicBezTo>
                <a:cubicBezTo>
                  <a:pt x="2408" y="12943"/>
                  <a:pt x="2617" y="13180"/>
                  <a:pt x="2617" y="13490"/>
                </a:cubicBezTo>
                <a:cubicBezTo>
                  <a:pt x="2617" y="13602"/>
                  <a:pt x="2657" y="13788"/>
                  <a:pt x="2708" y="13895"/>
                </a:cubicBezTo>
                <a:cubicBezTo>
                  <a:pt x="2759" y="14001"/>
                  <a:pt x="2787" y="14112"/>
                  <a:pt x="2770" y="14154"/>
                </a:cubicBezTo>
                <a:cubicBezTo>
                  <a:pt x="2753" y="14197"/>
                  <a:pt x="2786" y="14323"/>
                  <a:pt x="2844" y="14435"/>
                </a:cubicBezTo>
                <a:cubicBezTo>
                  <a:pt x="2943" y="14624"/>
                  <a:pt x="2942" y="14646"/>
                  <a:pt x="2815" y="14736"/>
                </a:cubicBezTo>
                <a:cubicBezTo>
                  <a:pt x="2740" y="14789"/>
                  <a:pt x="2689" y="14893"/>
                  <a:pt x="2704" y="14954"/>
                </a:cubicBezTo>
                <a:cubicBezTo>
                  <a:pt x="2719" y="15015"/>
                  <a:pt x="2594" y="15382"/>
                  <a:pt x="2426" y="15785"/>
                </a:cubicBezTo>
                <a:cubicBezTo>
                  <a:pt x="2126" y="16505"/>
                  <a:pt x="1928" y="16705"/>
                  <a:pt x="1780" y="16428"/>
                </a:cubicBezTo>
                <a:cubicBezTo>
                  <a:pt x="1739" y="16351"/>
                  <a:pt x="1657" y="16353"/>
                  <a:pt x="1598" y="16418"/>
                </a:cubicBezTo>
                <a:cubicBezTo>
                  <a:pt x="1539" y="16483"/>
                  <a:pt x="1478" y="16533"/>
                  <a:pt x="1462" y="16543"/>
                </a:cubicBezTo>
                <a:cubicBezTo>
                  <a:pt x="1282" y="16644"/>
                  <a:pt x="1035" y="17456"/>
                  <a:pt x="1035" y="17945"/>
                </a:cubicBezTo>
                <a:cubicBezTo>
                  <a:pt x="1035" y="18377"/>
                  <a:pt x="1177" y="19052"/>
                  <a:pt x="1321" y="19305"/>
                </a:cubicBezTo>
                <a:cubicBezTo>
                  <a:pt x="1523" y="19661"/>
                  <a:pt x="1860" y="19636"/>
                  <a:pt x="2066" y="19253"/>
                </a:cubicBezTo>
                <a:cubicBezTo>
                  <a:pt x="2169" y="19062"/>
                  <a:pt x="2237" y="18849"/>
                  <a:pt x="2219" y="18775"/>
                </a:cubicBezTo>
                <a:cubicBezTo>
                  <a:pt x="2201" y="18701"/>
                  <a:pt x="2214" y="18589"/>
                  <a:pt x="2248" y="18537"/>
                </a:cubicBezTo>
                <a:cubicBezTo>
                  <a:pt x="2328" y="18412"/>
                  <a:pt x="2332" y="17601"/>
                  <a:pt x="2252" y="17477"/>
                </a:cubicBezTo>
                <a:cubicBezTo>
                  <a:pt x="2166" y="17343"/>
                  <a:pt x="2277" y="16910"/>
                  <a:pt x="2807" y="15359"/>
                </a:cubicBezTo>
                <a:lnTo>
                  <a:pt x="2964" y="14892"/>
                </a:lnTo>
                <a:lnTo>
                  <a:pt x="3217" y="15307"/>
                </a:lnTo>
                <a:cubicBezTo>
                  <a:pt x="3354" y="15534"/>
                  <a:pt x="3490" y="15722"/>
                  <a:pt x="3519" y="15722"/>
                </a:cubicBezTo>
                <a:cubicBezTo>
                  <a:pt x="3548" y="15722"/>
                  <a:pt x="3619" y="15844"/>
                  <a:pt x="3677" y="16003"/>
                </a:cubicBezTo>
                <a:cubicBezTo>
                  <a:pt x="3775" y="16276"/>
                  <a:pt x="3770" y="16309"/>
                  <a:pt x="3614" y="16615"/>
                </a:cubicBezTo>
                <a:cubicBezTo>
                  <a:pt x="3525" y="16793"/>
                  <a:pt x="3428" y="16937"/>
                  <a:pt x="3399" y="16937"/>
                </a:cubicBezTo>
                <a:cubicBezTo>
                  <a:pt x="3371" y="16937"/>
                  <a:pt x="3306" y="17189"/>
                  <a:pt x="3254" y="17498"/>
                </a:cubicBezTo>
                <a:cubicBezTo>
                  <a:pt x="3162" y="18055"/>
                  <a:pt x="3164" y="18065"/>
                  <a:pt x="3358" y="18568"/>
                </a:cubicBezTo>
                <a:cubicBezTo>
                  <a:pt x="3587" y="19160"/>
                  <a:pt x="3664" y="19187"/>
                  <a:pt x="3884" y="18755"/>
                </a:cubicBezTo>
                <a:cubicBezTo>
                  <a:pt x="4052" y="18422"/>
                  <a:pt x="4113" y="17775"/>
                  <a:pt x="4008" y="17457"/>
                </a:cubicBezTo>
                <a:cubicBezTo>
                  <a:pt x="3974" y="17356"/>
                  <a:pt x="3926" y="17062"/>
                  <a:pt x="3896" y="16802"/>
                </a:cubicBezTo>
                <a:cubicBezTo>
                  <a:pt x="3832" y="16241"/>
                  <a:pt x="3945" y="15998"/>
                  <a:pt x="4215" y="16127"/>
                </a:cubicBezTo>
                <a:cubicBezTo>
                  <a:pt x="4307" y="16171"/>
                  <a:pt x="4419" y="16137"/>
                  <a:pt x="4463" y="16044"/>
                </a:cubicBezTo>
                <a:cubicBezTo>
                  <a:pt x="4596" y="15768"/>
                  <a:pt x="4713" y="16152"/>
                  <a:pt x="4832" y="17238"/>
                </a:cubicBezTo>
                <a:cubicBezTo>
                  <a:pt x="4891" y="17784"/>
                  <a:pt x="4962" y="18416"/>
                  <a:pt x="4989" y="18640"/>
                </a:cubicBezTo>
                <a:cubicBezTo>
                  <a:pt x="5027" y="18953"/>
                  <a:pt x="5011" y="19115"/>
                  <a:pt x="4923" y="19315"/>
                </a:cubicBezTo>
                <a:cubicBezTo>
                  <a:pt x="4859" y="19459"/>
                  <a:pt x="4824" y="19633"/>
                  <a:pt x="4840" y="19700"/>
                </a:cubicBezTo>
                <a:cubicBezTo>
                  <a:pt x="4857" y="19767"/>
                  <a:pt x="4841" y="19865"/>
                  <a:pt x="4807" y="19918"/>
                </a:cubicBezTo>
                <a:cubicBezTo>
                  <a:pt x="4681" y="20113"/>
                  <a:pt x="4748" y="20746"/>
                  <a:pt x="4944" y="21205"/>
                </a:cubicBezTo>
                <a:lnTo>
                  <a:pt x="5109" y="21600"/>
                </a:lnTo>
                <a:cubicBezTo>
                  <a:pt x="5351" y="21571"/>
                  <a:pt x="5514" y="21529"/>
                  <a:pt x="5552" y="21475"/>
                </a:cubicBezTo>
                <a:cubicBezTo>
                  <a:pt x="5627" y="21370"/>
                  <a:pt x="5699" y="21281"/>
                  <a:pt x="5709" y="21268"/>
                </a:cubicBezTo>
                <a:cubicBezTo>
                  <a:pt x="5720" y="21254"/>
                  <a:pt x="5738" y="21152"/>
                  <a:pt x="5747" y="21039"/>
                </a:cubicBezTo>
                <a:cubicBezTo>
                  <a:pt x="5756" y="20927"/>
                  <a:pt x="5780" y="20716"/>
                  <a:pt x="5805" y="20572"/>
                </a:cubicBezTo>
                <a:cubicBezTo>
                  <a:pt x="5892" y="20068"/>
                  <a:pt x="5758" y="19474"/>
                  <a:pt x="5473" y="19128"/>
                </a:cubicBezTo>
                <a:cubicBezTo>
                  <a:pt x="5325" y="18948"/>
                  <a:pt x="5201" y="18701"/>
                  <a:pt x="5200" y="18588"/>
                </a:cubicBezTo>
                <a:cubicBezTo>
                  <a:pt x="5197" y="18298"/>
                  <a:pt x="5103" y="17348"/>
                  <a:pt x="5059" y="17166"/>
                </a:cubicBezTo>
                <a:cubicBezTo>
                  <a:pt x="5039" y="17082"/>
                  <a:pt x="5019" y="16762"/>
                  <a:pt x="5014" y="16449"/>
                </a:cubicBezTo>
                <a:cubicBezTo>
                  <a:pt x="5007" y="16006"/>
                  <a:pt x="5039" y="15823"/>
                  <a:pt x="5151" y="15639"/>
                </a:cubicBezTo>
                <a:cubicBezTo>
                  <a:pt x="5229" y="15510"/>
                  <a:pt x="5311" y="15405"/>
                  <a:pt x="5337" y="15400"/>
                </a:cubicBezTo>
                <a:cubicBezTo>
                  <a:pt x="5362" y="15396"/>
                  <a:pt x="5434" y="15277"/>
                  <a:pt x="5494" y="15141"/>
                </a:cubicBezTo>
                <a:cubicBezTo>
                  <a:pt x="5596" y="14910"/>
                  <a:pt x="5614" y="14932"/>
                  <a:pt x="5792" y="15380"/>
                </a:cubicBezTo>
                <a:cubicBezTo>
                  <a:pt x="5956" y="15790"/>
                  <a:pt x="5982" y="15960"/>
                  <a:pt x="5970" y="16532"/>
                </a:cubicBezTo>
                <a:cubicBezTo>
                  <a:pt x="5959" y="17090"/>
                  <a:pt x="5987" y="17275"/>
                  <a:pt x="6136" y="17675"/>
                </a:cubicBezTo>
                <a:cubicBezTo>
                  <a:pt x="6306" y="18132"/>
                  <a:pt x="6552" y="18312"/>
                  <a:pt x="6658" y="18048"/>
                </a:cubicBezTo>
                <a:cubicBezTo>
                  <a:pt x="6683" y="17986"/>
                  <a:pt x="6722" y="17934"/>
                  <a:pt x="6745" y="17934"/>
                </a:cubicBezTo>
                <a:cubicBezTo>
                  <a:pt x="6767" y="17934"/>
                  <a:pt x="6843" y="17780"/>
                  <a:pt x="6918" y="17592"/>
                </a:cubicBezTo>
                <a:cubicBezTo>
                  <a:pt x="7060" y="17236"/>
                  <a:pt x="7105" y="16426"/>
                  <a:pt x="6993" y="16252"/>
                </a:cubicBezTo>
                <a:cubicBezTo>
                  <a:pt x="6959" y="16199"/>
                  <a:pt x="6947" y="16092"/>
                  <a:pt x="6964" y="16023"/>
                </a:cubicBezTo>
                <a:cubicBezTo>
                  <a:pt x="6981" y="15955"/>
                  <a:pt x="6956" y="15826"/>
                  <a:pt x="6906" y="15722"/>
                </a:cubicBezTo>
                <a:cubicBezTo>
                  <a:pt x="6856" y="15619"/>
                  <a:pt x="6815" y="15577"/>
                  <a:pt x="6815" y="15639"/>
                </a:cubicBezTo>
                <a:cubicBezTo>
                  <a:pt x="6815" y="15701"/>
                  <a:pt x="6744" y="15635"/>
                  <a:pt x="6658" y="15494"/>
                </a:cubicBezTo>
                <a:cubicBezTo>
                  <a:pt x="6513" y="15257"/>
                  <a:pt x="6489" y="15257"/>
                  <a:pt x="6351" y="15483"/>
                </a:cubicBezTo>
                <a:cubicBezTo>
                  <a:pt x="6209" y="15717"/>
                  <a:pt x="6049" y="15685"/>
                  <a:pt x="6111" y="15432"/>
                </a:cubicBezTo>
                <a:cubicBezTo>
                  <a:pt x="6127" y="15366"/>
                  <a:pt x="6062" y="15121"/>
                  <a:pt x="5966" y="14892"/>
                </a:cubicBezTo>
                <a:lnTo>
                  <a:pt x="5792" y="14476"/>
                </a:lnTo>
                <a:lnTo>
                  <a:pt x="5950" y="13874"/>
                </a:lnTo>
                <a:cubicBezTo>
                  <a:pt x="6035" y="13545"/>
                  <a:pt x="6126" y="13272"/>
                  <a:pt x="6153" y="13272"/>
                </a:cubicBezTo>
                <a:cubicBezTo>
                  <a:pt x="6179" y="13272"/>
                  <a:pt x="6303" y="13446"/>
                  <a:pt x="6426" y="13656"/>
                </a:cubicBezTo>
                <a:cubicBezTo>
                  <a:pt x="6864" y="14402"/>
                  <a:pt x="7329" y="14491"/>
                  <a:pt x="7776" y="13915"/>
                </a:cubicBezTo>
                <a:cubicBezTo>
                  <a:pt x="7969" y="13665"/>
                  <a:pt x="7983" y="13666"/>
                  <a:pt x="8065" y="13947"/>
                </a:cubicBezTo>
                <a:cubicBezTo>
                  <a:pt x="8149" y="14232"/>
                  <a:pt x="8155" y="14233"/>
                  <a:pt x="8276" y="13957"/>
                </a:cubicBezTo>
                <a:cubicBezTo>
                  <a:pt x="8394" y="13691"/>
                  <a:pt x="8399" y="13517"/>
                  <a:pt x="8392" y="11122"/>
                </a:cubicBezTo>
                <a:cubicBezTo>
                  <a:pt x="8386" y="8961"/>
                  <a:pt x="8373" y="8551"/>
                  <a:pt x="8293" y="8474"/>
                </a:cubicBezTo>
                <a:cubicBezTo>
                  <a:pt x="8241" y="8424"/>
                  <a:pt x="8145" y="8495"/>
                  <a:pt x="8086" y="8630"/>
                </a:cubicBezTo>
                <a:cubicBezTo>
                  <a:pt x="7994" y="8838"/>
                  <a:pt x="7959" y="8844"/>
                  <a:pt x="7838" y="8671"/>
                </a:cubicBezTo>
                <a:cubicBezTo>
                  <a:pt x="7760" y="8560"/>
                  <a:pt x="7668" y="8462"/>
                  <a:pt x="7635" y="8453"/>
                </a:cubicBezTo>
                <a:cubicBezTo>
                  <a:pt x="7601" y="8445"/>
                  <a:pt x="7526" y="8384"/>
                  <a:pt x="7465" y="8318"/>
                </a:cubicBezTo>
                <a:cubicBezTo>
                  <a:pt x="7313" y="8153"/>
                  <a:pt x="6799" y="8329"/>
                  <a:pt x="6575" y="8619"/>
                </a:cubicBezTo>
                <a:cubicBezTo>
                  <a:pt x="6473" y="8751"/>
                  <a:pt x="6371" y="8855"/>
                  <a:pt x="6351" y="8848"/>
                </a:cubicBezTo>
                <a:cubicBezTo>
                  <a:pt x="6331" y="8840"/>
                  <a:pt x="6283" y="8941"/>
                  <a:pt x="6244" y="9076"/>
                </a:cubicBezTo>
                <a:cubicBezTo>
                  <a:pt x="6180" y="9295"/>
                  <a:pt x="6153" y="9271"/>
                  <a:pt x="5995" y="8858"/>
                </a:cubicBezTo>
                <a:cubicBezTo>
                  <a:pt x="5898" y="8603"/>
                  <a:pt x="5839" y="8391"/>
                  <a:pt x="5863" y="8391"/>
                </a:cubicBezTo>
                <a:cubicBezTo>
                  <a:pt x="5887" y="8391"/>
                  <a:pt x="5879" y="8264"/>
                  <a:pt x="5846" y="8110"/>
                </a:cubicBezTo>
                <a:cubicBezTo>
                  <a:pt x="5797" y="7879"/>
                  <a:pt x="5855" y="7667"/>
                  <a:pt x="6173" y="6875"/>
                </a:cubicBezTo>
                <a:cubicBezTo>
                  <a:pt x="6408" y="6291"/>
                  <a:pt x="6570" y="5983"/>
                  <a:pt x="6596" y="6085"/>
                </a:cubicBezTo>
                <a:cubicBezTo>
                  <a:pt x="6663" y="6358"/>
                  <a:pt x="6859" y="6279"/>
                  <a:pt x="7113" y="5878"/>
                </a:cubicBezTo>
                <a:cubicBezTo>
                  <a:pt x="7329" y="5535"/>
                  <a:pt x="7350" y="5449"/>
                  <a:pt x="7332" y="4922"/>
                </a:cubicBezTo>
                <a:cubicBezTo>
                  <a:pt x="7302" y="3998"/>
                  <a:pt x="7205" y="3561"/>
                  <a:pt x="6993" y="3375"/>
                </a:cubicBezTo>
                <a:cubicBezTo>
                  <a:pt x="6764" y="3175"/>
                  <a:pt x="6537" y="3293"/>
                  <a:pt x="6380" y="3687"/>
                </a:cubicBezTo>
                <a:cubicBezTo>
                  <a:pt x="6318" y="3842"/>
                  <a:pt x="6280" y="3967"/>
                  <a:pt x="6297" y="3967"/>
                </a:cubicBezTo>
                <a:cubicBezTo>
                  <a:pt x="6315" y="3967"/>
                  <a:pt x="6289" y="4162"/>
                  <a:pt x="6239" y="4403"/>
                </a:cubicBezTo>
                <a:cubicBezTo>
                  <a:pt x="6190" y="4644"/>
                  <a:pt x="6161" y="4870"/>
                  <a:pt x="6173" y="4902"/>
                </a:cubicBezTo>
                <a:cubicBezTo>
                  <a:pt x="6185" y="4933"/>
                  <a:pt x="6207" y="5169"/>
                  <a:pt x="6223" y="5431"/>
                </a:cubicBezTo>
                <a:cubicBezTo>
                  <a:pt x="6249" y="5859"/>
                  <a:pt x="6216" y="5992"/>
                  <a:pt x="5892" y="6708"/>
                </a:cubicBezTo>
                <a:cubicBezTo>
                  <a:pt x="5542" y="7481"/>
                  <a:pt x="5526" y="7498"/>
                  <a:pt x="5411" y="7238"/>
                </a:cubicBezTo>
                <a:cubicBezTo>
                  <a:pt x="5346" y="7090"/>
                  <a:pt x="5291" y="7033"/>
                  <a:pt x="5291" y="7103"/>
                </a:cubicBezTo>
                <a:cubicBezTo>
                  <a:pt x="5291" y="7173"/>
                  <a:pt x="5220" y="7057"/>
                  <a:pt x="5134" y="6854"/>
                </a:cubicBezTo>
                <a:cubicBezTo>
                  <a:pt x="5048" y="6650"/>
                  <a:pt x="4960" y="6505"/>
                  <a:pt x="4939" y="6532"/>
                </a:cubicBezTo>
                <a:cubicBezTo>
                  <a:pt x="4918" y="6559"/>
                  <a:pt x="4883" y="6457"/>
                  <a:pt x="4861" y="6303"/>
                </a:cubicBezTo>
                <a:cubicBezTo>
                  <a:pt x="4817" y="6002"/>
                  <a:pt x="4958" y="5493"/>
                  <a:pt x="5084" y="5493"/>
                </a:cubicBezTo>
                <a:cubicBezTo>
                  <a:pt x="5126" y="5493"/>
                  <a:pt x="5176" y="5386"/>
                  <a:pt x="5196" y="5255"/>
                </a:cubicBezTo>
                <a:cubicBezTo>
                  <a:pt x="5216" y="5123"/>
                  <a:pt x="5254" y="5054"/>
                  <a:pt x="5283" y="5099"/>
                </a:cubicBezTo>
                <a:cubicBezTo>
                  <a:pt x="5346" y="5197"/>
                  <a:pt x="5478" y="4527"/>
                  <a:pt x="5478" y="4102"/>
                </a:cubicBezTo>
                <a:cubicBezTo>
                  <a:pt x="5478" y="3676"/>
                  <a:pt x="5318" y="2959"/>
                  <a:pt x="5200" y="2845"/>
                </a:cubicBezTo>
                <a:cubicBezTo>
                  <a:pt x="4967" y="2621"/>
                  <a:pt x="4683" y="2753"/>
                  <a:pt x="4546" y="3147"/>
                </a:cubicBezTo>
                <a:cubicBezTo>
                  <a:pt x="4471" y="3363"/>
                  <a:pt x="4410" y="3578"/>
                  <a:pt x="4409" y="3635"/>
                </a:cubicBezTo>
                <a:cubicBezTo>
                  <a:pt x="4409" y="3691"/>
                  <a:pt x="4387" y="3827"/>
                  <a:pt x="4360" y="3936"/>
                </a:cubicBezTo>
                <a:cubicBezTo>
                  <a:pt x="4332" y="4047"/>
                  <a:pt x="4340" y="4219"/>
                  <a:pt x="4376" y="4330"/>
                </a:cubicBezTo>
                <a:cubicBezTo>
                  <a:pt x="4412" y="4439"/>
                  <a:pt x="4426" y="4570"/>
                  <a:pt x="4409" y="4611"/>
                </a:cubicBezTo>
                <a:cubicBezTo>
                  <a:pt x="4393" y="4652"/>
                  <a:pt x="4459" y="4871"/>
                  <a:pt x="4554" y="5109"/>
                </a:cubicBezTo>
                <a:cubicBezTo>
                  <a:pt x="4717" y="5516"/>
                  <a:pt x="4718" y="5565"/>
                  <a:pt x="4637" y="5971"/>
                </a:cubicBezTo>
                <a:cubicBezTo>
                  <a:pt x="4559" y="6365"/>
                  <a:pt x="4527" y="6407"/>
                  <a:pt x="4227" y="6407"/>
                </a:cubicBezTo>
                <a:cubicBezTo>
                  <a:pt x="3962" y="6407"/>
                  <a:pt x="3887" y="6353"/>
                  <a:pt x="3834" y="6106"/>
                </a:cubicBezTo>
                <a:cubicBezTo>
                  <a:pt x="3798" y="5938"/>
                  <a:pt x="3787" y="5795"/>
                  <a:pt x="3809" y="5795"/>
                </a:cubicBezTo>
                <a:cubicBezTo>
                  <a:pt x="3831" y="5795"/>
                  <a:pt x="3813" y="5692"/>
                  <a:pt x="3772" y="5566"/>
                </a:cubicBezTo>
                <a:cubicBezTo>
                  <a:pt x="3730" y="5440"/>
                  <a:pt x="3716" y="5338"/>
                  <a:pt x="3739" y="5338"/>
                </a:cubicBezTo>
                <a:cubicBezTo>
                  <a:pt x="3762" y="5338"/>
                  <a:pt x="3756" y="5254"/>
                  <a:pt x="3730" y="5151"/>
                </a:cubicBezTo>
                <a:cubicBezTo>
                  <a:pt x="3705" y="5047"/>
                  <a:pt x="3680" y="4863"/>
                  <a:pt x="3672" y="4735"/>
                </a:cubicBezTo>
                <a:cubicBezTo>
                  <a:pt x="3661" y="4547"/>
                  <a:pt x="3614" y="4018"/>
                  <a:pt x="3594" y="3853"/>
                </a:cubicBezTo>
                <a:cubicBezTo>
                  <a:pt x="3591" y="3832"/>
                  <a:pt x="3585" y="3760"/>
                  <a:pt x="3581" y="3697"/>
                </a:cubicBezTo>
                <a:cubicBezTo>
                  <a:pt x="3577" y="3634"/>
                  <a:pt x="3552" y="3436"/>
                  <a:pt x="3523" y="3250"/>
                </a:cubicBezTo>
                <a:cubicBezTo>
                  <a:pt x="3481" y="2971"/>
                  <a:pt x="3499" y="2874"/>
                  <a:pt x="3635" y="2710"/>
                </a:cubicBezTo>
                <a:cubicBezTo>
                  <a:pt x="3782" y="2534"/>
                  <a:pt x="3802" y="2425"/>
                  <a:pt x="3809" y="1703"/>
                </a:cubicBezTo>
                <a:cubicBezTo>
                  <a:pt x="3815" y="1048"/>
                  <a:pt x="3790" y="808"/>
                  <a:pt x="3668" y="447"/>
                </a:cubicBezTo>
                <a:lnTo>
                  <a:pt x="3519" y="0"/>
                </a:lnTo>
                <a:lnTo>
                  <a:pt x="2940" y="0"/>
                </a:lnTo>
                <a:close/>
                <a:moveTo>
                  <a:pt x="19969" y="5919"/>
                </a:moveTo>
                <a:cubicBezTo>
                  <a:pt x="19671" y="5946"/>
                  <a:pt x="19666" y="6468"/>
                  <a:pt x="19662" y="10208"/>
                </a:cubicBezTo>
                <a:cubicBezTo>
                  <a:pt x="19659" y="13365"/>
                  <a:pt x="19672" y="13844"/>
                  <a:pt x="19762" y="14092"/>
                </a:cubicBezTo>
                <a:cubicBezTo>
                  <a:pt x="19851" y="14340"/>
                  <a:pt x="19938" y="14371"/>
                  <a:pt x="20482" y="14320"/>
                </a:cubicBezTo>
                <a:cubicBezTo>
                  <a:pt x="21034" y="14269"/>
                  <a:pt x="21120" y="14227"/>
                  <a:pt x="21256" y="13905"/>
                </a:cubicBezTo>
                <a:cubicBezTo>
                  <a:pt x="21341" y="13706"/>
                  <a:pt x="21397" y="13484"/>
                  <a:pt x="21381" y="13417"/>
                </a:cubicBezTo>
                <a:cubicBezTo>
                  <a:pt x="21364" y="13349"/>
                  <a:pt x="21408" y="13217"/>
                  <a:pt x="21476" y="13126"/>
                </a:cubicBezTo>
                <a:cubicBezTo>
                  <a:pt x="21580" y="12986"/>
                  <a:pt x="21600" y="12802"/>
                  <a:pt x="21600" y="11984"/>
                </a:cubicBezTo>
                <a:cubicBezTo>
                  <a:pt x="21600" y="11245"/>
                  <a:pt x="21577" y="10994"/>
                  <a:pt x="21505" y="10925"/>
                </a:cubicBezTo>
                <a:cubicBezTo>
                  <a:pt x="21452" y="10874"/>
                  <a:pt x="21421" y="10778"/>
                  <a:pt x="21439" y="10707"/>
                </a:cubicBezTo>
                <a:cubicBezTo>
                  <a:pt x="21456" y="10635"/>
                  <a:pt x="21391" y="10427"/>
                  <a:pt x="21289" y="10239"/>
                </a:cubicBezTo>
                <a:cubicBezTo>
                  <a:pt x="21141" y="9965"/>
                  <a:pt x="21120" y="9854"/>
                  <a:pt x="21178" y="9678"/>
                </a:cubicBezTo>
                <a:cubicBezTo>
                  <a:pt x="21217" y="9559"/>
                  <a:pt x="21228" y="9460"/>
                  <a:pt x="21207" y="9460"/>
                </a:cubicBezTo>
                <a:cubicBezTo>
                  <a:pt x="21185" y="9460"/>
                  <a:pt x="21205" y="9307"/>
                  <a:pt x="21252" y="9118"/>
                </a:cubicBezTo>
                <a:cubicBezTo>
                  <a:pt x="21299" y="8929"/>
                  <a:pt x="21340" y="8506"/>
                  <a:pt x="21343" y="8183"/>
                </a:cubicBezTo>
                <a:cubicBezTo>
                  <a:pt x="21350" y="7524"/>
                  <a:pt x="21203" y="6497"/>
                  <a:pt x="21120" y="6625"/>
                </a:cubicBezTo>
                <a:cubicBezTo>
                  <a:pt x="21090" y="6671"/>
                  <a:pt x="21018" y="6572"/>
                  <a:pt x="20958" y="6407"/>
                </a:cubicBezTo>
                <a:cubicBezTo>
                  <a:pt x="20884" y="6201"/>
                  <a:pt x="20805" y="6137"/>
                  <a:pt x="20706" y="6200"/>
                </a:cubicBezTo>
                <a:cubicBezTo>
                  <a:pt x="20626" y="6250"/>
                  <a:pt x="20528" y="6223"/>
                  <a:pt x="20486" y="6137"/>
                </a:cubicBezTo>
                <a:cubicBezTo>
                  <a:pt x="20445" y="6051"/>
                  <a:pt x="20280" y="5954"/>
                  <a:pt x="20118" y="5930"/>
                </a:cubicBezTo>
                <a:cubicBezTo>
                  <a:pt x="20063" y="5921"/>
                  <a:pt x="20011" y="5915"/>
                  <a:pt x="19969" y="5919"/>
                </a:cubicBezTo>
                <a:close/>
                <a:moveTo>
                  <a:pt x="14359" y="5961"/>
                </a:moveTo>
                <a:cubicBezTo>
                  <a:pt x="14317" y="5972"/>
                  <a:pt x="14267" y="6045"/>
                  <a:pt x="14210" y="6189"/>
                </a:cubicBezTo>
                <a:cubicBezTo>
                  <a:pt x="14128" y="6394"/>
                  <a:pt x="14114" y="6984"/>
                  <a:pt x="14114" y="10229"/>
                </a:cubicBezTo>
                <a:cubicBezTo>
                  <a:pt x="14114" y="13537"/>
                  <a:pt x="14127" y="14051"/>
                  <a:pt x="14214" y="14268"/>
                </a:cubicBezTo>
                <a:cubicBezTo>
                  <a:pt x="14279" y="14433"/>
                  <a:pt x="14336" y="14471"/>
                  <a:pt x="14375" y="14372"/>
                </a:cubicBezTo>
                <a:cubicBezTo>
                  <a:pt x="14408" y="14290"/>
                  <a:pt x="14466" y="14242"/>
                  <a:pt x="14504" y="14279"/>
                </a:cubicBezTo>
                <a:cubicBezTo>
                  <a:pt x="14553" y="14326"/>
                  <a:pt x="14563" y="13855"/>
                  <a:pt x="14549" y="12617"/>
                </a:cubicBezTo>
                <a:cubicBezTo>
                  <a:pt x="14533" y="11233"/>
                  <a:pt x="14547" y="10857"/>
                  <a:pt x="14619" y="10707"/>
                </a:cubicBezTo>
                <a:cubicBezTo>
                  <a:pt x="14681" y="10579"/>
                  <a:pt x="14903" y="10531"/>
                  <a:pt x="15311" y="10561"/>
                </a:cubicBezTo>
                <a:lnTo>
                  <a:pt x="15911" y="10603"/>
                </a:lnTo>
                <a:lnTo>
                  <a:pt x="15928" y="12306"/>
                </a:lnTo>
                <a:cubicBezTo>
                  <a:pt x="15942" y="13762"/>
                  <a:pt x="15959" y="14038"/>
                  <a:pt x="16060" y="14268"/>
                </a:cubicBezTo>
                <a:cubicBezTo>
                  <a:pt x="16157" y="14489"/>
                  <a:pt x="16196" y="14498"/>
                  <a:pt x="16271" y="14341"/>
                </a:cubicBezTo>
                <a:cubicBezTo>
                  <a:pt x="16350" y="14178"/>
                  <a:pt x="16367" y="13549"/>
                  <a:pt x="16367" y="10208"/>
                </a:cubicBezTo>
                <a:cubicBezTo>
                  <a:pt x="16367" y="6518"/>
                  <a:pt x="16357" y="6259"/>
                  <a:pt x="16251" y="6117"/>
                </a:cubicBezTo>
                <a:cubicBezTo>
                  <a:pt x="16172" y="6011"/>
                  <a:pt x="16108" y="6019"/>
                  <a:pt x="16040" y="6148"/>
                </a:cubicBezTo>
                <a:cubicBezTo>
                  <a:pt x="15963" y="6292"/>
                  <a:pt x="15941" y="6670"/>
                  <a:pt x="15928" y="7861"/>
                </a:cubicBezTo>
                <a:lnTo>
                  <a:pt x="15911" y="9388"/>
                </a:lnTo>
                <a:lnTo>
                  <a:pt x="15240" y="9388"/>
                </a:lnTo>
                <a:lnTo>
                  <a:pt x="14570" y="9388"/>
                </a:lnTo>
                <a:lnTo>
                  <a:pt x="14553" y="7872"/>
                </a:lnTo>
                <a:cubicBezTo>
                  <a:pt x="14538" y="6518"/>
                  <a:pt x="14483" y="5928"/>
                  <a:pt x="14359" y="5961"/>
                </a:cubicBezTo>
                <a:close/>
                <a:moveTo>
                  <a:pt x="17174" y="6054"/>
                </a:moveTo>
                <a:cubicBezTo>
                  <a:pt x="17141" y="6074"/>
                  <a:pt x="17110" y="6143"/>
                  <a:pt x="17070" y="6252"/>
                </a:cubicBezTo>
                <a:cubicBezTo>
                  <a:pt x="16980" y="6502"/>
                  <a:pt x="16971" y="6897"/>
                  <a:pt x="16988" y="9658"/>
                </a:cubicBezTo>
                <a:cubicBezTo>
                  <a:pt x="17005" y="12482"/>
                  <a:pt x="17016" y="12816"/>
                  <a:pt x="17120" y="13105"/>
                </a:cubicBezTo>
                <a:cubicBezTo>
                  <a:pt x="17184" y="13282"/>
                  <a:pt x="17217" y="13427"/>
                  <a:pt x="17191" y="13427"/>
                </a:cubicBezTo>
                <a:cubicBezTo>
                  <a:pt x="17139" y="13427"/>
                  <a:pt x="17468" y="14109"/>
                  <a:pt x="17522" y="14113"/>
                </a:cubicBezTo>
                <a:cubicBezTo>
                  <a:pt x="17539" y="14114"/>
                  <a:pt x="17590" y="14179"/>
                  <a:pt x="17634" y="14248"/>
                </a:cubicBezTo>
                <a:cubicBezTo>
                  <a:pt x="17677" y="14317"/>
                  <a:pt x="17752" y="14335"/>
                  <a:pt x="17799" y="14289"/>
                </a:cubicBezTo>
                <a:cubicBezTo>
                  <a:pt x="17847" y="14243"/>
                  <a:pt x="17902" y="14274"/>
                  <a:pt x="17923" y="14362"/>
                </a:cubicBezTo>
                <a:cubicBezTo>
                  <a:pt x="17969" y="14547"/>
                  <a:pt x="18326" y="14415"/>
                  <a:pt x="18511" y="14144"/>
                </a:cubicBezTo>
                <a:cubicBezTo>
                  <a:pt x="18679" y="13898"/>
                  <a:pt x="18952" y="13272"/>
                  <a:pt x="18892" y="13272"/>
                </a:cubicBezTo>
                <a:cubicBezTo>
                  <a:pt x="18865" y="13272"/>
                  <a:pt x="18891" y="13135"/>
                  <a:pt x="18950" y="12970"/>
                </a:cubicBezTo>
                <a:cubicBezTo>
                  <a:pt x="19010" y="12806"/>
                  <a:pt x="19040" y="12577"/>
                  <a:pt x="19021" y="12451"/>
                </a:cubicBezTo>
                <a:cubicBezTo>
                  <a:pt x="19001" y="12325"/>
                  <a:pt x="19013" y="12179"/>
                  <a:pt x="19045" y="12129"/>
                </a:cubicBezTo>
                <a:cubicBezTo>
                  <a:pt x="19079" y="12077"/>
                  <a:pt x="19103" y="10854"/>
                  <a:pt x="19103" y="9232"/>
                </a:cubicBezTo>
                <a:cubicBezTo>
                  <a:pt x="19103" y="6579"/>
                  <a:pt x="19098" y="6406"/>
                  <a:pt x="18983" y="6252"/>
                </a:cubicBezTo>
                <a:cubicBezTo>
                  <a:pt x="18897" y="6135"/>
                  <a:pt x="18825" y="6135"/>
                  <a:pt x="18739" y="6252"/>
                </a:cubicBezTo>
                <a:cubicBezTo>
                  <a:pt x="18624" y="6406"/>
                  <a:pt x="18619" y="6578"/>
                  <a:pt x="18619" y="9398"/>
                </a:cubicBezTo>
                <a:cubicBezTo>
                  <a:pt x="18619" y="12220"/>
                  <a:pt x="18609" y="12397"/>
                  <a:pt x="18482" y="12825"/>
                </a:cubicBezTo>
                <a:cubicBezTo>
                  <a:pt x="18370" y="13206"/>
                  <a:pt x="18309" y="13272"/>
                  <a:pt x="18085" y="13272"/>
                </a:cubicBezTo>
                <a:cubicBezTo>
                  <a:pt x="17467" y="13272"/>
                  <a:pt x="17402" y="12881"/>
                  <a:pt x="17402" y="9170"/>
                </a:cubicBezTo>
                <a:cubicBezTo>
                  <a:pt x="17402" y="6489"/>
                  <a:pt x="17391" y="6258"/>
                  <a:pt x="17286" y="6117"/>
                </a:cubicBezTo>
                <a:cubicBezTo>
                  <a:pt x="17242" y="6058"/>
                  <a:pt x="17207" y="6034"/>
                  <a:pt x="17174" y="6054"/>
                </a:cubicBezTo>
                <a:close/>
                <a:moveTo>
                  <a:pt x="12276" y="8245"/>
                </a:moveTo>
                <a:cubicBezTo>
                  <a:pt x="12215" y="8260"/>
                  <a:pt x="12166" y="8294"/>
                  <a:pt x="12144" y="8349"/>
                </a:cubicBezTo>
                <a:cubicBezTo>
                  <a:pt x="12120" y="8408"/>
                  <a:pt x="12063" y="8467"/>
                  <a:pt x="12015" y="8484"/>
                </a:cubicBezTo>
                <a:cubicBezTo>
                  <a:pt x="11874" y="8536"/>
                  <a:pt x="11553" y="9170"/>
                  <a:pt x="11489" y="9523"/>
                </a:cubicBezTo>
                <a:cubicBezTo>
                  <a:pt x="11457" y="9702"/>
                  <a:pt x="11396" y="10019"/>
                  <a:pt x="11349" y="10229"/>
                </a:cubicBezTo>
                <a:cubicBezTo>
                  <a:pt x="11218" y="10802"/>
                  <a:pt x="11276" y="12195"/>
                  <a:pt x="11460" y="12929"/>
                </a:cubicBezTo>
                <a:cubicBezTo>
                  <a:pt x="11628" y="13595"/>
                  <a:pt x="11810" y="13944"/>
                  <a:pt x="12115" y="14175"/>
                </a:cubicBezTo>
                <a:cubicBezTo>
                  <a:pt x="12412" y="14400"/>
                  <a:pt x="12892" y="14229"/>
                  <a:pt x="13145" y="13812"/>
                </a:cubicBezTo>
                <a:cubicBezTo>
                  <a:pt x="13405" y="13384"/>
                  <a:pt x="13688" y="12050"/>
                  <a:pt x="13688" y="11247"/>
                </a:cubicBezTo>
                <a:cubicBezTo>
                  <a:pt x="13688" y="10945"/>
                  <a:pt x="13630" y="10455"/>
                  <a:pt x="13560" y="10156"/>
                </a:cubicBezTo>
                <a:cubicBezTo>
                  <a:pt x="13489" y="9858"/>
                  <a:pt x="13451" y="9616"/>
                  <a:pt x="13468" y="9616"/>
                </a:cubicBezTo>
                <a:cubicBezTo>
                  <a:pt x="13486" y="9616"/>
                  <a:pt x="13426" y="9415"/>
                  <a:pt x="13336" y="9180"/>
                </a:cubicBezTo>
                <a:cubicBezTo>
                  <a:pt x="13246" y="8945"/>
                  <a:pt x="13156" y="8775"/>
                  <a:pt x="13137" y="8796"/>
                </a:cubicBezTo>
                <a:cubicBezTo>
                  <a:pt x="13118" y="8816"/>
                  <a:pt x="13017" y="8700"/>
                  <a:pt x="12909" y="8536"/>
                </a:cubicBezTo>
                <a:cubicBezTo>
                  <a:pt x="12767" y="8318"/>
                  <a:pt x="12458" y="8200"/>
                  <a:pt x="12276" y="8245"/>
                </a:cubicBezTo>
                <a:close/>
                <a:moveTo>
                  <a:pt x="9080" y="8412"/>
                </a:moveTo>
                <a:cubicBezTo>
                  <a:pt x="9008" y="8395"/>
                  <a:pt x="8944" y="8469"/>
                  <a:pt x="8918" y="8640"/>
                </a:cubicBezTo>
                <a:cubicBezTo>
                  <a:pt x="8870" y="8955"/>
                  <a:pt x="8870" y="13632"/>
                  <a:pt x="8918" y="13947"/>
                </a:cubicBezTo>
                <a:cubicBezTo>
                  <a:pt x="8968" y="14274"/>
                  <a:pt x="9148" y="14256"/>
                  <a:pt x="9274" y="13905"/>
                </a:cubicBezTo>
                <a:cubicBezTo>
                  <a:pt x="9360" y="13667"/>
                  <a:pt x="9375" y="13351"/>
                  <a:pt x="9361" y="12088"/>
                </a:cubicBezTo>
                <a:cubicBezTo>
                  <a:pt x="9343" y="10364"/>
                  <a:pt x="9370" y="10198"/>
                  <a:pt x="9759" y="9762"/>
                </a:cubicBezTo>
                <a:cubicBezTo>
                  <a:pt x="9994" y="9497"/>
                  <a:pt x="10001" y="9491"/>
                  <a:pt x="10227" y="9865"/>
                </a:cubicBezTo>
                <a:cubicBezTo>
                  <a:pt x="10509" y="10334"/>
                  <a:pt x="10533" y="10557"/>
                  <a:pt x="10525" y="12378"/>
                </a:cubicBezTo>
                <a:cubicBezTo>
                  <a:pt x="10518" y="13925"/>
                  <a:pt x="10566" y="14220"/>
                  <a:pt x="10802" y="14133"/>
                </a:cubicBezTo>
                <a:cubicBezTo>
                  <a:pt x="10911" y="14094"/>
                  <a:pt x="10921" y="13936"/>
                  <a:pt x="10939" y="12503"/>
                </a:cubicBezTo>
                <a:cubicBezTo>
                  <a:pt x="10965" y="10404"/>
                  <a:pt x="10932" y="10026"/>
                  <a:pt x="10641" y="9273"/>
                </a:cubicBezTo>
                <a:cubicBezTo>
                  <a:pt x="10404" y="8662"/>
                  <a:pt x="10383" y="8644"/>
                  <a:pt x="9949" y="8598"/>
                </a:cubicBezTo>
                <a:cubicBezTo>
                  <a:pt x="9580" y="8560"/>
                  <a:pt x="9497" y="8588"/>
                  <a:pt x="9465" y="8796"/>
                </a:cubicBezTo>
                <a:cubicBezTo>
                  <a:pt x="9431" y="9018"/>
                  <a:pt x="9411" y="9014"/>
                  <a:pt x="9303" y="8723"/>
                </a:cubicBezTo>
                <a:cubicBezTo>
                  <a:pt x="9231" y="8530"/>
                  <a:pt x="9151" y="8428"/>
                  <a:pt x="9080" y="841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8" name="InterMineLogoForLightBackground.png" descr="InterMineLogoForLightBackground.pn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200015" y="4179628"/>
            <a:ext cx="4293707" cy="5495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hz-logo-social-curious-blue.pdf" descr="hz-logo-social-curious-blue.pdf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3229832" y="4870961"/>
            <a:ext cx="3371057" cy="720178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Logo credits to upstream projects"/>
          <p:cNvSpPr txBox="1"/>
          <p:nvPr/>
        </p:nvSpPr>
        <p:spPr>
          <a:xfrm>
            <a:off x="9633373" y="6182480"/>
            <a:ext cx="1828191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/>
            </a:lvl1pPr>
          </a:lstStyle>
          <a:p>
            <a:pPr/>
            <a:r>
              <a:t>Logo credits to upstream projects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2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2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2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Class="entr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2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Class="entr" nodeType="after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2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Class="entr" nodeType="after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2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"/>
                            </p:stCondLst>
                            <p:childTnLst>
                              <p:par>
                                <p:cTn id="32" presetClass="entr" nodeType="after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2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"/>
                            </p:stCondLst>
                            <p:childTnLst>
                              <p:par>
                                <p:cTn id="36" presetClass="entr" nodeType="after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2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"/>
                            </p:stCondLst>
                            <p:childTnLst>
                              <p:par>
                                <p:cTn id="40" presetClass="entr" nodeType="after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2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"/>
                            </p:stCondLst>
                            <p:childTnLst>
                              <p:par>
                                <p:cTn id="44" presetClass="entr" nodeType="after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6" dur="2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Class="entr" nodeType="after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0" dur="2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00"/>
                            </p:stCondLst>
                            <p:childTnLst>
                              <p:par>
                                <p:cTn id="52" presetClass="entr" nodeType="afterEffect" presetSubtype="8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4" dur="2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00"/>
                            </p:stCondLst>
                            <p:childTnLst>
                              <p:par>
                                <p:cTn id="56" presetClass="entr" nodeType="afterEffect" presetSubtype="8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8" dur="2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00"/>
                            </p:stCondLst>
                            <p:childTnLst>
                              <p:par>
                                <p:cTn id="60" presetClass="entr" nodeType="afterEffect" presetSubtype="8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2" dur="2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800"/>
                            </p:stCondLst>
                            <p:childTnLst>
                              <p:par>
                                <p:cTn id="64" presetClass="entr" nodeType="afterEffect" presetSubtype="8" presetID="2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6" dur="2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14"/>
      <p:bldP build="whole" bldLvl="1" animBg="1" rev="0" advAuto="0" spid="165" grpId="10"/>
      <p:bldP build="whole" bldLvl="1" animBg="1" rev="0" advAuto="0" spid="173" grpId="16"/>
      <p:bldP build="whole" bldLvl="1" animBg="1" rev="0" advAuto="0" spid="172" grpId="5"/>
      <p:bldP build="whole" bldLvl="1" animBg="1" rev="0" advAuto="0" spid="167" grpId="11"/>
      <p:bldP build="whole" bldLvl="1" animBg="1" rev="0" advAuto="0" spid="171" grpId="2"/>
      <p:bldP build="whole" bldLvl="1" animBg="1" rev="0" advAuto="0" spid="169" grpId="9"/>
      <p:bldP build="whole" bldLvl="1" animBg="1" rev="0" advAuto="0" spid="174" grpId="8"/>
      <p:bldP build="whole" bldLvl="1" animBg="1" rev="0" advAuto="0" spid="180" grpId="1"/>
      <p:bldP build="whole" bldLvl="1" animBg="1" rev="0" advAuto="0" spid="179" grpId="12"/>
      <p:bldP build="whole" bldLvl="1" animBg="1" rev="0" advAuto="0" spid="177" grpId="13"/>
      <p:bldP build="whole" bldLvl="1" animBg="1" rev="0" advAuto="0" spid="178" grpId="7"/>
      <p:bldP build="whole" bldLvl="1" animBg="1" rev="0" advAuto="0" spid="176" grpId="3"/>
      <p:bldP build="whole" bldLvl="1" animBg="1" rev="0" advAuto="0" spid="175" grpId="4"/>
      <p:bldP build="whole" bldLvl="1" animBg="1" rev="0" advAuto="0" spid="166" grpId="6"/>
      <p:bldP build="whole" bldLvl="1" animBg="1" rev="0" advAuto="0" spid="170" grpId="1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ESAP: The Service Hub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ESAP: The Service Hub</a:t>
            </a:r>
          </a:p>
        </p:txBody>
      </p:sp>
      <p:sp>
        <p:nvSpPr>
          <p:cNvPr id="183" name="A focal point for integrating diverse services which are drawn from other providers.…"/>
          <p:cNvSpPr txBox="1"/>
          <p:nvPr>
            <p:ph type="body" sz="half" idx="1"/>
          </p:nvPr>
        </p:nvSpPr>
        <p:spPr>
          <a:xfrm>
            <a:off x="838200" y="1358781"/>
            <a:ext cx="5716853" cy="4818182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A </a:t>
            </a:r>
            <a:r>
              <a:rPr i="1"/>
              <a:t>focal point</a:t>
            </a:r>
            <a:r>
              <a:t> for integrating diverse services which are drawn from other providers.</a:t>
            </a:r>
          </a:p>
          <a:p>
            <a:pPr>
              <a:buBlip>
                <a:blip r:embed="rId3"/>
              </a:buBlip>
            </a:pPr>
            <a:r>
              <a:t>Two core components:</a:t>
            </a:r>
          </a:p>
          <a:p>
            <a:pPr lvl="1" marL="965200" indent="-508000">
              <a:buBlip>
                <a:blip r:embed="rId3"/>
              </a:buBlip>
            </a:pPr>
            <a:r>
              <a:t>Web UI;</a:t>
            </a:r>
          </a:p>
          <a:p>
            <a:pPr lvl="1" marL="965200" indent="-508000">
              <a:buBlip>
                <a:blip r:embed="rId3"/>
              </a:buBlip>
            </a:pPr>
            <a:r>
              <a:t>API Gateway.</a:t>
            </a:r>
          </a:p>
          <a:p>
            <a:pPr>
              <a:buBlip>
                <a:blip r:embed="rId3"/>
              </a:buBlip>
            </a:pPr>
            <a:r>
              <a:t>At the heart of a range of pluggable, independent services.</a:t>
            </a:r>
          </a:p>
          <a:p>
            <a:pPr>
              <a:buBlip>
                <a:blip r:embed="rId3"/>
              </a:buBlip>
            </a:pPr>
            <a:r>
              <a:t>Designed to be </a:t>
            </a:r>
            <a:r>
              <a:rPr i="1"/>
              <a:t>robust</a:t>
            </a:r>
            <a:r>
              <a:t> &amp; </a:t>
            </a:r>
            <a:r>
              <a:rPr i="1"/>
              <a:t>extensible</a:t>
            </a:r>
            <a:r>
              <a:t>.</a:t>
            </a:r>
          </a:p>
        </p:txBody>
      </p:sp>
      <p:sp>
        <p:nvSpPr>
          <p:cNvPr id="184" name="Slide Number"/>
          <p:cNvSpPr txBox="1"/>
          <p:nvPr>
            <p:ph type="sldNum" sz="quarter" idx="2"/>
          </p:nvPr>
        </p:nvSpPr>
        <p:spPr>
          <a:xfrm>
            <a:off x="6812900" y="6405114"/>
            <a:ext cx="181383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5" name="esap-high-level-architecture.pdf" descr="esap-high-level-architectur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22958" y="637054"/>
            <a:ext cx="5632348" cy="54426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ESAP and ESCAPE Serv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ESAP and ESCAPE Services</a:t>
            </a:r>
          </a:p>
        </p:txBody>
      </p:sp>
      <p:sp>
        <p:nvSpPr>
          <p:cNvPr id="190" name="Slide Number"/>
          <p:cNvSpPr txBox="1"/>
          <p:nvPr>
            <p:ph type="sldNum" sz="quarter" idx="2"/>
          </p:nvPr>
        </p:nvSpPr>
        <p:spPr>
          <a:xfrm>
            <a:off x="6812900" y="6405114"/>
            <a:ext cx="181383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1" name="ESAP makes connections across the various services that the ESCAPE project has been building...…"/>
          <p:cNvSpPr txBox="1"/>
          <p:nvPr>
            <p:ph type="body" sz="half" idx="1"/>
          </p:nvPr>
        </p:nvSpPr>
        <p:spPr>
          <a:xfrm>
            <a:off x="258965" y="1358781"/>
            <a:ext cx="5417717" cy="4818182"/>
          </a:xfrm>
          <a:prstGeom prst="rect">
            <a:avLst/>
          </a:prstGeom>
        </p:spPr>
        <p:txBody>
          <a:bodyPr anchor="ctr"/>
          <a:lstStyle/>
          <a:p>
            <a:pPr>
              <a:buBlip>
                <a:blip r:embed="rId3"/>
              </a:buBlip>
              <a:defRPr sz="2200"/>
            </a:pPr>
            <a:r>
              <a:t>ESAP makes connections across the various services that the ESCAPE project has been building...</a:t>
            </a:r>
          </a:p>
          <a:p>
            <a:pPr lvl="1" marL="965200" indent="-508000">
              <a:buBlip>
                <a:blip r:embed="rId3"/>
              </a:buBlip>
              <a:defRPr sz="2200"/>
            </a:pPr>
            <a:r>
              <a:t>...and integrates with other services</a:t>
            </a:r>
            <a:br/>
            <a:r>
              <a:t>developed elsewhere.</a:t>
            </a:r>
          </a:p>
          <a:p>
            <a:pPr>
              <a:buBlip>
                <a:blip r:embed="rId3"/>
              </a:buBlip>
              <a:defRPr sz="2200"/>
            </a:pPr>
            <a:r>
              <a:t>ESAP ships with a collection of plugins that integrate with common services e.g. BinderHub, IVOA.</a:t>
            </a:r>
          </a:p>
          <a:p>
            <a:pPr>
              <a:buBlip>
                <a:blip r:embed="rId3"/>
              </a:buBlip>
              <a:defRPr sz="2200"/>
            </a:pPr>
            <a:r>
              <a:t>ESAP is a </a:t>
            </a:r>
            <a:r>
              <a:rPr i="1"/>
              <a:t>toolkit</a:t>
            </a:r>
            <a:r>
              <a:t> that RIs, projects, and</a:t>
            </a:r>
            <a:br/>
            <a:r>
              <a:t>other providers can use to build their own</a:t>
            </a:r>
            <a:br/>
            <a:r>
              <a:t>science platform</a:t>
            </a:r>
          </a:p>
        </p:txBody>
      </p:sp>
      <p:pic>
        <p:nvPicPr>
          <p:cNvPr id="192" name="esap-interfaces.pdf" descr="esap-interfaces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50723" y="1065976"/>
            <a:ext cx="6367984" cy="4887057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CEVO, CS"/>
          <p:cNvSpPr txBox="1"/>
          <p:nvPr/>
        </p:nvSpPr>
        <p:spPr>
          <a:xfrm>
            <a:off x="5734302" y="5768858"/>
            <a:ext cx="1518466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CEVO, CS</a:t>
            </a:r>
          </a:p>
        </p:txBody>
      </p:sp>
      <p:sp>
        <p:nvSpPr>
          <p:cNvPr id="194" name="OSSR"/>
          <p:cNvSpPr txBox="1"/>
          <p:nvPr/>
        </p:nvSpPr>
        <p:spPr>
          <a:xfrm>
            <a:off x="7310388" y="5768858"/>
            <a:ext cx="1518466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OSSR</a:t>
            </a:r>
          </a:p>
        </p:txBody>
      </p:sp>
      <p:sp>
        <p:nvSpPr>
          <p:cNvPr id="195" name="DIOS"/>
          <p:cNvSpPr txBox="1"/>
          <p:nvPr/>
        </p:nvSpPr>
        <p:spPr>
          <a:xfrm>
            <a:off x="8940144" y="5777803"/>
            <a:ext cx="1518465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DIOS</a:t>
            </a:r>
          </a:p>
        </p:txBody>
      </p:sp>
      <p:sp>
        <p:nvSpPr>
          <p:cNvPr id="196" name="DIOS, OSSR"/>
          <p:cNvSpPr txBox="1"/>
          <p:nvPr/>
        </p:nvSpPr>
        <p:spPr>
          <a:xfrm>
            <a:off x="10516230" y="5761683"/>
            <a:ext cx="1518465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DIOS, OSSR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ESAP in a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ESAP in action</a:t>
            </a:r>
          </a:p>
        </p:txBody>
      </p:sp>
      <p:sp>
        <p:nvSpPr>
          <p:cNvPr id="201" name="Slide Number"/>
          <p:cNvSpPr txBox="1"/>
          <p:nvPr>
            <p:ph type="sldNum" sz="quarter" idx="2"/>
          </p:nvPr>
        </p:nvSpPr>
        <p:spPr>
          <a:xfrm>
            <a:off x="6812900" y="6405114"/>
            <a:ext cx="181383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0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03081" y="1252851"/>
            <a:ext cx="8652705" cy="4752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578" y="2398856"/>
            <a:ext cx="4879508" cy="28175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pecial Guest Sta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Special Guest Stars</a:t>
            </a:r>
          </a:p>
        </p:txBody>
      </p:sp>
      <p:sp>
        <p:nvSpPr>
          <p:cNvPr id="206" name="Slide Number"/>
          <p:cNvSpPr txBox="1"/>
          <p:nvPr>
            <p:ph type="sldNum" sz="quarter" idx="2"/>
          </p:nvPr>
        </p:nvSpPr>
        <p:spPr>
          <a:xfrm>
            <a:off x="6812900" y="6405114"/>
            <a:ext cx="181383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09" name="Unknown.png"/>
          <p:cNvGrpSpPr/>
          <p:nvPr/>
        </p:nvGrpSpPr>
        <p:grpSpPr>
          <a:xfrm>
            <a:off x="1059283" y="1809038"/>
            <a:ext cx="1754000" cy="1901486"/>
            <a:chOff x="0" y="0"/>
            <a:chExt cx="1753999" cy="1901484"/>
          </a:xfrm>
        </p:grpSpPr>
        <p:pic>
          <p:nvPicPr>
            <p:cNvPr id="208" name="Unknown.png" descr="Unknown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12551" b="0"/>
            <a:stretch>
              <a:fillRect/>
            </a:stretch>
          </p:blipFill>
          <p:spPr>
            <a:xfrm>
              <a:off x="50800" y="50800"/>
              <a:ext cx="1652400" cy="179988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7" name="Unknown.png" descr="Unknown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754000" cy="1901485"/>
            </a:xfrm>
            <a:prstGeom prst="rect">
              <a:avLst/>
            </a:prstGeom>
            <a:effectLst/>
          </p:spPr>
        </p:pic>
      </p:grpSp>
      <p:grpSp>
        <p:nvGrpSpPr>
          <p:cNvPr id="212" name="Unknown.png"/>
          <p:cNvGrpSpPr/>
          <p:nvPr/>
        </p:nvGrpSpPr>
        <p:grpSpPr>
          <a:xfrm>
            <a:off x="9628482" y="3148670"/>
            <a:ext cx="1750401" cy="1900292"/>
            <a:chOff x="0" y="0"/>
            <a:chExt cx="1750399" cy="1900290"/>
          </a:xfrm>
        </p:grpSpPr>
        <p:pic>
          <p:nvPicPr>
            <p:cNvPr id="211" name="Unknown.png" descr="Unknown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12683" b="0"/>
            <a:stretch>
              <a:fillRect/>
            </a:stretch>
          </p:blipFill>
          <p:spPr>
            <a:xfrm>
              <a:off x="50800" y="50800"/>
              <a:ext cx="1648800" cy="179869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0" name="Unknown.png" descr="Unknown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1750401" cy="1900291"/>
            </a:xfrm>
            <a:prstGeom prst="rect">
              <a:avLst/>
            </a:prstGeom>
            <a:effectLst/>
          </p:spPr>
        </p:pic>
      </p:grpSp>
      <p:sp>
        <p:nvSpPr>
          <p:cNvPr id="213" name="TextBox 10"/>
          <p:cNvSpPr txBox="1"/>
          <p:nvPr/>
        </p:nvSpPr>
        <p:spPr>
          <a:xfrm>
            <a:off x="3646846" y="3544817"/>
            <a:ext cx="6004560" cy="1069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2400"/>
            </a:pPr>
            <a:r>
              <a:t>James Collinson</a:t>
            </a:r>
            <a:br/>
            <a:r>
              <a:t>SKAO</a:t>
            </a:r>
            <a:br/>
            <a:r>
              <a:rPr i="1" sz="1800"/>
              <a:t>ESAP within the SKA Regional Centre development effort</a:t>
            </a:r>
          </a:p>
        </p:txBody>
      </p:sp>
      <p:sp>
        <p:nvSpPr>
          <p:cNvPr id="214" name="TextBox 12"/>
          <p:cNvSpPr txBox="1"/>
          <p:nvPr/>
        </p:nvSpPr>
        <p:spPr>
          <a:xfrm>
            <a:off x="2804603" y="2205782"/>
            <a:ext cx="6004560" cy="1069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t>Gareth Hughes</a:t>
            </a:r>
            <a:br/>
            <a:r>
              <a:t>CTAO</a:t>
            </a:r>
            <a:br/>
            <a:r>
              <a:rPr i="1" sz="1800"/>
              <a:t>ESAP within CTAO and its data challenges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Future Pla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Future Plans</a:t>
            </a:r>
          </a:p>
        </p:txBody>
      </p:sp>
      <p:sp>
        <p:nvSpPr>
          <p:cNvPr id="217" name="Double-click to edi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chnical Challenges &amp; Opportunit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Technical Challenges &amp; Opportunities</a:t>
            </a:r>
          </a:p>
        </p:txBody>
      </p:sp>
      <p:sp>
        <p:nvSpPr>
          <p:cNvPr id="220" name="ESAP Technical Improvement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89559" indent="-289559" defTabSz="521208">
              <a:spcBef>
                <a:spcPts val="500"/>
              </a:spcBef>
              <a:buBlip>
                <a:blip r:embed="rId2"/>
              </a:buBlip>
              <a:defRPr i="1" sz="1596"/>
            </a:pPr>
            <a:r>
              <a:t>ESAP Technical Improvements:</a:t>
            </a:r>
          </a:p>
          <a:p>
            <a:pPr lvl="1" marL="571880" indent="-311277" defTabSz="521208">
              <a:spcBef>
                <a:spcPts val="500"/>
              </a:spcBef>
              <a:buBlip>
                <a:blip r:embed="rId2"/>
              </a:buBlip>
              <a:defRPr sz="1596"/>
            </a:pPr>
            <a:r>
              <a:t>Improved provenance tracking &amp; robust PID support — and FAIRness?</a:t>
            </a:r>
          </a:p>
          <a:p>
            <a:pPr lvl="1" marL="571880" indent="-311277" defTabSz="521208">
              <a:spcBef>
                <a:spcPts val="500"/>
              </a:spcBef>
              <a:buBlip>
                <a:blip r:embed="rId2"/>
              </a:buBlip>
              <a:defRPr sz="1596"/>
            </a:pPr>
            <a:r>
              <a:t>Data sharing &amp; collaborative workflows.</a:t>
            </a:r>
          </a:p>
          <a:p>
            <a:pPr lvl="1" marL="571880" indent="-311277" defTabSz="521208">
              <a:spcBef>
                <a:spcPts val="500"/>
              </a:spcBef>
              <a:buBlip>
                <a:blip r:embed="rId2"/>
              </a:buBlip>
              <a:defRPr sz="1596"/>
            </a:pPr>
            <a:r>
              <a:t>Persistent development &amp; analysis environments.</a:t>
            </a:r>
          </a:p>
          <a:p>
            <a:pPr lvl="1" marL="571880" indent="-311277" defTabSz="521208">
              <a:spcBef>
                <a:spcPts val="500"/>
              </a:spcBef>
              <a:buBlip>
                <a:blip r:embed="rId2"/>
              </a:buBlip>
              <a:defRPr sz="1596"/>
            </a:pPr>
            <a:r>
              <a:t>Richer understanding of the semantics of and relationships between data products.</a:t>
            </a:r>
          </a:p>
          <a:p>
            <a:pPr lvl="1" marL="571880" indent="-311277" defTabSz="521208">
              <a:spcBef>
                <a:spcPts val="500"/>
              </a:spcBef>
              <a:buBlip>
                <a:blip r:embed="rId2"/>
              </a:buBlip>
              <a:defRPr sz="1596"/>
            </a:pPr>
            <a:r>
              <a:t>Federation between ESAP instances.</a:t>
            </a:r>
          </a:p>
          <a:p>
            <a:pPr marL="289559" indent="-289559" defTabSz="521208">
              <a:spcBef>
                <a:spcPts val="500"/>
              </a:spcBef>
              <a:buBlip>
                <a:blip r:embed="rId2"/>
              </a:buBlip>
              <a:defRPr i="1" sz="1596"/>
            </a:pPr>
            <a:r>
              <a:t>Sustaining ESAP:</a:t>
            </a:r>
          </a:p>
          <a:p>
            <a:pPr lvl="1" marL="571880" indent="-311277" defTabSz="521208">
              <a:spcBef>
                <a:spcPts val="500"/>
              </a:spcBef>
              <a:buBlip>
                <a:blip r:embed="rId2"/>
              </a:buBlip>
              <a:defRPr sz="1596"/>
            </a:pPr>
            <a:r>
              <a:t>Ongoing open source development and maintenance.</a:t>
            </a:r>
          </a:p>
          <a:p>
            <a:pPr lvl="1" marL="571880" indent="-311277" defTabSz="521208">
              <a:spcBef>
                <a:spcPts val="500"/>
              </a:spcBef>
              <a:buBlip>
                <a:blip r:embed="rId2"/>
              </a:buBlip>
              <a:defRPr sz="1596"/>
            </a:pPr>
            <a:r>
              <a:t>Safety and security.</a:t>
            </a:r>
          </a:p>
          <a:p>
            <a:pPr lvl="1" marL="571880" indent="-311277" defTabSz="521208">
              <a:spcBef>
                <a:spcPts val="500"/>
              </a:spcBef>
              <a:buBlip>
                <a:blip r:embed="rId2"/>
              </a:buBlip>
              <a:defRPr sz="1596"/>
            </a:pPr>
            <a:r>
              <a:t>Continued effort to integrate new ESFRI services as they become available.</a:t>
            </a:r>
          </a:p>
          <a:p>
            <a:pPr lvl="1" marL="571880" indent="-311277" defTabSz="521208">
              <a:spcBef>
                <a:spcPts val="500"/>
              </a:spcBef>
              <a:buBlip>
                <a:blip r:embed="rId2"/>
              </a:buBlip>
              <a:defRPr sz="1596"/>
            </a:pPr>
            <a:r>
              <a:t>The core of a virtual research environment.</a:t>
            </a:r>
          </a:p>
          <a:p>
            <a:pPr marL="289559" indent="-289559" defTabSz="521208">
              <a:spcBef>
                <a:spcPts val="500"/>
              </a:spcBef>
              <a:buBlip>
                <a:blip r:embed="rId2"/>
              </a:buBlip>
              <a:defRPr i="1" sz="1596"/>
            </a:pPr>
            <a:r>
              <a:t>Common standards:</a:t>
            </a:r>
          </a:p>
          <a:p>
            <a:pPr lvl="1" marL="571880" indent="-311277" defTabSz="521208">
              <a:spcBef>
                <a:spcPts val="500"/>
              </a:spcBef>
              <a:buBlip>
                <a:blip r:embed="rId2"/>
              </a:buBlip>
              <a:defRPr sz="1596"/>
            </a:pPr>
            <a:r>
              <a:t>Move beyond the current explosion of bespoke science platforms to common standards and platforms that provide federated access to compute, analysis, archive etc services.</a:t>
            </a:r>
          </a:p>
          <a:p>
            <a:pPr lvl="1" marL="571880" indent="-311277" defTabSz="521208">
              <a:spcBef>
                <a:spcPts val="500"/>
              </a:spcBef>
              <a:buBlip>
                <a:blip r:embed="rId2"/>
              </a:buBlip>
              <a:defRPr sz="1596"/>
            </a:pPr>
            <a:r>
              <a:t>Build relationships with platforms from other major projects, e.g. Vera C. Rubin Observatory.</a:t>
            </a:r>
          </a:p>
          <a:p>
            <a:pPr lvl="1" marL="571880" indent="-311277" defTabSz="521208">
              <a:spcBef>
                <a:spcPts val="500"/>
              </a:spcBef>
              <a:buBlip>
                <a:blip r:embed="rId2"/>
              </a:buBlip>
              <a:defRPr sz="1596"/>
            </a:pPr>
            <a:r>
              <a:t> A “Virtual Observatory” for science platforms?</a:t>
            </a:r>
          </a:p>
        </p:txBody>
      </p:sp>
      <p:sp>
        <p:nvSpPr>
          <p:cNvPr id="221" name="Slide Number"/>
          <p:cNvSpPr txBox="1"/>
          <p:nvPr>
            <p:ph type="sldNum" sz="quarter" idx="2"/>
          </p:nvPr>
        </p:nvSpPr>
        <p:spPr>
          <a:xfrm>
            <a:off x="6812900" y="6405114"/>
            <a:ext cx="181383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