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2" r:id="rId2"/>
    <p:sldMasterId id="2147483684" r:id="rId3"/>
    <p:sldMasterId id="2147483715" r:id="rId4"/>
    <p:sldMasterId id="2147483721" r:id="rId5"/>
  </p:sldMasterIdLst>
  <p:notesMasterIdLst>
    <p:notesMasterId r:id="rId25"/>
  </p:notesMasterIdLst>
  <p:handoutMasterIdLst>
    <p:handoutMasterId r:id="rId26"/>
  </p:handoutMasterIdLst>
  <p:sldIdLst>
    <p:sldId id="256" r:id="rId6"/>
    <p:sldId id="519" r:id="rId7"/>
    <p:sldId id="373" r:id="rId8"/>
    <p:sldId id="494" r:id="rId9"/>
    <p:sldId id="590" r:id="rId10"/>
    <p:sldId id="495" r:id="rId11"/>
    <p:sldId id="496" r:id="rId12"/>
    <p:sldId id="513" r:id="rId13"/>
    <p:sldId id="586" r:id="rId14"/>
    <p:sldId id="588" r:id="rId15"/>
    <p:sldId id="499" r:id="rId16"/>
    <p:sldId id="395" r:id="rId17"/>
    <p:sldId id="589" r:id="rId18"/>
    <p:sldId id="270" r:id="rId19"/>
    <p:sldId id="542" r:id="rId20"/>
    <p:sldId id="541" r:id="rId21"/>
    <p:sldId id="591" r:id="rId22"/>
    <p:sldId id="592" r:id="rId23"/>
    <p:sldId id="497" r:id="rId2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ADF"/>
    <a:srgbClr val="192B37"/>
    <a:srgbClr val="3E5067"/>
    <a:srgbClr val="045284"/>
    <a:srgbClr val="909D67"/>
    <a:srgbClr val="ACACAC"/>
    <a:srgbClr val="B79B89"/>
    <a:srgbClr val="C7C4CF"/>
    <a:srgbClr val="0121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DEEEBF-EB33-4C47-8834-3B99DAE05127}" v="8" dt="2022-12-04T15:33:42.3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95" autoAdjust="0"/>
    <p:restoredTop sz="96341"/>
  </p:normalViewPr>
  <p:slideViewPr>
    <p:cSldViewPr snapToGrid="0" snapToObjects="1">
      <p:cViewPr varScale="1">
        <p:scale>
          <a:sx n="75" d="100"/>
          <a:sy n="75" d="100"/>
        </p:scale>
        <p:origin x="184" y="128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52" d="100"/>
          <a:sy n="52" d="100"/>
        </p:scale>
        <p:origin x="286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2DCB7DF9-0D02-4585-BB95-A274CDB043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0D03439E-816E-4B73-9747-56E6950143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28F809-F363-4872-84C9-D7CD75B4F4FB}" type="datetimeFigureOut">
              <a:rPr lang="it-IT" smtClean="0"/>
              <a:t>04/12/22</a:t>
            </a:fld>
            <a:endParaRPr lang="it-IT"/>
          </a:p>
        </p:txBody>
      </p:sp>
      <p:sp>
        <p:nvSpPr>
          <p:cNvPr id="4" name="Segnaposto piè di pagina 3">
            <a:extLst>
              <a:ext uri="{FF2B5EF4-FFF2-40B4-BE49-F238E27FC236}">
                <a16:creationId xmlns:a16="http://schemas.microsoft.com/office/drawing/2014/main" id="{0F80F5E3-5A6B-4274-9F07-3F4DC527B0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D775B453-4FD3-4B45-9A4E-69A288F1E9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89A301-FF2A-45E5-97E1-7B158FC8E93D}" type="slidenum">
              <a:rPr lang="it-IT" smtClean="0"/>
              <a:t>‹#›</a:t>
            </a:fld>
            <a:endParaRPr lang="it-IT"/>
          </a:p>
        </p:txBody>
      </p:sp>
    </p:spTree>
    <p:extLst>
      <p:ext uri="{BB962C8B-B14F-4D97-AF65-F5344CB8AC3E}">
        <p14:creationId xmlns:p14="http://schemas.microsoft.com/office/powerpoint/2010/main" val="31639512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E046F7-DDA4-3648-BD7E-85E6D1DE148B}" type="datetimeFigureOut">
              <a:rPr lang="it-IT" smtClean="0"/>
              <a:t>04/12/22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5490F3-ADF7-B042-987D-93AF3DA3A926}" type="slidenum">
              <a:rPr lang="it-IT" smtClean="0"/>
              <a:t>‹#›</a:t>
            </a:fld>
            <a:endParaRPr lang="it-IT"/>
          </a:p>
        </p:txBody>
      </p:sp>
    </p:spTree>
    <p:extLst>
      <p:ext uri="{BB962C8B-B14F-4D97-AF65-F5344CB8AC3E}">
        <p14:creationId xmlns:p14="http://schemas.microsoft.com/office/powerpoint/2010/main" val="23478561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15490F3-ADF7-B042-987D-93AF3DA3A926}" type="slidenum">
              <a:rPr lang="it-IT" smtClean="0"/>
              <a:t>1</a:t>
            </a:fld>
            <a:endParaRPr lang="it-IT"/>
          </a:p>
        </p:txBody>
      </p:sp>
    </p:spTree>
    <p:extLst>
      <p:ext uri="{BB962C8B-B14F-4D97-AF65-F5344CB8AC3E}">
        <p14:creationId xmlns:p14="http://schemas.microsoft.com/office/powerpoint/2010/main" val="958907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&amp; Expected Outcomes:</a:t>
            </a:r>
          </a:p>
          <a:p>
            <a:pPr marL="171450" indent="-171450">
              <a:buFont typeface="Arial" panose="020B0604020202020204" pitchFamily="34" charset="0"/>
              <a:buChar char="•"/>
            </a:pPr>
            <a:r>
              <a:rPr lang="en-GB" dirty="0"/>
              <a:t>Exploring the potential of the STFC’s data science and citizen science expertise to develop an interactive, digital, open infrastructure that pulls together African indigenous agriculture and food systems data from multiple sources.</a:t>
            </a:r>
          </a:p>
          <a:p>
            <a:pPr marL="171450" indent="-171450">
              <a:buFont typeface="Arial" panose="020B0604020202020204" pitchFamily="34" charset="0"/>
              <a:buChar char="•"/>
            </a:pPr>
            <a:r>
              <a:rPr lang="en-GB" dirty="0"/>
              <a:t>Transformative innovation in the food system, creating a fundamental shift in the way the UK and local governments support sustainable, modern food production efforts in Africa.</a:t>
            </a:r>
          </a:p>
          <a:p>
            <a:pPr marL="171450" indent="-171450">
              <a:buFont typeface="Arial" panose="020B0604020202020204" pitchFamily="34" charset="0"/>
              <a:buChar char="•"/>
            </a:pPr>
            <a:r>
              <a:rPr lang="en-GB" dirty="0"/>
              <a:t>Want to ask volunteers to identify things in images: foods, whether they're being harvested or extracted, etc. Could use the mobile phone version of Zooniverse so that those in Sierra Leone and places with limited internet can participate (and those with little internet experience).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E3E12E-81FC-459C-BD65-8D6053FCEC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60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Dataset:</a:t>
            </a:r>
          </a:p>
          <a:p>
            <a:pPr marL="171450" indent="-171450">
              <a:buFont typeface="Arial" panose="020B0604020202020204" pitchFamily="34" charset="0"/>
              <a:buChar char="•"/>
            </a:pPr>
            <a:r>
              <a:rPr lang="en-GB" dirty="0"/>
              <a:t>Scanned domestic magazines from the Knitting &amp; Crochet Guild’s (KCG) Collection.</a:t>
            </a:r>
          </a:p>
          <a:p>
            <a:pPr marL="628650" lvl="1" indent="-171450">
              <a:buFont typeface="Arial" panose="020B0604020202020204" pitchFamily="34" charset="0"/>
              <a:buChar char="•"/>
            </a:pPr>
            <a:r>
              <a:rPr lang="en-GB" dirty="0"/>
              <a:t>Knitting &amp; Crochet Guild’s (KCG) Collection: This guild is a charity dedicated to the study and practice of knitting and crochet in the UK. Its collection is the largest in the UK, and attracts a global community of makers, researchers, and enthusiasts.</a:t>
            </a:r>
          </a:p>
          <a:p>
            <a:pPr marL="171450" lvl="0" indent="-171450">
              <a:buFont typeface="Arial" panose="020B0604020202020204" pitchFamily="34" charset="0"/>
              <a:buChar char="•"/>
            </a:pPr>
            <a:r>
              <a:rPr lang="en-GB" dirty="0"/>
              <a:t>Large quantity of information to classify: Woman’s Weekly alone has 2080 issues over a forty-year period, each containing 30-60 pages.</a:t>
            </a:r>
          </a:p>
          <a:p>
            <a:pPr marL="171450" lvl="0" indent="-171450">
              <a:buFont typeface="Arial" panose="020B0604020202020204" pitchFamily="34" charset="0"/>
              <a:buChar char="•"/>
            </a:pPr>
            <a:r>
              <a:rPr lang="en-GB" dirty="0"/>
              <a:t>Alternatives to citizen science, such as digitisation and digital reading methods, support new approaches to addressing this challenge (e.g. keyword searches), but these are not suitable for domestic magazines:</a:t>
            </a:r>
          </a:p>
          <a:p>
            <a:pPr marL="628650" lvl="1" indent="-171450">
              <a:buFont typeface="Arial" panose="020B0604020202020204" pitchFamily="34" charset="0"/>
              <a:buChar char="•"/>
            </a:pPr>
            <a:r>
              <a:rPr lang="en-GB" dirty="0"/>
              <a:t>Many are still in copywrite, so few are digitised.</a:t>
            </a:r>
          </a:p>
          <a:p>
            <a:pPr marL="628650" lvl="1" indent="-171450">
              <a:buFont typeface="Arial" panose="020B0604020202020204" pitchFamily="34" charset="0"/>
              <a:buChar char="•"/>
            </a:pPr>
            <a:r>
              <a:rPr lang="en-GB" dirty="0"/>
              <a:t>A lot of information is visual – pictures of jumpers, etc.</a:t>
            </a:r>
          </a:p>
          <a:p>
            <a:r>
              <a:rPr lang="en-GB" b="1" dirty="0"/>
              <a:t>Project Benefits:</a:t>
            </a:r>
          </a:p>
          <a:p>
            <a:pPr marL="171450" indent="-171450">
              <a:buFont typeface="Arial" panose="020B0604020202020204" pitchFamily="34" charset="0"/>
              <a:buChar char="•"/>
            </a:pPr>
            <a:r>
              <a:rPr lang="en-GB" dirty="0"/>
              <a:t>It will test the feasibility of crowdsourcing for collecting data from magazines containing both written and visual information that, if successful, could be used to classify a much wider range of content.</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E3E12E-81FC-459C-BD65-8D6053FCEC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930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Led by Dr Ellie Reed (Brunel University)</a:t>
            </a:r>
          </a:p>
          <a:p>
            <a:r>
              <a:rPr lang="en-GB" b="1" dirty="0"/>
              <a:t>Summary:</a:t>
            </a:r>
          </a:p>
          <a:p>
            <a:pPr marL="171450" indent="-171450">
              <a:buFont typeface="Arial" panose="020B0604020202020204" pitchFamily="34" charset="0"/>
              <a:buChar char="•"/>
            </a:pPr>
            <a:r>
              <a:rPr lang="en-GB" dirty="0"/>
              <a:t>Characterising knitting and crochet patterns found in domestic women’s magazines (e.g. “Woman’s Weekly”) printed in Britain from 1900-1949.</a:t>
            </a:r>
          </a:p>
          <a:p>
            <a:pPr marL="171450" indent="-171450">
              <a:buFont typeface="Arial" panose="020B0604020202020204" pitchFamily="34" charset="0"/>
              <a:buChar char="•"/>
            </a:pPr>
            <a:r>
              <a:rPr lang="en-GB" dirty="0"/>
              <a:t>Volunteers asked to answer questions about each knitted/crocheted item, such as the type of craft, type of item, materials used, and intended wearer.</a:t>
            </a:r>
          </a:p>
          <a:p>
            <a:r>
              <a:rPr lang="en-GB" b="1" dirty="0"/>
              <a:t>Context and Reasoning:</a:t>
            </a:r>
          </a:p>
          <a:p>
            <a:pPr marL="171450" indent="-171450">
              <a:buFont typeface="Arial" panose="020B0604020202020204" pitchFamily="34" charset="0"/>
              <a:buChar char="•"/>
            </a:pPr>
            <a:r>
              <a:rPr lang="en-GB" dirty="0"/>
              <a:t>Domestic magazine = a magazine targeting women with information about homemaking and personal matters. They provide knowledge about ordinary women’s daily lives. Typically contained guidance on a range of topics (cooking, cleaning, childcare, fashion, beauty, health, dressmaking, craft projects, fiction, adverts, problems page).</a:t>
            </a:r>
          </a:p>
          <a:p>
            <a:pPr marL="171450" indent="-171450">
              <a:buFont typeface="Arial" panose="020B0604020202020204" pitchFamily="34" charset="0"/>
              <a:buChar char="•"/>
            </a:pPr>
            <a:r>
              <a:rPr lang="en-GB" dirty="0"/>
              <a:t>The patterns and items in domestic magazines provide a window into the social priorities of many women in the first half of the 20th century (e.g., the fashion, time, and money they have to spend).</a:t>
            </a:r>
          </a:p>
          <a:p>
            <a:pPr marL="171450" indent="-171450">
              <a:buFont typeface="Arial" panose="020B0604020202020204" pitchFamily="34" charset="0"/>
              <a:buChar char="•"/>
            </a:pPr>
            <a:r>
              <a:rPr lang="en-GB" dirty="0"/>
              <a:t>Researching their role in the development of knitting:</a:t>
            </a:r>
          </a:p>
          <a:p>
            <a:pPr marL="628650" lvl="1" indent="-171450">
              <a:buFont typeface="Arial" panose="020B0604020202020204" pitchFamily="34" charset="0"/>
              <a:buChar char="•"/>
            </a:pPr>
            <a:r>
              <a:rPr lang="en-GB" dirty="0"/>
              <a:t>Positioning knitwear at the forefront of women’s fashion.</a:t>
            </a:r>
          </a:p>
          <a:p>
            <a:pPr marL="628650" lvl="1" indent="-171450">
              <a:buFont typeface="Arial" panose="020B0604020202020204" pitchFamily="34" charset="0"/>
              <a:buChar char="•"/>
            </a:pPr>
            <a:r>
              <a:rPr lang="en-GB" dirty="0"/>
              <a:t>Working to generate mass consumer base for yarn and pattern markets.</a:t>
            </a:r>
          </a:p>
          <a:p>
            <a:pPr marL="628650" lvl="1" indent="-171450">
              <a:buFont typeface="Arial" panose="020B0604020202020204" pitchFamily="34" charset="0"/>
              <a:buChar char="•"/>
            </a:pPr>
            <a:r>
              <a:rPr lang="en-GB" dirty="0"/>
              <a:t>Putting the practice of knitting and crochet at the centre of women’s lifestyles and identities.</a:t>
            </a:r>
          </a:p>
          <a:p>
            <a:pPr marL="628650" lvl="1" indent="-171450">
              <a:buFont typeface="Arial" panose="020B0604020202020204" pitchFamily="34" charset="0"/>
              <a:buChar char="•"/>
            </a:pPr>
            <a:r>
              <a:rPr lang="en-GB" dirty="0"/>
              <a:t>Vital role in the soaring popularity of knitting during this time.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E3E12E-81FC-459C-BD65-8D6053FCEC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208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projectescape.eu/" TargetMode="External"/><Relationship Id="rId7" Type="http://schemas.openxmlformats.org/officeDocument/2006/relationships/hyperlink" Target="https://twitter.com/ESCAPE_EU" TargetMode="External"/><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hyperlink" Target="https://www.linkedin.com/company/projectescape/" TargetMode="Externa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76582" y="3221765"/>
            <a:ext cx="8497455" cy="1595705"/>
          </a:xfrm>
        </p:spPr>
        <p:txBody>
          <a:bodyPr anchor="b">
            <a:normAutofit/>
          </a:bodyPr>
          <a:lstStyle>
            <a:lvl1pPr algn="ctr">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976581" y="5417819"/>
            <a:ext cx="8497456" cy="62405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ttangolo 9">
            <a:extLst>
              <a:ext uri="{FF2B5EF4-FFF2-40B4-BE49-F238E27FC236}">
                <a16:creationId xmlns:a16="http://schemas.microsoft.com/office/drawing/2014/main" id="{B37CFE4B-908F-744C-86B0-5575CC115044}"/>
              </a:ext>
            </a:extLst>
          </p:cNvPr>
          <p:cNvSpPr/>
          <p:nvPr userDrawn="1"/>
        </p:nvSpPr>
        <p:spPr>
          <a:xfrm>
            <a:off x="990601" y="6378090"/>
            <a:ext cx="9483436" cy="415498"/>
          </a:xfrm>
          <a:prstGeom prst="rect">
            <a:avLst/>
          </a:prstGeom>
        </p:spPr>
        <p:txBody>
          <a:bodyPr wrap="square">
            <a:spAutoFit/>
          </a:bodyPr>
          <a:lstStyle/>
          <a:p>
            <a:pPr algn="r"/>
            <a:r>
              <a:rPr lang="en-GB" sz="1050">
                <a:solidFill>
                  <a:schemeClr val="bg1">
                    <a:lumMod val="95000"/>
                  </a:schemeClr>
                </a:solidFill>
              </a:rPr>
              <a:t>ESCAPE - The European Science Cluster of Astronomy &amp; Particle Physics ESFRI Research Infrastructures has received funding from the European Union’s Horizon 2020 research and innovation programme under the Grant Agreement n° 824064.</a:t>
            </a:r>
            <a:endParaRPr lang="en-GB" sz="1400">
              <a:solidFill>
                <a:schemeClr val="bg1">
                  <a:lumMod val="95000"/>
                </a:schemeClr>
              </a:solidFill>
            </a:endParaRPr>
          </a:p>
        </p:txBody>
      </p:sp>
    </p:spTree>
    <p:extLst>
      <p:ext uri="{BB962C8B-B14F-4D97-AF65-F5344CB8AC3E}">
        <p14:creationId xmlns:p14="http://schemas.microsoft.com/office/powerpoint/2010/main" val="325884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1616576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3693551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Defau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F6FD81B6-DA68-114A-B20B-31E3CEC17959}"/>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A3CAAE91-AD50-3142-95A3-D1DA430F14DC}" type="datetime1">
              <a:rPr lang="it-IT" smtClean="0"/>
              <a:t>04/12/22</a:t>
            </a:fld>
            <a:endParaRPr lang="it-IT"/>
          </a:p>
        </p:txBody>
      </p:sp>
      <p:sp>
        <p:nvSpPr>
          <p:cNvPr id="13" name="Slide Number Placeholder 5">
            <a:extLst>
              <a:ext uri="{FF2B5EF4-FFF2-40B4-BE49-F238E27FC236}">
                <a16:creationId xmlns:a16="http://schemas.microsoft.com/office/drawing/2014/main" id="{02D015A9-2AD7-244C-B4A1-87AA057A4556}"/>
              </a:ext>
            </a:extLst>
          </p:cNvPr>
          <p:cNvSpPr>
            <a:spLocks noGrp="1"/>
          </p:cNvSpPr>
          <p:nvPr>
            <p:ph type="sldNum" sz="quarter" idx="12"/>
          </p:nvPr>
        </p:nvSpPr>
        <p:spPr>
          <a:xfrm>
            <a:off x="1103476" y="6392392"/>
            <a:ext cx="981973" cy="337897"/>
          </a:xfrm>
          <a:prstGeom prst="rect">
            <a:avLst/>
          </a:prstGeom>
        </p:spPr>
        <p:txBody>
          <a:bodyPr/>
          <a:lstStyle>
            <a:lvl1pPr>
              <a:defRPr>
                <a:solidFill>
                  <a:schemeClr val="bg1"/>
                </a:solidFill>
              </a:defRPr>
            </a:lvl1pPr>
          </a:lstStyle>
          <a:p>
            <a:fld id="{345175DA-277F-B548-B500-1BF71FE23091}" type="slidenum">
              <a:rPr lang="it-IT" smtClean="0"/>
              <a:pPr/>
              <a:t>‹#›</a:t>
            </a:fld>
            <a:endParaRPr lang="it-IT"/>
          </a:p>
        </p:txBody>
      </p:sp>
      <p:sp>
        <p:nvSpPr>
          <p:cNvPr id="7" name="Title Placeholder 1">
            <a:extLst>
              <a:ext uri="{FF2B5EF4-FFF2-40B4-BE49-F238E27FC236}">
                <a16:creationId xmlns:a16="http://schemas.microsoft.com/office/drawing/2014/main" id="{0DAF8BF3-9D15-8AC2-75DB-445D4D289356}"/>
              </a:ext>
            </a:extLst>
          </p:cNvPr>
          <p:cNvSpPr>
            <a:spLocks noGrp="1"/>
          </p:cNvSpPr>
          <p:nvPr>
            <p:ph type="title"/>
          </p:nvPr>
        </p:nvSpPr>
        <p:spPr>
          <a:xfrm>
            <a:off x="1835558" y="0"/>
            <a:ext cx="10069029" cy="132556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9" name="Text Placeholder 2">
            <a:extLst>
              <a:ext uri="{FF2B5EF4-FFF2-40B4-BE49-F238E27FC236}">
                <a16:creationId xmlns:a16="http://schemas.microsoft.com/office/drawing/2014/main" id="{1BE3AA2B-D62C-F2E1-9FB3-3B6628AA2A46}"/>
              </a:ext>
            </a:extLst>
          </p:cNvPr>
          <p:cNvSpPr>
            <a:spLocks noGrp="1"/>
          </p:cNvSpPr>
          <p:nvPr>
            <p:ph idx="1"/>
          </p:nvPr>
        </p:nvSpPr>
        <p:spPr>
          <a:xfrm>
            <a:off x="819203" y="1903798"/>
            <a:ext cx="11085383" cy="4072932"/>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pic>
        <p:nvPicPr>
          <p:cNvPr id="2" name="Immagine 1">
            <a:extLst>
              <a:ext uri="{FF2B5EF4-FFF2-40B4-BE49-F238E27FC236}">
                <a16:creationId xmlns:a16="http://schemas.microsoft.com/office/drawing/2014/main" id="{82A77A61-7A8F-A710-DDE1-247AEB16B835}"/>
              </a:ext>
            </a:extLst>
          </p:cNvPr>
          <p:cNvPicPr>
            <a:picLocks noChangeAspect="1"/>
          </p:cNvPicPr>
          <p:nvPr userDrawn="1"/>
        </p:nvPicPr>
        <p:blipFill>
          <a:blip r:embed="rId3"/>
          <a:stretch>
            <a:fillRect/>
          </a:stretch>
        </p:blipFill>
        <p:spPr>
          <a:xfrm>
            <a:off x="3334027" y="6392392"/>
            <a:ext cx="432904" cy="324678"/>
          </a:xfrm>
          <a:prstGeom prst="rect">
            <a:avLst/>
          </a:prstGeom>
        </p:spPr>
      </p:pic>
      <p:sp>
        <p:nvSpPr>
          <p:cNvPr id="3" name="CasellaDiTesto 2">
            <a:extLst>
              <a:ext uri="{FF2B5EF4-FFF2-40B4-BE49-F238E27FC236}">
                <a16:creationId xmlns:a16="http://schemas.microsoft.com/office/drawing/2014/main" id="{08353A64-9124-F6B5-66E4-62CD19DC6AD8}"/>
              </a:ext>
            </a:extLst>
          </p:cNvPr>
          <p:cNvSpPr txBox="1"/>
          <p:nvPr userDrawn="1"/>
        </p:nvSpPr>
        <p:spPr>
          <a:xfrm>
            <a:off x="3925957" y="6392392"/>
            <a:ext cx="5426765" cy="338554"/>
          </a:xfrm>
          <a:prstGeom prst="rect">
            <a:avLst/>
          </a:prstGeom>
          <a:noFill/>
        </p:spPr>
        <p:txBody>
          <a:bodyPr wrap="square" rtlCol="0">
            <a:spAutoFit/>
          </a:bodyPr>
          <a:lstStyle/>
          <a:p>
            <a:r>
              <a:rPr lang="it-IT" sz="800" b="0" i="0" u="none" strike="noStrike" kern="1200" dirty="0">
                <a:solidFill>
                  <a:schemeClr val="bg1"/>
                </a:solidFill>
                <a:effectLst/>
                <a:latin typeface="+mn-lt"/>
                <a:ea typeface="+mn-ea"/>
                <a:cs typeface="+mn-cs"/>
              </a:rPr>
              <a:t>ESCAPE -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Science Cluster of </a:t>
            </a:r>
            <a:r>
              <a:rPr lang="it-IT" sz="800" b="0" i="0" u="none" strike="noStrike" kern="1200" dirty="0" err="1">
                <a:solidFill>
                  <a:schemeClr val="bg1"/>
                </a:solidFill>
                <a:effectLst/>
                <a:latin typeface="+mn-lt"/>
                <a:ea typeface="+mn-ea"/>
                <a:cs typeface="+mn-cs"/>
              </a:rPr>
              <a:t>Astronomy</a:t>
            </a:r>
            <a:r>
              <a:rPr lang="it-IT" sz="800" b="0" i="0" u="none" strike="noStrike" kern="1200" dirty="0">
                <a:solidFill>
                  <a:schemeClr val="bg1"/>
                </a:solidFill>
                <a:effectLst/>
                <a:latin typeface="+mn-lt"/>
                <a:ea typeface="+mn-ea"/>
                <a:cs typeface="+mn-cs"/>
              </a:rPr>
              <a:t> &amp; </a:t>
            </a:r>
            <a:r>
              <a:rPr lang="it-IT" sz="800" b="0" i="0" u="none" strike="noStrike" kern="1200" dirty="0" err="1">
                <a:solidFill>
                  <a:schemeClr val="bg1"/>
                </a:solidFill>
                <a:effectLst/>
                <a:latin typeface="+mn-lt"/>
                <a:ea typeface="+mn-ea"/>
                <a:cs typeface="+mn-cs"/>
              </a:rPr>
              <a:t>Particle</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Physics</a:t>
            </a:r>
            <a:r>
              <a:rPr lang="it-IT" sz="800" b="0" i="0" u="none" strike="noStrike" kern="1200" dirty="0">
                <a:solidFill>
                  <a:schemeClr val="bg1"/>
                </a:solidFill>
                <a:effectLst/>
                <a:latin typeface="+mn-lt"/>
                <a:ea typeface="+mn-ea"/>
                <a:cs typeface="+mn-cs"/>
              </a:rPr>
              <a:t> ESFRI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Infrastructures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has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received</a:t>
            </a:r>
            <a:r>
              <a:rPr lang="it-IT" sz="800" b="0" i="0" u="none" strike="noStrike" kern="1200" dirty="0">
                <a:solidFill>
                  <a:schemeClr val="bg1"/>
                </a:solidFill>
                <a:effectLst/>
                <a:latin typeface="+mn-lt"/>
                <a:ea typeface="+mn-ea"/>
                <a:cs typeface="+mn-cs"/>
              </a:rPr>
              <a:t> funding from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Union’s</a:t>
            </a:r>
            <a:r>
              <a:rPr lang="it-IT" sz="800" b="0" i="0" u="none" strike="noStrike" kern="1200" dirty="0">
                <a:solidFill>
                  <a:schemeClr val="bg1"/>
                </a:solidFill>
                <a:effectLst/>
                <a:latin typeface="+mn-lt"/>
                <a:ea typeface="+mn-ea"/>
                <a:cs typeface="+mn-cs"/>
              </a:rPr>
              <a:t> Horizon 2020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and </a:t>
            </a:r>
            <a:r>
              <a:rPr lang="it-IT" sz="800" b="0" i="0" u="none" strike="noStrike" kern="1200" dirty="0" err="1">
                <a:solidFill>
                  <a:schemeClr val="bg1"/>
                </a:solidFill>
                <a:effectLst/>
                <a:latin typeface="+mn-lt"/>
                <a:ea typeface="+mn-ea"/>
                <a:cs typeface="+mn-cs"/>
              </a:rPr>
              <a:t>innovation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programme</a:t>
            </a:r>
            <a:r>
              <a:rPr lang="it-IT" sz="800" b="0" i="0" u="none" strike="noStrike" kern="1200" dirty="0">
                <a:solidFill>
                  <a:schemeClr val="bg1"/>
                </a:solidFill>
                <a:effectLst/>
                <a:latin typeface="+mn-lt"/>
                <a:ea typeface="+mn-ea"/>
                <a:cs typeface="+mn-cs"/>
              </a:rPr>
              <a:t> under Grant Agreement no. 824064.</a:t>
            </a:r>
            <a:endParaRPr lang="it-IT" sz="800" dirty="0">
              <a:solidFill>
                <a:schemeClr val="bg1"/>
              </a:solidFill>
            </a:endParaRPr>
          </a:p>
        </p:txBody>
      </p:sp>
    </p:spTree>
    <p:extLst>
      <p:ext uri="{BB962C8B-B14F-4D97-AF65-F5344CB8AC3E}">
        <p14:creationId xmlns:p14="http://schemas.microsoft.com/office/powerpoint/2010/main" val="496548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CA82383-359B-014A-B7BC-9279CF5A794B}"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The Open University</a:t>
            </a:r>
            <a:endParaRPr lang="en-US" dirty="0"/>
          </a:p>
        </p:txBody>
      </p:sp>
      <p:sp>
        <p:nvSpPr>
          <p:cNvPr id="5" name="Date Placeholder 4"/>
          <p:cNvSpPr>
            <a:spLocks noGrp="1"/>
          </p:cNvSpPr>
          <p:nvPr>
            <p:ph type="dt" sz="half" idx="12"/>
          </p:nvPr>
        </p:nvSpPr>
        <p:spPr/>
        <p:txBody>
          <a:bodyPr/>
          <a:lstStyle/>
          <a:p>
            <a:fld id="{549912A3-E590-6343-AA4D-F0C0EE91CC9F}" type="datetime1">
              <a:rPr lang="en-GB" smtClean="0"/>
              <a:pPr/>
              <a:t>04/12/2022</a:t>
            </a:fld>
            <a:endParaRPr lang="en-US" dirty="0"/>
          </a:p>
        </p:txBody>
      </p:sp>
    </p:spTree>
    <p:extLst>
      <p:ext uri="{BB962C8B-B14F-4D97-AF65-F5344CB8AC3E}">
        <p14:creationId xmlns:p14="http://schemas.microsoft.com/office/powerpoint/2010/main" val="21708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AE990A91-401C-5553-98D3-8EB1CB88F58C}"/>
              </a:ext>
            </a:extLst>
          </p:cNvPr>
          <p:cNvSpPr>
            <a:spLocks noGrp="1"/>
          </p:cNvSpPr>
          <p:nvPr>
            <p:ph type="title"/>
          </p:nvPr>
        </p:nvSpPr>
        <p:spPr>
          <a:xfrm>
            <a:off x="1103476" y="3071018"/>
            <a:ext cx="10069029" cy="1325563"/>
          </a:xfrm>
          <a:prstGeom prst="rect">
            <a:avLst/>
          </a:prstGeom>
        </p:spPr>
        <p:txBody>
          <a:bodyPr vert="horz" lIns="91440" tIns="45720" rIns="91440" bIns="45720" rtlCol="0" anchor="ctr">
            <a:normAutofit/>
          </a:bodyPr>
          <a:lstStyle>
            <a:lvl1pPr>
              <a:defRPr sz="4400">
                <a:solidFill>
                  <a:schemeClr val="bg1"/>
                </a:solidFill>
              </a:defRPr>
            </a:lvl1pPr>
          </a:lstStyle>
          <a:p>
            <a:r>
              <a:rPr lang="it-IT" dirty="0"/>
              <a:t>Fare clic per modificare lo stile del titolo dello schema</a:t>
            </a:r>
            <a:endParaRPr lang="en-US" dirty="0"/>
          </a:p>
        </p:txBody>
      </p:sp>
      <p:sp>
        <p:nvSpPr>
          <p:cNvPr id="9" name="Date Placeholder 3">
            <a:extLst>
              <a:ext uri="{FF2B5EF4-FFF2-40B4-BE49-F238E27FC236}">
                <a16:creationId xmlns:a16="http://schemas.microsoft.com/office/drawing/2014/main" id="{0274B401-D738-C446-A481-C2BCA4E44F3E}"/>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397D8953-4F4B-4C47-B689-1894E46BB86F}" type="datetime1">
              <a:rPr lang="it-IT" smtClean="0"/>
              <a:t>04/12/22</a:t>
            </a:fld>
            <a:endParaRPr lang="it-IT"/>
          </a:p>
        </p:txBody>
      </p:sp>
      <p:sp>
        <p:nvSpPr>
          <p:cNvPr id="13" name="Slide Number Placeholder 5">
            <a:extLst>
              <a:ext uri="{FF2B5EF4-FFF2-40B4-BE49-F238E27FC236}">
                <a16:creationId xmlns:a16="http://schemas.microsoft.com/office/drawing/2014/main" id="{AA370FB9-7947-EAE2-00D9-705D207254DD}"/>
              </a:ext>
            </a:extLst>
          </p:cNvPr>
          <p:cNvSpPr>
            <a:spLocks noGrp="1"/>
          </p:cNvSpPr>
          <p:nvPr>
            <p:ph type="sldNum" sz="quarter" idx="12"/>
          </p:nvPr>
        </p:nvSpPr>
        <p:spPr>
          <a:xfrm>
            <a:off x="301768" y="6392392"/>
            <a:ext cx="981973" cy="337897"/>
          </a:xfrm>
          <a:prstGeom prst="rect">
            <a:avLst/>
          </a:prstGeom>
        </p:spPr>
        <p:txBody>
          <a:bodyPr/>
          <a:lstStyle>
            <a:lvl1pPr>
              <a:defRPr>
                <a:solidFill>
                  <a:schemeClr val="bg1"/>
                </a:solidFill>
              </a:defRPr>
            </a:lvl1pPr>
          </a:lstStyle>
          <a:p>
            <a:fld id="{345175DA-277F-B548-B500-1BF71FE23091}" type="slidenum">
              <a:rPr lang="it-IT" smtClean="0"/>
              <a:pPr/>
              <a:t>‹#›</a:t>
            </a:fld>
            <a:endParaRPr lang="it-IT"/>
          </a:p>
        </p:txBody>
      </p:sp>
      <p:pic>
        <p:nvPicPr>
          <p:cNvPr id="2" name="Immagine 1">
            <a:extLst>
              <a:ext uri="{FF2B5EF4-FFF2-40B4-BE49-F238E27FC236}">
                <a16:creationId xmlns:a16="http://schemas.microsoft.com/office/drawing/2014/main" id="{22A25D9A-0EFB-E6A3-6484-EF8F51E70F28}"/>
              </a:ext>
            </a:extLst>
          </p:cNvPr>
          <p:cNvPicPr>
            <a:picLocks noChangeAspect="1"/>
          </p:cNvPicPr>
          <p:nvPr userDrawn="1"/>
        </p:nvPicPr>
        <p:blipFill>
          <a:blip r:embed="rId3"/>
          <a:stretch>
            <a:fillRect/>
          </a:stretch>
        </p:blipFill>
        <p:spPr>
          <a:xfrm>
            <a:off x="3334027" y="6392392"/>
            <a:ext cx="432904" cy="324678"/>
          </a:xfrm>
          <a:prstGeom prst="rect">
            <a:avLst/>
          </a:prstGeom>
        </p:spPr>
      </p:pic>
      <p:sp>
        <p:nvSpPr>
          <p:cNvPr id="3" name="CasellaDiTesto 2">
            <a:extLst>
              <a:ext uri="{FF2B5EF4-FFF2-40B4-BE49-F238E27FC236}">
                <a16:creationId xmlns:a16="http://schemas.microsoft.com/office/drawing/2014/main" id="{4D74A8BA-B393-4273-2E34-637A73D93042}"/>
              </a:ext>
            </a:extLst>
          </p:cNvPr>
          <p:cNvSpPr txBox="1"/>
          <p:nvPr userDrawn="1"/>
        </p:nvSpPr>
        <p:spPr>
          <a:xfrm>
            <a:off x="3925957" y="6392392"/>
            <a:ext cx="5426765" cy="338554"/>
          </a:xfrm>
          <a:prstGeom prst="rect">
            <a:avLst/>
          </a:prstGeom>
          <a:noFill/>
        </p:spPr>
        <p:txBody>
          <a:bodyPr wrap="square" rtlCol="0">
            <a:spAutoFit/>
          </a:bodyPr>
          <a:lstStyle/>
          <a:p>
            <a:r>
              <a:rPr lang="it-IT" sz="800" b="0" i="0" u="none" strike="noStrike" kern="1200" dirty="0">
                <a:solidFill>
                  <a:schemeClr val="bg1"/>
                </a:solidFill>
                <a:effectLst/>
                <a:latin typeface="+mn-lt"/>
                <a:ea typeface="+mn-ea"/>
                <a:cs typeface="+mn-cs"/>
              </a:rPr>
              <a:t>ESCAPE -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Science Cluster of </a:t>
            </a:r>
            <a:r>
              <a:rPr lang="it-IT" sz="800" b="0" i="0" u="none" strike="noStrike" kern="1200" dirty="0" err="1">
                <a:solidFill>
                  <a:schemeClr val="bg1"/>
                </a:solidFill>
                <a:effectLst/>
                <a:latin typeface="+mn-lt"/>
                <a:ea typeface="+mn-ea"/>
                <a:cs typeface="+mn-cs"/>
              </a:rPr>
              <a:t>Astronomy</a:t>
            </a:r>
            <a:r>
              <a:rPr lang="it-IT" sz="800" b="0" i="0" u="none" strike="noStrike" kern="1200" dirty="0">
                <a:solidFill>
                  <a:schemeClr val="bg1"/>
                </a:solidFill>
                <a:effectLst/>
                <a:latin typeface="+mn-lt"/>
                <a:ea typeface="+mn-ea"/>
                <a:cs typeface="+mn-cs"/>
              </a:rPr>
              <a:t> &amp; </a:t>
            </a:r>
            <a:r>
              <a:rPr lang="it-IT" sz="800" b="0" i="0" u="none" strike="noStrike" kern="1200" dirty="0" err="1">
                <a:solidFill>
                  <a:schemeClr val="bg1"/>
                </a:solidFill>
                <a:effectLst/>
                <a:latin typeface="+mn-lt"/>
                <a:ea typeface="+mn-ea"/>
                <a:cs typeface="+mn-cs"/>
              </a:rPr>
              <a:t>Particle</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Physics</a:t>
            </a:r>
            <a:r>
              <a:rPr lang="it-IT" sz="800" b="0" i="0" u="none" strike="noStrike" kern="1200" dirty="0">
                <a:solidFill>
                  <a:schemeClr val="bg1"/>
                </a:solidFill>
                <a:effectLst/>
                <a:latin typeface="+mn-lt"/>
                <a:ea typeface="+mn-ea"/>
                <a:cs typeface="+mn-cs"/>
              </a:rPr>
              <a:t> ESFRI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Infrastructures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has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received</a:t>
            </a:r>
            <a:r>
              <a:rPr lang="it-IT" sz="800" b="0" i="0" u="none" strike="noStrike" kern="1200" dirty="0">
                <a:solidFill>
                  <a:schemeClr val="bg1"/>
                </a:solidFill>
                <a:effectLst/>
                <a:latin typeface="+mn-lt"/>
                <a:ea typeface="+mn-ea"/>
                <a:cs typeface="+mn-cs"/>
              </a:rPr>
              <a:t> funding from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Union’s</a:t>
            </a:r>
            <a:r>
              <a:rPr lang="it-IT" sz="800" b="0" i="0" u="none" strike="noStrike" kern="1200" dirty="0">
                <a:solidFill>
                  <a:schemeClr val="bg1"/>
                </a:solidFill>
                <a:effectLst/>
                <a:latin typeface="+mn-lt"/>
                <a:ea typeface="+mn-ea"/>
                <a:cs typeface="+mn-cs"/>
              </a:rPr>
              <a:t> Horizon 2020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and </a:t>
            </a:r>
            <a:r>
              <a:rPr lang="it-IT" sz="800" b="0" i="0" u="none" strike="noStrike" kern="1200" dirty="0" err="1">
                <a:solidFill>
                  <a:schemeClr val="bg1"/>
                </a:solidFill>
                <a:effectLst/>
                <a:latin typeface="+mn-lt"/>
                <a:ea typeface="+mn-ea"/>
                <a:cs typeface="+mn-cs"/>
              </a:rPr>
              <a:t>innovation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programme</a:t>
            </a:r>
            <a:r>
              <a:rPr lang="it-IT" sz="800" b="0" i="0" u="none" strike="noStrike" kern="1200" dirty="0">
                <a:solidFill>
                  <a:schemeClr val="bg1"/>
                </a:solidFill>
                <a:effectLst/>
                <a:latin typeface="+mn-lt"/>
                <a:ea typeface="+mn-ea"/>
                <a:cs typeface="+mn-cs"/>
              </a:rPr>
              <a:t> under Grant Agreement no. 824064.</a:t>
            </a:r>
            <a:endParaRPr lang="it-IT" sz="800" dirty="0">
              <a:solidFill>
                <a:schemeClr val="bg1"/>
              </a:solidFill>
            </a:endParaRPr>
          </a:p>
        </p:txBody>
      </p:sp>
    </p:spTree>
    <p:extLst>
      <p:ext uri="{BB962C8B-B14F-4D97-AF65-F5344CB8AC3E}">
        <p14:creationId xmlns:p14="http://schemas.microsoft.com/office/powerpoint/2010/main" val="922583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78C8DAB5-C62A-8A6D-E217-C607A332ADB1}"/>
              </a:ext>
            </a:extLst>
          </p:cNvPr>
          <p:cNvSpPr>
            <a:spLocks noGrp="1"/>
          </p:cNvSpPr>
          <p:nvPr>
            <p:ph type="title" hasCustomPrompt="1"/>
          </p:nvPr>
        </p:nvSpPr>
        <p:spPr>
          <a:xfrm>
            <a:off x="1103476" y="3071018"/>
            <a:ext cx="10069029" cy="1325563"/>
          </a:xfrm>
          <a:prstGeom prst="rect">
            <a:avLst/>
          </a:prstGeom>
        </p:spPr>
        <p:txBody>
          <a:bodyPr vert="horz" lIns="91440" tIns="45720" rIns="91440" bIns="45720" rtlCol="0" anchor="ctr">
            <a:normAutofit/>
          </a:bodyPr>
          <a:lstStyle>
            <a:lvl1pPr algn="ctr">
              <a:defRPr sz="4400">
                <a:solidFill>
                  <a:schemeClr val="bg1"/>
                </a:solidFill>
              </a:defRPr>
            </a:lvl1pPr>
          </a:lstStyle>
          <a:p>
            <a:r>
              <a:rPr lang="it-IT" dirty="0"/>
              <a:t>THANKS!</a:t>
            </a:r>
            <a:endParaRPr lang="en-US" dirty="0"/>
          </a:p>
        </p:txBody>
      </p:sp>
      <p:pic>
        <p:nvPicPr>
          <p:cNvPr id="7" name="Immagine 6">
            <a:hlinkClick r:id="rId3"/>
            <a:extLst>
              <a:ext uri="{FF2B5EF4-FFF2-40B4-BE49-F238E27FC236}">
                <a16:creationId xmlns:a16="http://schemas.microsoft.com/office/drawing/2014/main" id="{7FFFF345-651B-39A9-FCDC-CFFE71A42BC6}"/>
              </a:ext>
            </a:extLst>
          </p:cNvPr>
          <p:cNvPicPr>
            <a:picLocks noChangeAspect="1"/>
          </p:cNvPicPr>
          <p:nvPr userDrawn="1"/>
        </p:nvPicPr>
        <p:blipFill>
          <a:blip r:embed="rId4"/>
          <a:stretch>
            <a:fillRect/>
          </a:stretch>
        </p:blipFill>
        <p:spPr>
          <a:xfrm>
            <a:off x="387627" y="6404665"/>
            <a:ext cx="2590800" cy="330200"/>
          </a:xfrm>
          <a:prstGeom prst="rect">
            <a:avLst/>
          </a:prstGeom>
        </p:spPr>
      </p:pic>
      <p:pic>
        <p:nvPicPr>
          <p:cNvPr id="9" name="Immagine 8">
            <a:hlinkClick r:id="rId5"/>
            <a:extLst>
              <a:ext uri="{FF2B5EF4-FFF2-40B4-BE49-F238E27FC236}">
                <a16:creationId xmlns:a16="http://schemas.microsoft.com/office/drawing/2014/main" id="{03E62B1B-1F45-2B70-3F12-44DAFA3B3679}"/>
              </a:ext>
            </a:extLst>
          </p:cNvPr>
          <p:cNvPicPr>
            <a:picLocks noChangeAspect="1"/>
          </p:cNvPicPr>
          <p:nvPr userDrawn="1"/>
        </p:nvPicPr>
        <p:blipFill>
          <a:blip r:embed="rId6"/>
          <a:stretch>
            <a:fillRect/>
          </a:stretch>
        </p:blipFill>
        <p:spPr>
          <a:xfrm>
            <a:off x="8070573" y="6411015"/>
            <a:ext cx="3733800" cy="317500"/>
          </a:xfrm>
          <a:prstGeom prst="rect">
            <a:avLst/>
          </a:prstGeom>
        </p:spPr>
      </p:pic>
      <p:pic>
        <p:nvPicPr>
          <p:cNvPr id="11" name="Immagine 10">
            <a:hlinkClick r:id="rId7"/>
            <a:extLst>
              <a:ext uri="{FF2B5EF4-FFF2-40B4-BE49-F238E27FC236}">
                <a16:creationId xmlns:a16="http://schemas.microsoft.com/office/drawing/2014/main" id="{3C8796AB-9E83-EBFD-CEE6-976E1F8198DE}"/>
              </a:ext>
            </a:extLst>
          </p:cNvPr>
          <p:cNvPicPr>
            <a:picLocks noChangeAspect="1"/>
          </p:cNvPicPr>
          <p:nvPr userDrawn="1"/>
        </p:nvPicPr>
        <p:blipFill>
          <a:blip r:embed="rId8"/>
          <a:stretch>
            <a:fillRect/>
          </a:stretch>
        </p:blipFill>
        <p:spPr>
          <a:xfrm>
            <a:off x="4298950" y="6499363"/>
            <a:ext cx="2451100" cy="292100"/>
          </a:xfrm>
          <a:prstGeom prst="rect">
            <a:avLst/>
          </a:prstGeom>
        </p:spPr>
      </p:pic>
    </p:spTree>
    <p:extLst>
      <p:ext uri="{BB962C8B-B14F-4D97-AF65-F5344CB8AC3E}">
        <p14:creationId xmlns:p14="http://schemas.microsoft.com/office/powerpoint/2010/main" val="3475627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76582" y="3221765"/>
            <a:ext cx="8497455" cy="1595705"/>
          </a:xfrm>
        </p:spPr>
        <p:txBody>
          <a:bodyPr anchor="b">
            <a:normAutofit/>
          </a:bodyPr>
          <a:lstStyle>
            <a:lvl1pPr algn="ctr">
              <a:defRPr sz="4800">
                <a:solidFill>
                  <a:schemeClr val="bg1"/>
                </a:solidFill>
              </a:defRPr>
            </a:lvl1pPr>
          </a:lstStyle>
          <a:p>
            <a:r>
              <a:rPr lang="it-IT" dirty="0"/>
              <a:t>Fare clic per modificare lo stile del titolo</a:t>
            </a:r>
            <a:endParaRPr lang="en-US" dirty="0"/>
          </a:p>
        </p:txBody>
      </p:sp>
      <p:sp>
        <p:nvSpPr>
          <p:cNvPr id="3" name="Subtitle 2"/>
          <p:cNvSpPr>
            <a:spLocks noGrp="1"/>
          </p:cNvSpPr>
          <p:nvPr>
            <p:ph type="subTitle" idx="1"/>
          </p:nvPr>
        </p:nvSpPr>
        <p:spPr>
          <a:xfrm>
            <a:off x="1976581" y="5063369"/>
            <a:ext cx="8497456" cy="97850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endParaRPr lang="en-US" dirty="0"/>
          </a:p>
        </p:txBody>
      </p:sp>
      <p:sp>
        <p:nvSpPr>
          <p:cNvPr id="10" name="Rettangolo 9">
            <a:extLst>
              <a:ext uri="{FF2B5EF4-FFF2-40B4-BE49-F238E27FC236}">
                <a16:creationId xmlns:a16="http://schemas.microsoft.com/office/drawing/2014/main" id="{B37CFE4B-908F-744C-86B0-5575CC115044}"/>
              </a:ext>
            </a:extLst>
          </p:cNvPr>
          <p:cNvSpPr/>
          <p:nvPr userDrawn="1"/>
        </p:nvSpPr>
        <p:spPr>
          <a:xfrm>
            <a:off x="990601" y="6378090"/>
            <a:ext cx="9483436" cy="415498"/>
          </a:xfrm>
          <a:prstGeom prst="rect">
            <a:avLst/>
          </a:prstGeom>
        </p:spPr>
        <p:txBody>
          <a:bodyPr wrap="square">
            <a:spAutoFit/>
          </a:bodyPr>
          <a:lstStyle/>
          <a:p>
            <a:pPr algn="r"/>
            <a:r>
              <a:rPr lang="en-GB" sz="1050">
                <a:solidFill>
                  <a:schemeClr val="bg1">
                    <a:lumMod val="95000"/>
                  </a:schemeClr>
                </a:solidFill>
              </a:rPr>
              <a:t>ESCAPE - The European Science Cluster of Astronomy &amp; Particle Physics ESFRI Research Infrastructures has received funding from the European Union’s Horizon 2020 research and innovation programme under the Grant Agreement n° 824064.</a:t>
            </a:r>
            <a:endParaRPr lang="en-GB" sz="1400">
              <a:solidFill>
                <a:schemeClr val="bg1">
                  <a:lumMod val="95000"/>
                </a:schemeClr>
              </a:solidFill>
            </a:endParaRPr>
          </a:p>
        </p:txBody>
      </p:sp>
    </p:spTree>
    <p:extLst>
      <p:ext uri="{BB962C8B-B14F-4D97-AF65-F5344CB8AC3E}">
        <p14:creationId xmlns:p14="http://schemas.microsoft.com/office/powerpoint/2010/main" val="1803262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p:txBody>
      </p:sp>
      <p:sp>
        <p:nvSpPr>
          <p:cNvPr id="4" name="Date Placeholder 3"/>
          <p:cNvSpPr>
            <a:spLocks noGrp="1"/>
          </p:cNvSpPr>
          <p:nvPr>
            <p:ph type="dt" sz="half" idx="10"/>
          </p:nvPr>
        </p:nvSpPr>
        <p:spPr/>
        <p:txBody>
          <a:bodyPr/>
          <a:lstStyle/>
          <a:p>
            <a:fld id="{70505B47-C677-1F40-983D-52F98A3CC2DB}" type="datetime1">
              <a:rPr lang="it-IT" smtClean="0"/>
              <a:t>04/12/22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a:xfrm>
            <a:off x="6537601" y="6346704"/>
            <a:ext cx="731981" cy="365125"/>
          </a:xfrm>
          <a:prstGeom prst="rect">
            <a:avLst/>
          </a:prstGeom>
        </p:spPr>
        <p:txBody>
          <a:bodyPr anchor="ctr" anchorCtr="0"/>
          <a:lstStyle>
            <a:lvl1pPr>
              <a:defRPr sz="1200" b="0">
                <a:solidFill>
                  <a:schemeClr val="tx1"/>
                </a:solidFill>
              </a:defRPr>
            </a:lvl1pPr>
          </a:lstStyle>
          <a:p>
            <a:pPr algn="ctr"/>
            <a:fld id="{F815B12F-D02A-B845-865F-37AC5B232343}" type="slidenum">
              <a:rPr lang="it-IT" smtClean="0"/>
              <a:pPr algn="ctr"/>
              <a:t>‹#›</a:t>
            </a:fld>
            <a:endParaRPr lang="it-IT"/>
          </a:p>
        </p:txBody>
      </p:sp>
    </p:spTree>
    <p:extLst>
      <p:ext uri="{BB962C8B-B14F-4D97-AF65-F5344CB8AC3E}">
        <p14:creationId xmlns:p14="http://schemas.microsoft.com/office/powerpoint/2010/main" val="2400877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968F4F6F-EB56-314C-82B1-809730BD9621}" type="datetime1">
              <a:rPr lang="it-IT" smtClean="0"/>
              <a:t>04/12/22</a:t>
            </a:fld>
            <a:endParaRPr lang="it-IT"/>
          </a:p>
        </p:txBody>
      </p:sp>
      <p:sp>
        <p:nvSpPr>
          <p:cNvPr id="5" name="Footer Placeholder 4"/>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715860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Modifica gli stili del testo dello schema</a:t>
            </a:r>
          </a:p>
        </p:txBody>
      </p:sp>
      <p:sp>
        <p:nvSpPr>
          <p:cNvPr id="4" name="Content Placeholder 3"/>
          <p:cNvSpPr>
            <a:spLocks noGrp="1"/>
          </p:cNvSpPr>
          <p:nvPr>
            <p:ph sz="half" idx="2"/>
          </p:nvPr>
        </p:nvSpPr>
        <p:spPr>
          <a:xfrm>
            <a:off x="6172200" y="1825625"/>
            <a:ext cx="5181600" cy="4351338"/>
          </a:xfrm>
        </p:spPr>
        <p:txBody>
          <a:bodyPr/>
          <a:lstStyle/>
          <a:p>
            <a:pPr lvl="0"/>
            <a:r>
              <a:rPr lang="it-IT"/>
              <a:t>Modifica gli stili del testo dello schema</a:t>
            </a:r>
          </a:p>
        </p:txBody>
      </p:sp>
      <p:sp>
        <p:nvSpPr>
          <p:cNvPr id="5" name="Date Placeholder 4"/>
          <p:cNvSpPr>
            <a:spLocks noGrp="1"/>
          </p:cNvSpPr>
          <p:nvPr>
            <p:ph type="dt" sz="half" idx="10"/>
          </p:nvPr>
        </p:nvSpPr>
        <p:spPr/>
        <p:txBody>
          <a:bodyPr/>
          <a:lstStyle/>
          <a:p>
            <a:fld id="{07A339B8-5484-664F-ACAF-E7277C00432F}" type="datetime1">
              <a:rPr lang="it-IT" smtClean="0"/>
              <a:t>04/12/22</a:t>
            </a:fld>
            <a:endParaRPr lang="it-IT"/>
          </a:p>
        </p:txBody>
      </p:sp>
      <p:sp>
        <p:nvSpPr>
          <p:cNvPr id="6" name="Footer Placeholder 5"/>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3110927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a:xfrm>
            <a:off x="6537601" y="6346704"/>
            <a:ext cx="731981" cy="365125"/>
          </a:xfrm>
          <a:prstGeom prst="rect">
            <a:avLst/>
          </a:prstGeom>
        </p:spPr>
        <p:txBody>
          <a:bodyPr anchor="ctr" anchorCtr="0"/>
          <a:lstStyle>
            <a:lvl1pPr>
              <a:defRPr sz="1200" b="0">
                <a:solidFill>
                  <a:schemeClr val="tx1"/>
                </a:solidFill>
              </a:defRPr>
            </a:lvl1pPr>
          </a:lstStyle>
          <a:p>
            <a:pPr algn="ctr"/>
            <a:fld id="{F815B12F-D02A-B845-865F-37AC5B232343}" type="slidenum">
              <a:rPr lang="it-IT" smtClean="0"/>
              <a:pPr algn="ctr"/>
              <a:t>‹#›</a:t>
            </a:fld>
            <a:endParaRPr lang="it-IT"/>
          </a:p>
        </p:txBody>
      </p:sp>
    </p:spTree>
    <p:extLst>
      <p:ext uri="{BB962C8B-B14F-4D97-AF65-F5344CB8AC3E}">
        <p14:creationId xmlns:p14="http://schemas.microsoft.com/office/powerpoint/2010/main" val="2172737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839789" y="2505075"/>
            <a:ext cx="5157787" cy="3684588"/>
          </a:xfrm>
        </p:spPr>
        <p:txBody>
          <a:bodyPr/>
          <a:lstStyle/>
          <a:p>
            <a:pPr lvl="0"/>
            <a:r>
              <a:rPr lang="it-IT"/>
              <a:t>Modifica gli stili del testo dello schema</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172201" y="2505075"/>
            <a:ext cx="5183188" cy="3684588"/>
          </a:xfrm>
        </p:spPr>
        <p:txBody>
          <a:bodyPr/>
          <a:lstStyle/>
          <a:p>
            <a:pPr lvl="0"/>
            <a:r>
              <a:rPr lang="it-IT"/>
              <a:t>Modifica gli stili del testo dello schema</a:t>
            </a:r>
          </a:p>
        </p:txBody>
      </p:sp>
      <p:sp>
        <p:nvSpPr>
          <p:cNvPr id="7" name="Date Placeholder 6"/>
          <p:cNvSpPr>
            <a:spLocks noGrp="1"/>
          </p:cNvSpPr>
          <p:nvPr>
            <p:ph type="dt" sz="half" idx="10"/>
          </p:nvPr>
        </p:nvSpPr>
        <p:spPr/>
        <p:txBody>
          <a:bodyPr/>
          <a:lstStyle/>
          <a:p>
            <a:fld id="{E364C197-D765-984E-8EDD-917FE17EC1FC}" type="datetime1">
              <a:rPr lang="it-IT" smtClean="0"/>
              <a:t>04/12/22</a:t>
            </a:fld>
            <a:endParaRPr lang="it-IT"/>
          </a:p>
        </p:txBody>
      </p:sp>
      <p:sp>
        <p:nvSpPr>
          <p:cNvPr id="8" name="Footer Placeholder 7"/>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2964359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FBEED0B3-174C-A24A-BE04-FF55F9EFE698}" type="datetime1">
              <a:rPr lang="it-IT" smtClean="0"/>
              <a:t>04/12/22</a:t>
            </a:fld>
            <a:endParaRPr lang="it-IT"/>
          </a:p>
        </p:txBody>
      </p:sp>
      <p:sp>
        <p:nvSpPr>
          <p:cNvPr id="4" name="Footer Placeholder 3"/>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3272611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64F15C-91D5-9241-AC17-030113BDD6BC}" type="datetime1">
              <a:rPr lang="it-IT" smtClean="0"/>
              <a:t>04/12/22</a:t>
            </a:fld>
            <a:endParaRPr lang="it-IT"/>
          </a:p>
        </p:txBody>
      </p:sp>
      <p:sp>
        <p:nvSpPr>
          <p:cNvPr id="3" name="Footer Placeholder 2"/>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22891984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C9365BFC-7B76-CB43-9325-91EE391A0695}" type="datetime1">
              <a:rPr lang="it-IT" smtClean="0"/>
              <a:t>04/12/22</a:t>
            </a:fld>
            <a:endParaRPr lang="it-IT"/>
          </a:p>
        </p:txBody>
      </p:sp>
      <p:sp>
        <p:nvSpPr>
          <p:cNvPr id="6" name="Footer Placeholder 5"/>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37106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116627E-FEA8-B442-B9A7-66CE3E6E6241}" type="datetime1">
              <a:rPr lang="it-IT" smtClean="0"/>
              <a:t>04/12/22</a:t>
            </a:fld>
            <a:endParaRPr lang="it-IT"/>
          </a:p>
        </p:txBody>
      </p:sp>
      <p:sp>
        <p:nvSpPr>
          <p:cNvPr id="6" name="Footer Placeholder 5"/>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1193446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p:txBody>
      </p:sp>
      <p:sp>
        <p:nvSpPr>
          <p:cNvPr id="4" name="Date Placeholder 3"/>
          <p:cNvSpPr>
            <a:spLocks noGrp="1"/>
          </p:cNvSpPr>
          <p:nvPr>
            <p:ph type="dt" sz="half" idx="10"/>
          </p:nvPr>
        </p:nvSpPr>
        <p:spPr/>
        <p:txBody>
          <a:bodyPr/>
          <a:lstStyle/>
          <a:p>
            <a:fld id="{A8809025-9590-1D4C-9CDC-4389B921BD5C}" type="datetime1">
              <a:rPr lang="it-IT" smtClean="0"/>
              <a:t>04/12/22</a:t>
            </a:fld>
            <a:endParaRPr lang="it-IT"/>
          </a:p>
        </p:txBody>
      </p:sp>
      <p:sp>
        <p:nvSpPr>
          <p:cNvPr id="5" name="Footer Placeholder 4"/>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1594474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it-IT"/>
              <a:t>Modifica gli stili del testo dello schema</a:t>
            </a:r>
          </a:p>
        </p:txBody>
      </p:sp>
      <p:sp>
        <p:nvSpPr>
          <p:cNvPr id="4" name="Date Placeholder 3"/>
          <p:cNvSpPr>
            <a:spLocks noGrp="1"/>
          </p:cNvSpPr>
          <p:nvPr>
            <p:ph type="dt" sz="half" idx="10"/>
          </p:nvPr>
        </p:nvSpPr>
        <p:spPr/>
        <p:txBody>
          <a:bodyPr/>
          <a:lstStyle/>
          <a:p>
            <a:fld id="{FC71CA9D-5025-644E-ABD4-52A7457B7D80}" type="datetime1">
              <a:rPr lang="it-IT" smtClean="0"/>
              <a:t>04/12/22</a:t>
            </a:fld>
            <a:endParaRPr lang="it-IT"/>
          </a:p>
        </p:txBody>
      </p:sp>
      <p:sp>
        <p:nvSpPr>
          <p:cNvPr id="5" name="Footer Placeholder 4"/>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3177775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 blu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879999" y="2880002"/>
            <a:ext cx="72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6" name="Subtitle 2"/>
          <p:cNvSpPr>
            <a:spLocks noGrp="1"/>
          </p:cNvSpPr>
          <p:nvPr>
            <p:ph type="subTitle" idx="1" hasCustomPrompt="1"/>
          </p:nvPr>
        </p:nvSpPr>
        <p:spPr>
          <a:xfrm>
            <a:off x="2880000" y="4222656"/>
            <a:ext cx="72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2058905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 orang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879999" y="2880002"/>
            <a:ext cx="72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10" name="Subtitle 2"/>
          <p:cNvSpPr>
            <a:spLocks noGrp="1"/>
          </p:cNvSpPr>
          <p:nvPr>
            <p:ph type="subTitle" idx="1" hasCustomPrompt="1"/>
          </p:nvPr>
        </p:nvSpPr>
        <p:spPr>
          <a:xfrm>
            <a:off x="2880000" y="4222656"/>
            <a:ext cx="72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3495642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title - pink">
    <p:bg>
      <p:bgPr>
        <a:solidFill>
          <a:schemeClr val="accent3"/>
        </a:solid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879999" y="2880002"/>
            <a:ext cx="72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9" name="Subtitle 2"/>
          <p:cNvSpPr>
            <a:spLocks noGrp="1"/>
          </p:cNvSpPr>
          <p:nvPr>
            <p:ph type="subTitle" idx="1" hasCustomPrompt="1"/>
          </p:nvPr>
        </p:nvSpPr>
        <p:spPr>
          <a:xfrm>
            <a:off x="2880000" y="4222656"/>
            <a:ext cx="72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2788143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1873896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 turquoise">
    <p:bg>
      <p:bgPr>
        <a:solidFill>
          <a:schemeClr val="accent4"/>
        </a:solid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879999" y="2880002"/>
            <a:ext cx="72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9" name="Subtitle 2"/>
          <p:cNvSpPr>
            <a:spLocks noGrp="1"/>
          </p:cNvSpPr>
          <p:nvPr>
            <p:ph type="subTitle" idx="1" hasCustomPrompt="1"/>
          </p:nvPr>
        </p:nvSpPr>
        <p:spPr>
          <a:xfrm>
            <a:off x="2880000" y="4222656"/>
            <a:ext cx="72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11877696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5761" y="2880001"/>
            <a:ext cx="11486267" cy="1329595"/>
          </a:xfrm>
          <a:prstGeom prst="rect">
            <a:avLst/>
          </a:prstGeom>
        </p:spPr>
        <p:txBody>
          <a:bodyPr wrap="square" lIns="0" tIns="0" rIns="0" bIns="0" anchor="t" anchorCtr="0">
            <a:spAutoFit/>
          </a:bodyPr>
          <a:lstStyle>
            <a:lvl1pPr algn="l">
              <a:defRPr sz="4800" b="1">
                <a:solidFill>
                  <a:schemeClr val="bg1"/>
                </a:solidFill>
              </a:defRPr>
            </a:lvl1pPr>
          </a:lstStyle>
          <a:p>
            <a:r>
              <a:rPr lang="en-US" dirty="0"/>
              <a:t>PRESENTATION</a:t>
            </a:r>
            <a:br>
              <a:rPr lang="en-US" dirty="0"/>
            </a:br>
            <a:r>
              <a:rPr lang="en-US" dirty="0"/>
              <a:t>TITLE</a:t>
            </a:r>
          </a:p>
        </p:txBody>
      </p:sp>
      <p:sp>
        <p:nvSpPr>
          <p:cNvPr id="3" name="Subtitle 2"/>
          <p:cNvSpPr>
            <a:spLocks noGrp="1"/>
          </p:cNvSpPr>
          <p:nvPr>
            <p:ph type="subTitle" idx="1" hasCustomPrompt="1"/>
          </p:nvPr>
        </p:nvSpPr>
        <p:spPr>
          <a:xfrm>
            <a:off x="365761" y="4222657"/>
            <a:ext cx="11486268" cy="332399"/>
          </a:xfrm>
          <a:prstGeom prst="rect">
            <a:avLst/>
          </a:prstGeom>
        </p:spPr>
        <p:txBody>
          <a:bodyPr wrap="square" lIns="0" tIns="0" rIns="0" bIns="0">
            <a:spAutoFit/>
          </a:bodyPr>
          <a:lstStyle>
            <a:lvl1pPr marL="0" indent="0" algn="l">
              <a:buNone/>
              <a:defRPr sz="2400">
                <a:solidFill>
                  <a:schemeClr val="bg1"/>
                </a:solidFill>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dirty="0"/>
              <a:t>SUB TITLE IN HERE</a:t>
            </a:r>
          </a:p>
        </p:txBody>
      </p:sp>
      <p:sp>
        <p:nvSpPr>
          <p:cNvPr id="4" name="Date Placeholder 3"/>
          <p:cNvSpPr>
            <a:spLocks noGrp="1"/>
          </p:cNvSpPr>
          <p:nvPr>
            <p:ph type="dt" sz="half" idx="10"/>
          </p:nvPr>
        </p:nvSpPr>
        <p:spPr>
          <a:xfrm>
            <a:off x="365759" y="6321578"/>
            <a:ext cx="2743200" cy="184665"/>
          </a:xfrm>
          <a:prstGeom prst="rect">
            <a:avLst/>
          </a:prstGeom>
        </p:spPr>
        <p:txBody>
          <a:bodyPr lIns="0" tIns="0" rIns="0" bIns="0" anchor="t" anchorCtr="0">
            <a:noAutofit/>
          </a:bodyPr>
          <a:lstStyle>
            <a:lvl1pPr>
              <a:defRPr sz="1333">
                <a:solidFill>
                  <a:schemeClr val="bg1"/>
                </a:solidFill>
              </a:defRPr>
            </a:lvl1pPr>
          </a:lstStyle>
          <a:p>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91477" y="5507027"/>
            <a:ext cx="1460553" cy="999213"/>
          </a:xfrm>
          <a:prstGeom prst="rect">
            <a:avLst/>
          </a:prstGeom>
        </p:spPr>
      </p:pic>
    </p:spTree>
    <p:extLst>
      <p:ext uri="{BB962C8B-B14F-4D97-AF65-F5344CB8AC3E}">
        <p14:creationId xmlns:p14="http://schemas.microsoft.com/office/powerpoint/2010/main" val="2893071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p:txBody>
      </p:sp>
      <p:sp>
        <p:nvSpPr>
          <p:cNvPr id="4" name="Date Placeholder 3"/>
          <p:cNvSpPr>
            <a:spLocks noGrp="1"/>
          </p:cNvSpPr>
          <p:nvPr>
            <p:ph type="dt" sz="half" idx="10"/>
          </p:nvPr>
        </p:nvSpPr>
        <p:spPr/>
        <p:txBody>
          <a:bodyPr/>
          <a:lstStyle/>
          <a:p>
            <a:fld id="{70505B47-C677-1F40-983D-52F98A3CC2DB}" type="datetime1">
              <a:rPr lang="it-IT" smtClean="0"/>
              <a:t>04/12/22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a:xfrm>
            <a:off x="6537601" y="6346704"/>
            <a:ext cx="731981" cy="365125"/>
          </a:xfrm>
          <a:prstGeom prst="rect">
            <a:avLst/>
          </a:prstGeom>
        </p:spPr>
        <p:txBody>
          <a:bodyPr anchor="ctr" anchorCtr="0"/>
          <a:lstStyle>
            <a:lvl1pPr>
              <a:defRPr sz="1200" b="0">
                <a:solidFill>
                  <a:schemeClr val="tx1"/>
                </a:solidFill>
              </a:defRPr>
            </a:lvl1pPr>
          </a:lstStyle>
          <a:p>
            <a:pPr algn="ctr"/>
            <a:fld id="{F815B12F-D02A-B845-865F-37AC5B232343}" type="slidenum">
              <a:rPr lang="it-IT" smtClean="0"/>
              <a:pPr algn="ctr"/>
              <a:t>‹#›</a:t>
            </a:fld>
            <a:endParaRPr lang="it-IT"/>
          </a:p>
        </p:txBody>
      </p:sp>
    </p:spTree>
    <p:extLst>
      <p:ext uri="{BB962C8B-B14F-4D97-AF65-F5344CB8AC3E}">
        <p14:creationId xmlns:p14="http://schemas.microsoft.com/office/powerpoint/2010/main" val="42245604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ection title - orang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879999" y="2880002"/>
            <a:ext cx="7200000" cy="498599"/>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10" name="Subtitle 2"/>
          <p:cNvSpPr>
            <a:spLocks noGrp="1"/>
          </p:cNvSpPr>
          <p:nvPr>
            <p:ph type="subTitle" idx="1" hasCustomPrompt="1"/>
          </p:nvPr>
        </p:nvSpPr>
        <p:spPr>
          <a:xfrm>
            <a:off x="2880000" y="4222657"/>
            <a:ext cx="7200000" cy="498599"/>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82"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8" indent="0" algn="ctr">
              <a:buNone/>
              <a:defRPr sz="1200"/>
            </a:lvl7pPr>
            <a:lvl8pPr marL="2400180" indent="0" algn="ctr">
              <a:buNone/>
              <a:defRPr sz="1200"/>
            </a:lvl8pPr>
            <a:lvl9pPr marL="2743062"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32568869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ection title - pink">
    <p:bg>
      <p:bgPr>
        <a:solidFill>
          <a:schemeClr val="accent3"/>
        </a:solid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879999" y="2880002"/>
            <a:ext cx="7200000" cy="498599"/>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9" name="Subtitle 2"/>
          <p:cNvSpPr>
            <a:spLocks noGrp="1"/>
          </p:cNvSpPr>
          <p:nvPr>
            <p:ph type="subTitle" idx="1" hasCustomPrompt="1"/>
          </p:nvPr>
        </p:nvSpPr>
        <p:spPr>
          <a:xfrm>
            <a:off x="2880000" y="4222657"/>
            <a:ext cx="7200000" cy="498599"/>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82"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8" indent="0" algn="ctr">
              <a:buNone/>
              <a:defRPr sz="1200"/>
            </a:lvl7pPr>
            <a:lvl8pPr marL="2400180" indent="0" algn="ctr">
              <a:buNone/>
              <a:defRPr sz="1200"/>
            </a:lvl8pPr>
            <a:lvl9pPr marL="2743062"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3895935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 blu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879999" y="2880002"/>
            <a:ext cx="7200000" cy="664797"/>
          </a:xfrm>
          <a:prstGeom prst="rect">
            <a:avLst/>
          </a:prstGeom>
        </p:spPr>
        <p:txBody>
          <a:bodyPr wrap="square" lIns="0" tIns="0" rIns="0" bIns="0" anchor="t" anchorCtr="0">
            <a:spAutoFit/>
          </a:bodyPr>
          <a:lstStyle>
            <a:lvl1pPr algn="l">
              <a:defRPr sz="4800" b="1">
                <a:solidFill>
                  <a:schemeClr val="bg1"/>
                </a:solidFill>
              </a:defRPr>
            </a:lvl1pPr>
          </a:lstStyle>
          <a:p>
            <a:r>
              <a:rPr lang="en-US" dirty="0"/>
              <a:t>Section Title</a:t>
            </a:r>
          </a:p>
        </p:txBody>
      </p:sp>
      <p:sp>
        <p:nvSpPr>
          <p:cNvPr id="6" name="Subtitle 2"/>
          <p:cNvSpPr>
            <a:spLocks noGrp="1"/>
          </p:cNvSpPr>
          <p:nvPr>
            <p:ph type="subTitle" idx="1" hasCustomPrompt="1"/>
          </p:nvPr>
        </p:nvSpPr>
        <p:spPr>
          <a:xfrm>
            <a:off x="2880000" y="4222656"/>
            <a:ext cx="7200000" cy="664797"/>
          </a:xfrm>
          <a:prstGeom prst="rect">
            <a:avLst/>
          </a:prstGeom>
        </p:spPr>
        <p:txBody>
          <a:bodyPr wrap="square" lIns="0" tIns="0" rIns="0" bIns="0">
            <a:spAutoFit/>
          </a:bodyPr>
          <a:lstStyle>
            <a:lvl1pPr marL="0" indent="0" algn="l">
              <a:spcBef>
                <a:spcPts val="0"/>
              </a:spcBef>
              <a:buNone/>
              <a:defRPr sz="2400">
                <a:solidFill>
                  <a:schemeClr val="bg1"/>
                </a:solidFill>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4214124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 orang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879999" y="2880002"/>
            <a:ext cx="7200000" cy="664797"/>
          </a:xfrm>
          <a:prstGeom prst="rect">
            <a:avLst/>
          </a:prstGeom>
        </p:spPr>
        <p:txBody>
          <a:bodyPr wrap="square" lIns="0" tIns="0" rIns="0" bIns="0" anchor="t" anchorCtr="0">
            <a:spAutoFit/>
          </a:bodyPr>
          <a:lstStyle>
            <a:lvl1pPr algn="l">
              <a:defRPr sz="4800" b="1">
                <a:solidFill>
                  <a:schemeClr val="bg1"/>
                </a:solidFill>
              </a:defRPr>
            </a:lvl1pPr>
          </a:lstStyle>
          <a:p>
            <a:r>
              <a:rPr lang="en-US" dirty="0"/>
              <a:t>Section Title</a:t>
            </a:r>
          </a:p>
        </p:txBody>
      </p:sp>
      <p:sp>
        <p:nvSpPr>
          <p:cNvPr id="10" name="Subtitle 2"/>
          <p:cNvSpPr>
            <a:spLocks noGrp="1"/>
          </p:cNvSpPr>
          <p:nvPr>
            <p:ph type="subTitle" idx="1" hasCustomPrompt="1"/>
          </p:nvPr>
        </p:nvSpPr>
        <p:spPr>
          <a:xfrm>
            <a:off x="2880000" y="4222656"/>
            <a:ext cx="7200000" cy="664797"/>
          </a:xfrm>
          <a:prstGeom prst="rect">
            <a:avLst/>
          </a:prstGeom>
        </p:spPr>
        <p:txBody>
          <a:bodyPr wrap="square" lIns="0" tIns="0" rIns="0" bIns="0">
            <a:spAutoFit/>
          </a:bodyPr>
          <a:lstStyle>
            <a:lvl1pPr marL="0" indent="0" algn="l">
              <a:spcBef>
                <a:spcPts val="0"/>
              </a:spcBef>
              <a:buNone/>
              <a:defRPr sz="2400">
                <a:solidFill>
                  <a:schemeClr val="bg1"/>
                </a:solidFill>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3330905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 pink">
    <p:bg>
      <p:bgPr>
        <a:solidFill>
          <a:schemeClr val="accent3"/>
        </a:solid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879999" y="2880002"/>
            <a:ext cx="7200000" cy="664797"/>
          </a:xfrm>
          <a:prstGeom prst="rect">
            <a:avLst/>
          </a:prstGeom>
        </p:spPr>
        <p:txBody>
          <a:bodyPr wrap="square" lIns="0" tIns="0" rIns="0" bIns="0" anchor="t" anchorCtr="0">
            <a:spAutoFit/>
          </a:bodyPr>
          <a:lstStyle>
            <a:lvl1pPr algn="l">
              <a:defRPr sz="4800" b="1">
                <a:solidFill>
                  <a:schemeClr val="bg1"/>
                </a:solidFill>
              </a:defRPr>
            </a:lvl1pPr>
          </a:lstStyle>
          <a:p>
            <a:r>
              <a:rPr lang="en-US" dirty="0"/>
              <a:t>Section Title</a:t>
            </a:r>
          </a:p>
        </p:txBody>
      </p:sp>
      <p:sp>
        <p:nvSpPr>
          <p:cNvPr id="9" name="Subtitle 2"/>
          <p:cNvSpPr>
            <a:spLocks noGrp="1"/>
          </p:cNvSpPr>
          <p:nvPr>
            <p:ph type="subTitle" idx="1" hasCustomPrompt="1"/>
          </p:nvPr>
        </p:nvSpPr>
        <p:spPr>
          <a:xfrm>
            <a:off x="2880000" y="4222656"/>
            <a:ext cx="7200000" cy="664797"/>
          </a:xfrm>
          <a:prstGeom prst="rect">
            <a:avLst/>
          </a:prstGeom>
        </p:spPr>
        <p:txBody>
          <a:bodyPr wrap="square" lIns="0" tIns="0" rIns="0" bIns="0">
            <a:spAutoFit/>
          </a:bodyPr>
          <a:lstStyle>
            <a:lvl1pPr marL="0" indent="0" algn="l">
              <a:spcBef>
                <a:spcPts val="0"/>
              </a:spcBef>
              <a:buNone/>
              <a:defRPr sz="2400">
                <a:solidFill>
                  <a:schemeClr val="bg1"/>
                </a:solidFill>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24944972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 turquoise">
    <p:bg>
      <p:bgPr>
        <a:solidFill>
          <a:schemeClr val="accent4"/>
        </a:solid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879999" y="2880002"/>
            <a:ext cx="7200000" cy="664797"/>
          </a:xfrm>
          <a:prstGeom prst="rect">
            <a:avLst/>
          </a:prstGeom>
        </p:spPr>
        <p:txBody>
          <a:bodyPr wrap="square" lIns="0" tIns="0" rIns="0" bIns="0" anchor="t" anchorCtr="0">
            <a:spAutoFit/>
          </a:bodyPr>
          <a:lstStyle>
            <a:lvl1pPr algn="l">
              <a:defRPr sz="4800" b="1">
                <a:solidFill>
                  <a:schemeClr val="bg1"/>
                </a:solidFill>
              </a:defRPr>
            </a:lvl1pPr>
          </a:lstStyle>
          <a:p>
            <a:r>
              <a:rPr lang="en-US" dirty="0"/>
              <a:t>Section Title</a:t>
            </a:r>
          </a:p>
        </p:txBody>
      </p:sp>
      <p:sp>
        <p:nvSpPr>
          <p:cNvPr id="9" name="Subtitle 2"/>
          <p:cNvSpPr>
            <a:spLocks noGrp="1"/>
          </p:cNvSpPr>
          <p:nvPr>
            <p:ph type="subTitle" idx="1" hasCustomPrompt="1"/>
          </p:nvPr>
        </p:nvSpPr>
        <p:spPr>
          <a:xfrm>
            <a:off x="2880000" y="4222656"/>
            <a:ext cx="7200000" cy="664797"/>
          </a:xfrm>
          <a:prstGeom prst="rect">
            <a:avLst/>
          </a:prstGeom>
        </p:spPr>
        <p:txBody>
          <a:bodyPr wrap="square" lIns="0" tIns="0" rIns="0" bIns="0">
            <a:spAutoFit/>
          </a:bodyPr>
          <a:lstStyle>
            <a:lvl1pPr marL="0" indent="0" algn="l">
              <a:spcBef>
                <a:spcPts val="0"/>
              </a:spcBef>
              <a:buNone/>
              <a:defRPr sz="2400">
                <a:solidFill>
                  <a:schemeClr val="bg1"/>
                </a:solidFill>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1263298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1117481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p:txBody>
      </p:sp>
      <p:sp>
        <p:nvSpPr>
          <p:cNvPr id="7" name="Date Placeholder 6"/>
          <p:cNvSpPr>
            <a:spLocks noGrp="1"/>
          </p:cNvSpPr>
          <p:nvPr>
            <p:ph type="dt" sz="half" idx="10"/>
          </p:nvPr>
        </p:nvSpPr>
        <p:spPr/>
        <p:txBody>
          <a:bodyPr/>
          <a:lstStyle/>
          <a:p>
            <a:endParaRPr lang="it-IT"/>
          </a:p>
        </p:txBody>
      </p:sp>
      <p:sp>
        <p:nvSpPr>
          <p:cNvPr id="8" name="Footer Placeholder 7"/>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2973323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it-IT"/>
          </a:p>
        </p:txBody>
      </p:sp>
      <p:sp>
        <p:nvSpPr>
          <p:cNvPr id="4" name="Footer Placeholder 3"/>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3491686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it-IT"/>
          </a:p>
        </p:txBody>
      </p:sp>
      <p:sp>
        <p:nvSpPr>
          <p:cNvPr id="3" name="Footer Placeholder 2"/>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1967958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3578926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3297032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3.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theme" Target="../theme/theme3.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4.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13.png"/><Relationship Id="rId5" Type="http://schemas.openxmlformats.org/officeDocument/2006/relationships/theme" Target="../theme/theme5.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33269" y="160028"/>
            <a:ext cx="9720532" cy="103235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838200" y="1358781"/>
            <a:ext cx="10515600" cy="4818182"/>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Date Placeholder 3"/>
          <p:cNvSpPr>
            <a:spLocks noGrp="1"/>
          </p:cNvSpPr>
          <p:nvPr>
            <p:ph type="dt" sz="half" idx="2"/>
          </p:nvPr>
        </p:nvSpPr>
        <p:spPr>
          <a:xfrm>
            <a:off x="842514" y="6356352"/>
            <a:ext cx="1561381"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Footer Placeholder 4"/>
          <p:cNvSpPr>
            <a:spLocks noGrp="1"/>
          </p:cNvSpPr>
          <p:nvPr>
            <p:ph type="ftr" sz="quarter" idx="3"/>
          </p:nvPr>
        </p:nvSpPr>
        <p:spPr>
          <a:xfrm>
            <a:off x="2610929" y="6356352"/>
            <a:ext cx="373811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7" name="Rettangolo 6">
            <a:extLst>
              <a:ext uri="{FF2B5EF4-FFF2-40B4-BE49-F238E27FC236}">
                <a16:creationId xmlns:a16="http://schemas.microsoft.com/office/drawing/2014/main" id="{DCE86EC0-9AA0-9445-A96A-DFDEC4EB036F}"/>
              </a:ext>
            </a:extLst>
          </p:cNvPr>
          <p:cNvSpPr/>
          <p:nvPr userDrawn="1"/>
        </p:nvSpPr>
        <p:spPr>
          <a:xfrm>
            <a:off x="6829494" y="6364235"/>
            <a:ext cx="3716383" cy="415498"/>
          </a:xfrm>
          <a:prstGeom prst="rect">
            <a:avLst/>
          </a:prstGeom>
        </p:spPr>
        <p:txBody>
          <a:bodyPr wrap="square">
            <a:spAutoFit/>
          </a:bodyPr>
          <a:lstStyle/>
          <a:p>
            <a:pPr algn="r"/>
            <a:r>
              <a:rPr lang="en-GB" sz="1050">
                <a:solidFill>
                  <a:schemeClr val="tx1"/>
                </a:solidFill>
              </a:rPr>
              <a:t>Funded by the European Union’s </a:t>
            </a:r>
          </a:p>
          <a:p>
            <a:pPr algn="r"/>
            <a:r>
              <a:rPr lang="en-US" sz="1050">
                <a:solidFill>
                  <a:schemeClr val="tx1"/>
                </a:solidFill>
              </a:rPr>
              <a:t>Horizon 2020 - Grant N° </a:t>
            </a:r>
            <a:r>
              <a:rPr lang="uk-UA" sz="1050">
                <a:solidFill>
                  <a:schemeClr val="tx1"/>
                </a:solidFill>
              </a:rPr>
              <a:t>824064</a:t>
            </a:r>
            <a:endParaRPr lang="en-GB" sz="1400">
              <a:solidFill>
                <a:schemeClr val="tx1"/>
              </a:solidFill>
            </a:endParaRPr>
          </a:p>
        </p:txBody>
      </p:sp>
      <p:pic>
        <p:nvPicPr>
          <p:cNvPr id="8" name="Immagine 7">
            <a:extLst>
              <a:ext uri="{FF2B5EF4-FFF2-40B4-BE49-F238E27FC236}">
                <a16:creationId xmlns:a16="http://schemas.microsoft.com/office/drawing/2014/main" id="{2E0477E6-C1AD-094D-A442-EF1BE2575039}"/>
              </a:ext>
            </a:extLst>
          </p:cNvPr>
          <p:cNvPicPr/>
          <p:nvPr userDrawn="1"/>
        </p:nvPicPr>
        <p:blipFill>
          <a:blip r:embed="rId18">
            <a:extLst>
              <a:ext uri="{28A0092B-C50C-407E-A947-70E740481C1C}">
                <a14:useLocalDpi xmlns:a14="http://schemas.microsoft.com/office/drawing/2010/main" val="0"/>
              </a:ext>
            </a:extLst>
          </a:blip>
          <a:stretch>
            <a:fillRect/>
          </a:stretch>
        </p:blipFill>
        <p:spPr>
          <a:xfrm>
            <a:off x="10545877" y="6425157"/>
            <a:ext cx="608780" cy="293654"/>
          </a:xfrm>
          <a:prstGeom prst="rect">
            <a:avLst/>
          </a:prstGeom>
          <a:ln w="3175">
            <a:noFill/>
          </a:ln>
        </p:spPr>
      </p:pic>
    </p:spTree>
    <p:extLst>
      <p:ext uri="{BB962C8B-B14F-4D97-AF65-F5344CB8AC3E}">
        <p14:creationId xmlns:p14="http://schemas.microsoft.com/office/powerpoint/2010/main" val="1567622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6" r:id="rId12"/>
    <p:sldLayoutId id="2147483727" r:id="rId13"/>
    <p:sldLayoutId id="2147483728" r:id="rId14"/>
    <p:sldLayoutId id="2147483729" r:id="rId15"/>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9"/>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19"/>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19"/>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19"/>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19"/>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33269" y="160028"/>
            <a:ext cx="9720532" cy="103235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838200" y="1358781"/>
            <a:ext cx="10515600" cy="4818182"/>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Date Placeholder 3"/>
          <p:cNvSpPr>
            <a:spLocks noGrp="1"/>
          </p:cNvSpPr>
          <p:nvPr>
            <p:ph type="dt" sz="half" idx="2"/>
          </p:nvPr>
        </p:nvSpPr>
        <p:spPr>
          <a:xfrm>
            <a:off x="842514" y="6356352"/>
            <a:ext cx="156138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E02EA9-9C59-B94A-A747-D112AE1C00E1}" type="datetime1">
              <a:rPr lang="it-IT" smtClean="0"/>
              <a:t>04/12/22</a:t>
            </a:fld>
            <a:endParaRPr lang="it-IT"/>
          </a:p>
        </p:txBody>
      </p:sp>
      <p:sp>
        <p:nvSpPr>
          <p:cNvPr id="5" name="Footer Placeholder 4"/>
          <p:cNvSpPr>
            <a:spLocks noGrp="1"/>
          </p:cNvSpPr>
          <p:nvPr>
            <p:ph type="ftr" sz="quarter" idx="3"/>
          </p:nvPr>
        </p:nvSpPr>
        <p:spPr>
          <a:xfrm>
            <a:off x="2610929" y="6356352"/>
            <a:ext cx="373811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7" name="Rettangolo 6">
            <a:extLst>
              <a:ext uri="{FF2B5EF4-FFF2-40B4-BE49-F238E27FC236}">
                <a16:creationId xmlns:a16="http://schemas.microsoft.com/office/drawing/2014/main" id="{DCE86EC0-9AA0-9445-A96A-DFDEC4EB036F}"/>
              </a:ext>
            </a:extLst>
          </p:cNvPr>
          <p:cNvSpPr/>
          <p:nvPr userDrawn="1"/>
        </p:nvSpPr>
        <p:spPr>
          <a:xfrm>
            <a:off x="6829494" y="6364235"/>
            <a:ext cx="3716383" cy="415498"/>
          </a:xfrm>
          <a:prstGeom prst="rect">
            <a:avLst/>
          </a:prstGeom>
        </p:spPr>
        <p:txBody>
          <a:bodyPr wrap="square">
            <a:spAutoFit/>
          </a:bodyPr>
          <a:lstStyle/>
          <a:p>
            <a:pPr algn="r"/>
            <a:r>
              <a:rPr lang="en-GB" sz="1050">
                <a:solidFill>
                  <a:schemeClr val="tx1"/>
                </a:solidFill>
              </a:rPr>
              <a:t>Funded by the European Union’s </a:t>
            </a:r>
          </a:p>
          <a:p>
            <a:pPr algn="r"/>
            <a:r>
              <a:rPr lang="en-US" sz="1050">
                <a:solidFill>
                  <a:schemeClr val="tx1"/>
                </a:solidFill>
              </a:rPr>
              <a:t>Horizon 2020 - Grant N° </a:t>
            </a:r>
            <a:r>
              <a:rPr lang="uk-UA" sz="1050">
                <a:solidFill>
                  <a:schemeClr val="tx1"/>
                </a:solidFill>
              </a:rPr>
              <a:t>824064</a:t>
            </a:r>
            <a:endParaRPr lang="en-GB" sz="1400">
              <a:solidFill>
                <a:schemeClr val="tx1"/>
              </a:solidFill>
            </a:endParaRPr>
          </a:p>
        </p:txBody>
      </p:sp>
      <p:pic>
        <p:nvPicPr>
          <p:cNvPr id="8" name="Immagine 7">
            <a:extLst>
              <a:ext uri="{FF2B5EF4-FFF2-40B4-BE49-F238E27FC236}">
                <a16:creationId xmlns:a16="http://schemas.microsoft.com/office/drawing/2014/main" id="{2E0477E6-C1AD-094D-A442-EF1BE2575039}"/>
              </a:ext>
            </a:extLst>
          </p:cNvPr>
          <p:cNvPicPr/>
          <p:nvPr userDrawn="1"/>
        </p:nvPicPr>
        <p:blipFill>
          <a:blip r:embed="rId14">
            <a:extLst>
              <a:ext uri="{28A0092B-C50C-407E-A947-70E740481C1C}">
                <a14:useLocalDpi xmlns:a14="http://schemas.microsoft.com/office/drawing/2010/main" val="0"/>
              </a:ext>
            </a:extLst>
          </a:blip>
          <a:stretch>
            <a:fillRect/>
          </a:stretch>
        </p:blipFill>
        <p:spPr>
          <a:xfrm>
            <a:off x="10545877" y="6425157"/>
            <a:ext cx="608780" cy="293654"/>
          </a:xfrm>
          <a:prstGeom prst="rect">
            <a:avLst/>
          </a:prstGeom>
          <a:ln w="3175">
            <a:noFill/>
          </a:ln>
        </p:spPr>
      </p:pic>
    </p:spTree>
    <p:extLst>
      <p:ext uri="{BB962C8B-B14F-4D97-AF65-F5344CB8AC3E}">
        <p14:creationId xmlns:p14="http://schemas.microsoft.com/office/powerpoint/2010/main" val="4294026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15"/>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15"/>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15"/>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15"/>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136002" y="220800"/>
            <a:ext cx="842012" cy="576048"/>
          </a:xfrm>
          <a:prstGeom prst="rect">
            <a:avLst/>
          </a:prstGeom>
        </p:spPr>
      </p:pic>
    </p:spTree>
    <p:extLst>
      <p:ext uri="{BB962C8B-B14F-4D97-AF65-F5344CB8AC3E}">
        <p14:creationId xmlns:p14="http://schemas.microsoft.com/office/powerpoint/2010/main" val="32678980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437326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9" r:id="rId3"/>
    <p:sldLayoutId id="2147483720" r:id="rId4"/>
  </p:sldLayoutIdLst>
  <p:hf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767"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3"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1"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476"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07"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54" rtl="0" eaLnBrk="1" latinLnBrk="0" hangingPunct="1">
        <a:defRPr sz="1801" kern="1200">
          <a:solidFill>
            <a:schemeClr val="tx1"/>
          </a:solidFill>
          <a:latin typeface="+mn-lt"/>
          <a:ea typeface="+mn-ea"/>
          <a:cs typeface="+mn-cs"/>
        </a:defRPr>
      </a:lvl1pPr>
      <a:lvl2pPr marL="457177" algn="l" defTabSz="914354" rtl="0" eaLnBrk="1" latinLnBrk="0" hangingPunct="1">
        <a:defRPr sz="1801" kern="1200">
          <a:solidFill>
            <a:schemeClr val="tx1"/>
          </a:solidFill>
          <a:latin typeface="+mn-lt"/>
          <a:ea typeface="+mn-ea"/>
          <a:cs typeface="+mn-cs"/>
        </a:defRPr>
      </a:lvl2pPr>
      <a:lvl3pPr marL="914354" algn="l" defTabSz="914354" rtl="0" eaLnBrk="1" latinLnBrk="0" hangingPunct="1">
        <a:defRPr sz="1801" kern="1200">
          <a:solidFill>
            <a:schemeClr val="tx1"/>
          </a:solidFill>
          <a:latin typeface="+mn-lt"/>
          <a:ea typeface="+mn-ea"/>
          <a:cs typeface="+mn-cs"/>
        </a:defRPr>
      </a:lvl3pPr>
      <a:lvl4pPr marL="1371531" algn="l" defTabSz="914354" rtl="0" eaLnBrk="1" latinLnBrk="0" hangingPunct="1">
        <a:defRPr sz="1801" kern="1200">
          <a:solidFill>
            <a:schemeClr val="tx1"/>
          </a:solidFill>
          <a:latin typeface="+mn-lt"/>
          <a:ea typeface="+mn-ea"/>
          <a:cs typeface="+mn-cs"/>
        </a:defRPr>
      </a:lvl4pPr>
      <a:lvl5pPr marL="1828709" algn="l" defTabSz="914354" rtl="0" eaLnBrk="1" latinLnBrk="0" hangingPunct="1">
        <a:defRPr sz="1801" kern="1200">
          <a:solidFill>
            <a:schemeClr val="tx1"/>
          </a:solidFill>
          <a:latin typeface="+mn-lt"/>
          <a:ea typeface="+mn-ea"/>
          <a:cs typeface="+mn-cs"/>
        </a:defRPr>
      </a:lvl5pPr>
      <a:lvl6pPr marL="2285886" algn="l" defTabSz="914354" rtl="0" eaLnBrk="1" latinLnBrk="0" hangingPunct="1">
        <a:defRPr sz="1801" kern="1200">
          <a:solidFill>
            <a:schemeClr val="tx1"/>
          </a:solidFill>
          <a:latin typeface="+mn-lt"/>
          <a:ea typeface="+mn-ea"/>
          <a:cs typeface="+mn-cs"/>
        </a:defRPr>
      </a:lvl6pPr>
      <a:lvl7pPr marL="2743063" algn="l" defTabSz="914354" rtl="0" eaLnBrk="1" latinLnBrk="0" hangingPunct="1">
        <a:defRPr sz="1801" kern="1200">
          <a:solidFill>
            <a:schemeClr val="tx1"/>
          </a:solidFill>
          <a:latin typeface="+mn-lt"/>
          <a:ea typeface="+mn-ea"/>
          <a:cs typeface="+mn-cs"/>
        </a:defRPr>
      </a:lvl7pPr>
      <a:lvl8pPr marL="3200240" algn="l" defTabSz="914354" rtl="0" eaLnBrk="1" latinLnBrk="0" hangingPunct="1">
        <a:defRPr sz="1801" kern="1200">
          <a:solidFill>
            <a:schemeClr val="tx1"/>
          </a:solidFill>
          <a:latin typeface="+mn-lt"/>
          <a:ea typeface="+mn-ea"/>
          <a:cs typeface="+mn-cs"/>
        </a:defRPr>
      </a:lvl8pPr>
      <a:lvl9pPr marL="3657417" algn="l" defTabSz="914354" rtl="0" eaLnBrk="1" latinLnBrk="0" hangingPunct="1">
        <a:defRPr sz="180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136001" y="220800"/>
            <a:ext cx="842012" cy="576048"/>
          </a:xfrm>
          <a:prstGeom prst="rect">
            <a:avLst/>
          </a:prstGeom>
        </p:spPr>
      </p:pic>
    </p:spTree>
    <p:extLst>
      <p:ext uri="{BB962C8B-B14F-4D97-AF65-F5344CB8AC3E}">
        <p14:creationId xmlns:p14="http://schemas.microsoft.com/office/powerpoint/2010/main" val="401233065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Lst>
  <p:hf hdr="0" ftr="0" dt="0"/>
  <p:txStyles>
    <p:titleStyle>
      <a:lvl1pPr algn="l" defTabSz="1219139"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39"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54" indent="-304784" algn="l" defTabSz="1219139"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23" indent="-304784" algn="l" defTabSz="1219139"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493" indent="-304784" algn="l" defTabSz="1219139"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063" indent="-304784" algn="l" defTabSz="1219139"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632" indent="-304784" algn="l" defTabSz="1219139"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202" indent="-304784" algn="l" defTabSz="1219139"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771" indent="-304784" algn="l" defTabSz="1219139"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341" indent="-304784" algn="l" defTabSz="1219139"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CF9914-6A8C-414A-AF31-0758485B4EDF}"/>
              </a:ext>
            </a:extLst>
          </p:cNvPr>
          <p:cNvSpPr>
            <a:spLocks noGrp="1"/>
          </p:cNvSpPr>
          <p:nvPr>
            <p:ph type="ctrTitle"/>
          </p:nvPr>
        </p:nvSpPr>
        <p:spPr>
          <a:xfrm>
            <a:off x="2182369" y="3585361"/>
            <a:ext cx="7827264" cy="1595705"/>
          </a:xfrm>
        </p:spPr>
        <p:txBody>
          <a:bodyPr/>
          <a:lstStyle/>
          <a:p>
            <a:r>
              <a:rPr lang="it-IT" dirty="0"/>
              <a:t>ESCAPE Citizen Science </a:t>
            </a:r>
            <a:r>
              <a:rPr lang="it-IT" dirty="0" err="1"/>
              <a:t>overview</a:t>
            </a:r>
            <a:endParaRPr lang="it-IT" dirty="0"/>
          </a:p>
        </p:txBody>
      </p:sp>
      <p:sp>
        <p:nvSpPr>
          <p:cNvPr id="3" name="Sottotitolo 2">
            <a:extLst>
              <a:ext uri="{FF2B5EF4-FFF2-40B4-BE49-F238E27FC236}">
                <a16:creationId xmlns:a16="http://schemas.microsoft.com/office/drawing/2014/main" id="{BC893D75-00CA-9042-B133-1091B1F6CA98}"/>
              </a:ext>
            </a:extLst>
          </p:cNvPr>
          <p:cNvSpPr>
            <a:spLocks noGrp="1"/>
          </p:cNvSpPr>
          <p:nvPr>
            <p:ph type="subTitle" idx="1"/>
          </p:nvPr>
        </p:nvSpPr>
        <p:spPr>
          <a:xfrm>
            <a:off x="2735867" y="5294293"/>
            <a:ext cx="6858000" cy="978508"/>
          </a:xfrm>
        </p:spPr>
        <p:txBody>
          <a:bodyPr>
            <a:normAutofit fontScale="92500" lnSpcReduction="20000"/>
          </a:bodyPr>
          <a:lstStyle/>
          <a:p>
            <a:r>
              <a:rPr lang="it-IT" dirty="0"/>
              <a:t>Stephen </a:t>
            </a:r>
            <a:r>
              <a:rPr lang="it-IT" dirty="0" err="1"/>
              <a:t>Serjeant</a:t>
            </a:r>
            <a:r>
              <a:rPr lang="it-IT" dirty="0"/>
              <a:t>, for: Rita </a:t>
            </a:r>
            <a:r>
              <a:rPr lang="it-IT" dirty="0" err="1"/>
              <a:t>Meneses</a:t>
            </a:r>
            <a:r>
              <a:rPr lang="it-IT" dirty="0"/>
              <a:t>, James </a:t>
            </a:r>
            <a:r>
              <a:rPr lang="it-IT" dirty="0" err="1"/>
              <a:t>Pearson</a:t>
            </a:r>
            <a:r>
              <a:rPr lang="it-IT" dirty="0"/>
              <a:t>, Hugh Dickinson, Luigi Colucci, Maud </a:t>
            </a:r>
            <a:r>
              <a:rPr lang="it-IT" dirty="0" err="1"/>
              <a:t>Coppel</a:t>
            </a:r>
            <a:endParaRPr lang="it-IT" dirty="0"/>
          </a:p>
          <a:p>
            <a:r>
              <a:rPr lang="en-GB" dirty="0"/>
              <a:t>ESCAPE Webinar, 5th December 2022</a:t>
            </a:r>
          </a:p>
        </p:txBody>
      </p:sp>
    </p:spTree>
    <p:extLst>
      <p:ext uri="{BB962C8B-B14F-4D97-AF65-F5344CB8AC3E}">
        <p14:creationId xmlns:p14="http://schemas.microsoft.com/office/powerpoint/2010/main" val="2634715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98F522-C010-0441-BE83-A80729327891}"/>
              </a:ext>
            </a:extLst>
          </p:cNvPr>
          <p:cNvSpPr>
            <a:spLocks noGrp="1"/>
          </p:cNvSpPr>
          <p:nvPr>
            <p:ph type="title"/>
          </p:nvPr>
        </p:nvSpPr>
        <p:spPr/>
        <p:txBody>
          <a:bodyPr/>
          <a:lstStyle/>
          <a:p>
            <a:r>
              <a:rPr lang="en-GB" dirty="0"/>
              <a:t>ESCAPE Citizen Science Roadmap:</a:t>
            </a:r>
          </a:p>
        </p:txBody>
      </p:sp>
      <p:sp>
        <p:nvSpPr>
          <p:cNvPr id="4" name="Content Placeholder 3">
            <a:extLst>
              <a:ext uri="{FF2B5EF4-FFF2-40B4-BE49-F238E27FC236}">
                <a16:creationId xmlns:a16="http://schemas.microsoft.com/office/drawing/2014/main" id="{2A7BA0AE-F7D2-12C7-2DA2-71FDD4DF27B0}"/>
              </a:ext>
            </a:extLst>
          </p:cNvPr>
          <p:cNvSpPr>
            <a:spLocks noGrp="1"/>
          </p:cNvSpPr>
          <p:nvPr>
            <p:ph idx="1"/>
          </p:nvPr>
        </p:nvSpPr>
        <p:spPr/>
        <p:txBody>
          <a:bodyPr>
            <a:normAutofit fontScale="92500"/>
          </a:bodyPr>
          <a:lstStyle/>
          <a:p>
            <a:r>
              <a:rPr lang="en-GB" dirty="0"/>
              <a:t> Legacy resources:</a:t>
            </a:r>
          </a:p>
          <a:p>
            <a:pPr lvl="1"/>
            <a:r>
              <a:rPr lang="en-GB" dirty="0"/>
              <a:t>Notebook and documentary materials demonstrating web-interface based and programmatic (scriptable) Zooniverse project management including project and workflow creation, subject creation and upload, adding training and feedback to subjects, </a:t>
            </a:r>
          </a:p>
          <a:p>
            <a:pPr lvl="1"/>
            <a:r>
              <a:rPr lang="en-GB" dirty="0"/>
              <a:t>Notebook and documentary materials demonstrating integration with the Zooniverse’s Caesar engine for advanced aggregation and efficient subject retirement.</a:t>
            </a:r>
          </a:p>
          <a:p>
            <a:pPr lvl="1"/>
            <a:r>
              <a:rPr lang="en-GB" dirty="0"/>
              <a:t>Notebook demonstrating how to integrate Zooniverse projects with existing machine learning frameworks and combine volunteer classifications with machine learning predictions.</a:t>
            </a:r>
          </a:p>
          <a:p>
            <a:pPr lvl="1"/>
            <a:r>
              <a:rPr lang="en-GB" dirty="0"/>
              <a:t>Notebook and documentary materials demonstrating how to set up an active learning framework to continuously train machine learning models using volunteer classifications of optimally selected subjects.</a:t>
            </a:r>
          </a:p>
          <a:p>
            <a:pPr lvl="1"/>
            <a:endParaRPr lang="en-GB" dirty="0"/>
          </a:p>
        </p:txBody>
      </p:sp>
    </p:spTree>
    <p:extLst>
      <p:ext uri="{BB962C8B-B14F-4D97-AF65-F5344CB8AC3E}">
        <p14:creationId xmlns:p14="http://schemas.microsoft.com/office/powerpoint/2010/main" val="2915584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0EB8789-716C-C409-F5B8-B7205F95E6F2}"/>
              </a:ext>
            </a:extLst>
          </p:cNvPr>
          <p:cNvSpPr/>
          <p:nvPr/>
        </p:nvSpPr>
        <p:spPr>
          <a:xfrm>
            <a:off x="213084" y="1943603"/>
            <a:ext cx="4549913" cy="2818295"/>
          </a:xfrm>
          <a:prstGeom prst="ellipse">
            <a:avLst/>
          </a:prstGeom>
          <a:gradFill>
            <a:gsLst>
              <a:gs pos="100000">
                <a:srgbClr val="1C489B"/>
              </a:gs>
              <a:gs pos="0">
                <a:srgbClr val="EEF0FA"/>
              </a:gs>
            </a:gsLst>
            <a:lin ang="0" scaled="0"/>
          </a:gradFill>
          <a:ln w="12700" cap="flat" cmpd="sng" algn="ctr">
            <a:noFill/>
            <a:prstDash val="solid"/>
            <a:miter lim="800000"/>
          </a:ln>
          <a:effectLst/>
        </p:spPr>
        <p:txBody>
          <a:bodyPr rtlCol="0" anchor="ctr"/>
          <a:lstStyle/>
          <a:p>
            <a:pPr defTabSz="914377">
              <a:defRPr/>
            </a:pPr>
            <a:r>
              <a:rPr lang="en-GB" sz="2400" kern="0" dirty="0">
                <a:solidFill>
                  <a:srgbClr val="000000"/>
                </a:solidFill>
                <a:latin typeface="Arial" panose="020B0604020202020204"/>
              </a:rPr>
              <a:t>Science-inclined </a:t>
            </a:r>
          </a:p>
          <a:p>
            <a:pPr defTabSz="914377">
              <a:defRPr/>
            </a:pPr>
            <a:r>
              <a:rPr lang="en-GB" sz="2400" kern="0" dirty="0">
                <a:solidFill>
                  <a:srgbClr val="000000"/>
                </a:solidFill>
                <a:latin typeface="Arial" panose="020B0604020202020204"/>
              </a:rPr>
              <a:t>public              </a:t>
            </a:r>
          </a:p>
        </p:txBody>
      </p:sp>
      <p:sp>
        <p:nvSpPr>
          <p:cNvPr id="4" name="Oval 3">
            <a:extLst>
              <a:ext uri="{FF2B5EF4-FFF2-40B4-BE49-F238E27FC236}">
                <a16:creationId xmlns:a16="http://schemas.microsoft.com/office/drawing/2014/main" id="{80FFF113-B377-F8B7-D02A-283E168D47A4}"/>
              </a:ext>
            </a:extLst>
          </p:cNvPr>
          <p:cNvSpPr/>
          <p:nvPr/>
        </p:nvSpPr>
        <p:spPr>
          <a:xfrm>
            <a:off x="3299739" y="2725481"/>
            <a:ext cx="1454423" cy="1254539"/>
          </a:xfrm>
          <a:prstGeom prst="ellipse">
            <a:avLst/>
          </a:prstGeom>
          <a:solidFill>
            <a:srgbClr val="1D499B"/>
          </a:solidFill>
          <a:ln w="12700" cap="flat" cmpd="sng" algn="ctr">
            <a:noFill/>
            <a:prstDash val="solid"/>
            <a:miter lim="800000"/>
          </a:ln>
          <a:effectLst/>
        </p:spPr>
        <p:txBody>
          <a:bodyPr rtlCol="0" anchor="ctr"/>
          <a:lstStyle/>
          <a:p>
            <a:pPr algn="ctr" defTabSz="914377">
              <a:defRPr/>
            </a:pPr>
            <a:r>
              <a:rPr lang="en-GB" kern="0" dirty="0">
                <a:solidFill>
                  <a:srgbClr val="FFFFFF"/>
                </a:solidFill>
                <a:latin typeface="Arial" panose="020B0604020202020204"/>
              </a:rPr>
              <a:t>Experts</a:t>
            </a:r>
          </a:p>
        </p:txBody>
      </p:sp>
      <p:sp>
        <p:nvSpPr>
          <p:cNvPr id="6" name="TextBox 5">
            <a:extLst>
              <a:ext uri="{FF2B5EF4-FFF2-40B4-BE49-F238E27FC236}">
                <a16:creationId xmlns:a16="http://schemas.microsoft.com/office/drawing/2014/main" id="{B9F440EF-A768-FA79-F066-34A55FB0FFCD}"/>
              </a:ext>
            </a:extLst>
          </p:cNvPr>
          <p:cNvSpPr txBox="1"/>
          <p:nvPr/>
        </p:nvSpPr>
        <p:spPr>
          <a:xfrm>
            <a:off x="5134212" y="2388383"/>
            <a:ext cx="1446230" cy="1897892"/>
          </a:xfrm>
          <a:prstGeom prst="rect">
            <a:avLst/>
          </a:prstGeom>
          <a:noFill/>
        </p:spPr>
        <p:txBody>
          <a:bodyPr wrap="none" rtlCol="0">
            <a:spAutoFit/>
          </a:bodyPr>
          <a:lstStyle/>
          <a:p>
            <a:pPr defTabSz="914377"/>
            <a:r>
              <a:rPr lang="en-GB" sz="11733" b="1" dirty="0">
                <a:solidFill>
                  <a:srgbClr val="000000"/>
                </a:solidFill>
                <a:latin typeface="Arial" panose="020B0604020202020204"/>
              </a:rPr>
              <a:t>⇌</a:t>
            </a:r>
          </a:p>
        </p:txBody>
      </p:sp>
      <p:pic>
        <p:nvPicPr>
          <p:cNvPr id="1026" name="Picture 2" descr="EOSC Logo">
            <a:extLst>
              <a:ext uri="{FF2B5EF4-FFF2-40B4-BE49-F238E27FC236}">
                <a16:creationId xmlns:a16="http://schemas.microsoft.com/office/drawing/2014/main" id="{D044853A-96C7-161F-6205-53BF7E6874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0442" y="2800943"/>
            <a:ext cx="5240343" cy="1179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67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00E7031-5DCF-944A-8D0C-F7C543BEAB8B}"/>
              </a:ext>
            </a:extLst>
          </p:cNvPr>
          <p:cNvSpPr txBox="1">
            <a:spLocks/>
          </p:cNvSpPr>
          <p:nvPr/>
        </p:nvSpPr>
        <p:spPr>
          <a:xfrm>
            <a:off x="3410174" y="527125"/>
            <a:ext cx="8240358" cy="5368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342900" indent="-342900">
              <a:spcAft>
                <a:spcPts val="600"/>
              </a:spcAft>
              <a:buFont typeface="Arial" panose="020B0604020202020204" pitchFamily="34" charset="0"/>
              <a:buChar char="•"/>
              <a:defRPr/>
            </a:pPr>
            <a:r>
              <a:rPr lang="en-GB" sz="2400" dirty="0">
                <a:solidFill>
                  <a:schemeClr val="bg1"/>
                </a:solidFill>
              </a:rPr>
              <a:t>KM3NeT:</a:t>
            </a:r>
          </a:p>
          <a:p>
            <a:pPr marL="800100" lvl="1" indent="-342900">
              <a:spcAft>
                <a:spcPts val="600"/>
              </a:spcAft>
              <a:buFont typeface="Arial" panose="020B0604020202020204" pitchFamily="34" charset="0"/>
              <a:buChar char="•"/>
              <a:defRPr/>
            </a:pPr>
            <a:r>
              <a:rPr lang="en-GB" sz="2000" dirty="0">
                <a:solidFill>
                  <a:schemeClr val="bg1"/>
                </a:solidFill>
              </a:rPr>
              <a:t>REINFORCE project, </a:t>
            </a:r>
            <a:r>
              <a:rPr lang="en-GB" sz="2000" dirty="0" err="1">
                <a:solidFill>
                  <a:schemeClr val="bg1"/>
                </a:solidFill>
              </a:rPr>
              <a:t>Gwenhaël</a:t>
            </a:r>
            <a:r>
              <a:rPr lang="en-GB" sz="2000" dirty="0">
                <a:solidFill>
                  <a:schemeClr val="bg1"/>
                </a:solidFill>
              </a:rPr>
              <a:t> de </a:t>
            </a:r>
            <a:r>
              <a:rPr lang="en-GB" sz="2000" dirty="0" err="1">
                <a:solidFill>
                  <a:schemeClr val="bg1"/>
                </a:solidFill>
              </a:rPr>
              <a:t>Wasseige</a:t>
            </a:r>
            <a:endParaRPr lang="en-GB" sz="2000" dirty="0">
              <a:solidFill>
                <a:schemeClr val="bg1"/>
              </a:solidFill>
            </a:endParaRPr>
          </a:p>
          <a:p>
            <a:pPr marL="342900" indent="-342900">
              <a:spcAft>
                <a:spcPts val="600"/>
              </a:spcAft>
              <a:buFont typeface="Arial" panose="020B0604020202020204" pitchFamily="34" charset="0"/>
              <a:buChar char="•"/>
              <a:defRPr/>
            </a:pPr>
            <a:r>
              <a:rPr lang="en-GB" sz="2400" dirty="0">
                <a:solidFill>
                  <a:schemeClr val="bg1"/>
                </a:solidFill>
              </a:rPr>
              <a:t>SKA: Pathfinder LOFAR: </a:t>
            </a:r>
          </a:p>
          <a:p>
            <a:pPr marL="800100" lvl="1" indent="-342900">
              <a:spcAft>
                <a:spcPts val="600"/>
              </a:spcAft>
              <a:buFont typeface="Arial" panose="020B0604020202020204" pitchFamily="34" charset="0"/>
              <a:buChar char="•"/>
              <a:defRPr/>
            </a:pPr>
            <a:r>
              <a:rPr lang="en-GB" sz="2000" dirty="0">
                <a:solidFill>
                  <a:schemeClr val="bg1"/>
                </a:solidFill>
              </a:rPr>
              <a:t>Radio Galaxy Zoo LOFAR, Martin Hardcastle</a:t>
            </a:r>
          </a:p>
          <a:p>
            <a:pPr marL="342900" indent="-342900">
              <a:spcAft>
                <a:spcPts val="600"/>
              </a:spcAft>
              <a:buFont typeface="Arial" panose="020B0604020202020204" pitchFamily="34" charset="0"/>
              <a:buChar char="•"/>
              <a:defRPr/>
            </a:pPr>
            <a:r>
              <a:rPr lang="en-GB" sz="2400" dirty="0">
                <a:solidFill>
                  <a:schemeClr val="bg1"/>
                </a:solidFill>
              </a:rPr>
              <a:t>Vera Rubin LSST: </a:t>
            </a:r>
          </a:p>
          <a:p>
            <a:pPr marL="800100" lvl="1" indent="-342900">
              <a:spcAft>
                <a:spcPts val="600"/>
              </a:spcAft>
              <a:buFont typeface="Arial" panose="020B0604020202020204" pitchFamily="34" charset="0"/>
              <a:buChar char="•"/>
              <a:defRPr/>
            </a:pPr>
            <a:r>
              <a:rPr lang="en-GB" sz="2000" dirty="0">
                <a:solidFill>
                  <a:schemeClr val="bg1"/>
                </a:solidFill>
              </a:rPr>
              <a:t>Precursor Subaru HSC: Galaxy Zoo Comic Dawn, James Pearson</a:t>
            </a:r>
          </a:p>
          <a:p>
            <a:pPr marL="800100" lvl="1" indent="-342900">
              <a:spcAft>
                <a:spcPts val="600"/>
              </a:spcAft>
              <a:buFont typeface="Arial" panose="020B0604020202020204" pitchFamily="34" charset="0"/>
              <a:buChar char="•"/>
              <a:defRPr/>
            </a:pPr>
            <a:r>
              <a:rPr lang="en-GB" sz="2000" dirty="0">
                <a:solidFill>
                  <a:schemeClr val="bg1"/>
                </a:solidFill>
              </a:rPr>
              <a:t>Precursor </a:t>
            </a:r>
            <a:r>
              <a:rPr lang="en-GB" sz="2000" dirty="0" err="1">
                <a:solidFill>
                  <a:schemeClr val="bg1"/>
                </a:solidFill>
              </a:rPr>
              <a:t>SuperWASP</a:t>
            </a:r>
            <a:r>
              <a:rPr lang="en-GB" sz="2000" dirty="0">
                <a:solidFill>
                  <a:schemeClr val="bg1"/>
                </a:solidFill>
              </a:rPr>
              <a:t>: </a:t>
            </a:r>
            <a:r>
              <a:rPr lang="en-GB" sz="2000" dirty="0" err="1">
                <a:solidFill>
                  <a:schemeClr val="bg1"/>
                </a:solidFill>
              </a:rPr>
              <a:t>SuperWASP</a:t>
            </a:r>
            <a:r>
              <a:rPr lang="en-GB" sz="2000" dirty="0">
                <a:solidFill>
                  <a:schemeClr val="bg1"/>
                </a:solidFill>
              </a:rPr>
              <a:t> Black Hole Hunters, Hugh Dickinson</a:t>
            </a:r>
          </a:p>
          <a:p>
            <a:pPr marL="800100" lvl="1" indent="-342900">
              <a:spcAft>
                <a:spcPts val="600"/>
              </a:spcAft>
              <a:buFont typeface="Arial" panose="020B0604020202020204" pitchFamily="34" charset="0"/>
              <a:buChar char="•"/>
              <a:defRPr/>
            </a:pPr>
            <a:r>
              <a:rPr lang="en-GB" sz="2000" dirty="0">
                <a:solidFill>
                  <a:schemeClr val="bg1"/>
                </a:solidFill>
              </a:rPr>
              <a:t>Precursor SDSS: Galaxy Zoo Clump Scout, Hugh Dickinson</a:t>
            </a:r>
          </a:p>
          <a:p>
            <a:pPr marL="342900" indent="-342900">
              <a:spcAft>
                <a:spcPts val="600"/>
              </a:spcAft>
              <a:buFont typeface="Arial" panose="020B0604020202020204" pitchFamily="34" charset="0"/>
              <a:buChar char="•"/>
              <a:defRPr/>
            </a:pPr>
            <a:r>
              <a:rPr lang="en-GB" sz="2400" dirty="0">
                <a:solidFill>
                  <a:schemeClr val="bg1"/>
                </a:solidFill>
              </a:rPr>
              <a:t>Managing citizen science from ESAP:</a:t>
            </a:r>
          </a:p>
          <a:p>
            <a:pPr marL="800100" lvl="1" indent="-342900">
              <a:spcAft>
                <a:spcPts val="600"/>
              </a:spcAft>
              <a:buFont typeface="Arial" panose="020B0604020202020204" pitchFamily="34" charset="0"/>
              <a:buChar char="•"/>
              <a:defRPr/>
            </a:pPr>
            <a:r>
              <a:rPr lang="en-GB" sz="2000" dirty="0">
                <a:solidFill>
                  <a:schemeClr val="bg1"/>
                </a:solidFill>
              </a:rPr>
              <a:t>Hugh Dickinson and James Pearson</a:t>
            </a:r>
          </a:p>
        </p:txBody>
      </p:sp>
      <p:sp>
        <p:nvSpPr>
          <p:cNvPr id="2" name="Date Placeholder 1">
            <a:extLst>
              <a:ext uri="{FF2B5EF4-FFF2-40B4-BE49-F238E27FC236}">
                <a16:creationId xmlns:a16="http://schemas.microsoft.com/office/drawing/2014/main" id="{7473075F-129C-5C4E-9354-AECA41C043C3}"/>
              </a:ext>
            </a:extLst>
          </p:cNvPr>
          <p:cNvSpPr>
            <a:spLocks noGrp="1"/>
          </p:cNvSpPr>
          <p:nvPr>
            <p:ph type="dt" sz="half" idx="10"/>
          </p:nvPr>
        </p:nvSpPr>
        <p:spPr>
          <a:xfrm>
            <a:off x="10785287" y="6392392"/>
            <a:ext cx="1127053" cy="337898"/>
          </a:xfrm>
        </p:spPr>
        <p:txBody>
          <a:bodyPr vert="horz" lIns="91440" tIns="45720" rIns="91440" bIns="45720" rtlCol="0" anchor="ctr">
            <a:normAutofit/>
          </a:bodyPr>
          <a:lstStyle/>
          <a:p>
            <a:pPr>
              <a:spcAft>
                <a:spcPts val="600"/>
              </a:spcAft>
              <a:defRPr/>
            </a:pPr>
            <a:fld id="{0A64F15C-91D5-9241-AC17-030113BDD6BC}" type="datetime1">
              <a:rPr lang="it-IT"/>
              <a:pPr>
                <a:spcAft>
                  <a:spcPts val="600"/>
                </a:spcAft>
                <a:defRPr/>
              </a:pPr>
              <a:t>04/12/22</a:t>
            </a:fld>
            <a:endParaRPr lang="it-IT"/>
          </a:p>
        </p:txBody>
      </p:sp>
      <p:sp>
        <p:nvSpPr>
          <p:cNvPr id="9" name="Slide Number Placeholder 3">
            <a:extLst>
              <a:ext uri="{FF2B5EF4-FFF2-40B4-BE49-F238E27FC236}">
                <a16:creationId xmlns:a16="http://schemas.microsoft.com/office/drawing/2014/main" id="{F828B364-231D-35AC-915D-18F8D0F43517}"/>
              </a:ext>
            </a:extLst>
          </p:cNvPr>
          <p:cNvSpPr>
            <a:spLocks noGrp="1"/>
          </p:cNvSpPr>
          <p:nvPr>
            <p:ph type="sldNum" sz="quarter" idx="12"/>
          </p:nvPr>
        </p:nvSpPr>
        <p:spPr>
          <a:xfrm>
            <a:off x="301768" y="6392392"/>
            <a:ext cx="981973" cy="337897"/>
          </a:xfrm>
        </p:spPr>
        <p:txBody>
          <a:bodyPr/>
          <a:lstStyle/>
          <a:p>
            <a:pPr>
              <a:spcAft>
                <a:spcPts val="600"/>
              </a:spcAft>
            </a:pPr>
            <a:fld id="{345175DA-277F-B548-B500-1BF71FE23091}" type="slidenum">
              <a:rPr lang="it-IT" smtClean="0"/>
              <a:pPr>
                <a:spcAft>
                  <a:spcPts val="600"/>
                </a:spcAft>
              </a:pPr>
              <a:t>12</a:t>
            </a:fld>
            <a:endParaRPr lang="it-IT"/>
          </a:p>
        </p:txBody>
      </p:sp>
    </p:spTree>
    <p:extLst>
      <p:ext uri="{BB962C8B-B14F-4D97-AF65-F5344CB8AC3E}">
        <p14:creationId xmlns:p14="http://schemas.microsoft.com/office/powerpoint/2010/main" val="3894429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49464B-7784-0A63-E73E-D899B7EF194F}"/>
              </a:ext>
            </a:extLst>
          </p:cNvPr>
          <p:cNvSpPr/>
          <p:nvPr/>
        </p:nvSpPr>
        <p:spPr>
          <a:xfrm>
            <a:off x="0" y="0"/>
            <a:ext cx="12192000" cy="63563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ate Placeholder 1">
            <a:extLst>
              <a:ext uri="{FF2B5EF4-FFF2-40B4-BE49-F238E27FC236}">
                <a16:creationId xmlns:a16="http://schemas.microsoft.com/office/drawing/2014/main" id="{7473075F-129C-5C4E-9354-AECA41C043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4F15C-91D5-9241-AC17-030113BDD6BC}" type="datetime1">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descr="A picture containing graphical user interface&#10;&#10;Description automatically generated">
            <a:extLst>
              <a:ext uri="{FF2B5EF4-FFF2-40B4-BE49-F238E27FC236}">
                <a16:creationId xmlns:a16="http://schemas.microsoft.com/office/drawing/2014/main" id="{64AA1707-4FC4-EC7C-374E-16CC649A7B4C}"/>
              </a:ext>
            </a:extLst>
          </p:cNvPr>
          <p:cNvPicPr>
            <a:picLocks noChangeAspect="1"/>
          </p:cNvPicPr>
          <p:nvPr/>
        </p:nvPicPr>
        <p:blipFill>
          <a:blip r:embed="rId2"/>
          <a:stretch>
            <a:fillRect/>
          </a:stretch>
        </p:blipFill>
        <p:spPr>
          <a:xfrm>
            <a:off x="731299" y="304340"/>
            <a:ext cx="6049414" cy="3403585"/>
          </a:xfrm>
          <a:prstGeom prst="rect">
            <a:avLst/>
          </a:prstGeom>
          <a:ln w="63500">
            <a:solidFill>
              <a:schemeClr val="bg1"/>
            </a:solidFill>
          </a:ln>
        </p:spPr>
      </p:pic>
      <p:pic>
        <p:nvPicPr>
          <p:cNvPr id="8" name="Picture 7" descr="A picture containing text, person&#10;&#10;Description automatically generated">
            <a:extLst>
              <a:ext uri="{FF2B5EF4-FFF2-40B4-BE49-F238E27FC236}">
                <a16:creationId xmlns:a16="http://schemas.microsoft.com/office/drawing/2014/main" id="{1C1DBE31-A975-13B1-BDE7-4D8212C3BB1D}"/>
              </a:ext>
            </a:extLst>
          </p:cNvPr>
          <p:cNvPicPr>
            <a:picLocks noChangeAspect="1"/>
          </p:cNvPicPr>
          <p:nvPr/>
        </p:nvPicPr>
        <p:blipFill>
          <a:blip r:embed="rId3"/>
          <a:stretch>
            <a:fillRect/>
          </a:stretch>
        </p:blipFill>
        <p:spPr>
          <a:xfrm>
            <a:off x="5253856" y="2699900"/>
            <a:ext cx="6049414" cy="3403585"/>
          </a:xfrm>
          <a:prstGeom prst="rect">
            <a:avLst/>
          </a:prstGeom>
          <a:ln w="63500">
            <a:solidFill>
              <a:schemeClr val="bg1"/>
            </a:solidFill>
          </a:ln>
        </p:spPr>
      </p:pic>
      <p:sp>
        <p:nvSpPr>
          <p:cNvPr id="11" name="Freeform 10">
            <a:extLst>
              <a:ext uri="{FF2B5EF4-FFF2-40B4-BE49-F238E27FC236}">
                <a16:creationId xmlns:a16="http://schemas.microsoft.com/office/drawing/2014/main" id="{E792BF4A-5761-977C-618D-108C8CDDC0EF}"/>
              </a:ext>
            </a:extLst>
          </p:cNvPr>
          <p:cNvSpPr>
            <a:spLocks noChangeAspect="1"/>
          </p:cNvSpPr>
          <p:nvPr/>
        </p:nvSpPr>
        <p:spPr>
          <a:xfrm>
            <a:off x="-11017" y="6356352"/>
            <a:ext cx="279660" cy="337898"/>
          </a:xfrm>
          <a:custGeom>
            <a:avLst/>
            <a:gdLst>
              <a:gd name="connsiteX0" fmla="*/ 32273 w 3044414"/>
              <a:gd name="connsiteY0" fmla="*/ 0 h 3980329"/>
              <a:gd name="connsiteX1" fmla="*/ 0 w 3044414"/>
              <a:gd name="connsiteY1" fmla="*/ 3980329 h 3980329"/>
              <a:gd name="connsiteX2" fmla="*/ 43031 w 3044414"/>
              <a:gd name="connsiteY2" fmla="*/ 3636084 h 3980329"/>
              <a:gd name="connsiteX3" fmla="*/ 96819 w 3044414"/>
              <a:gd name="connsiteY3" fmla="*/ 3324112 h 3980329"/>
              <a:gd name="connsiteX4" fmla="*/ 129092 w 3044414"/>
              <a:gd name="connsiteY4" fmla="*/ 3151990 h 3980329"/>
              <a:gd name="connsiteX5" fmla="*/ 150607 w 3044414"/>
              <a:gd name="connsiteY5" fmla="*/ 2947595 h 3980329"/>
              <a:gd name="connsiteX6" fmla="*/ 204396 w 3044414"/>
              <a:gd name="connsiteY6" fmla="*/ 2796988 h 3980329"/>
              <a:gd name="connsiteX7" fmla="*/ 279699 w 3044414"/>
              <a:gd name="connsiteY7" fmla="*/ 2592592 h 3980329"/>
              <a:gd name="connsiteX8" fmla="*/ 344245 w 3044414"/>
              <a:gd name="connsiteY8" fmla="*/ 2355924 h 3980329"/>
              <a:gd name="connsiteX9" fmla="*/ 408791 w 3044414"/>
              <a:gd name="connsiteY9" fmla="*/ 2237590 h 3980329"/>
              <a:gd name="connsiteX10" fmla="*/ 494852 w 3044414"/>
              <a:gd name="connsiteY10" fmla="*/ 2065468 h 3980329"/>
              <a:gd name="connsiteX11" fmla="*/ 570156 w 3044414"/>
              <a:gd name="connsiteY11" fmla="*/ 1914861 h 3980329"/>
              <a:gd name="connsiteX12" fmla="*/ 666974 w 3044414"/>
              <a:gd name="connsiteY12" fmla="*/ 1731981 h 3980329"/>
              <a:gd name="connsiteX13" fmla="*/ 763793 w 3044414"/>
              <a:gd name="connsiteY13" fmla="*/ 1592131 h 3980329"/>
              <a:gd name="connsiteX14" fmla="*/ 946673 w 3044414"/>
              <a:gd name="connsiteY14" fmla="*/ 1355463 h 3980329"/>
              <a:gd name="connsiteX15" fmla="*/ 1129553 w 3044414"/>
              <a:gd name="connsiteY15" fmla="*/ 1129552 h 3980329"/>
              <a:gd name="connsiteX16" fmla="*/ 1247887 w 3044414"/>
              <a:gd name="connsiteY16" fmla="*/ 1032734 h 3980329"/>
              <a:gd name="connsiteX17" fmla="*/ 1366221 w 3044414"/>
              <a:gd name="connsiteY17" fmla="*/ 892884 h 3980329"/>
              <a:gd name="connsiteX18" fmla="*/ 1570617 w 3044414"/>
              <a:gd name="connsiteY18" fmla="*/ 742277 h 3980329"/>
              <a:gd name="connsiteX19" fmla="*/ 1753497 w 3044414"/>
              <a:gd name="connsiteY19" fmla="*/ 591670 h 3980329"/>
              <a:gd name="connsiteX20" fmla="*/ 1893346 w 3044414"/>
              <a:gd name="connsiteY20" fmla="*/ 505609 h 3980329"/>
              <a:gd name="connsiteX21" fmla="*/ 2054711 w 3044414"/>
              <a:gd name="connsiteY21" fmla="*/ 398032 h 3980329"/>
              <a:gd name="connsiteX22" fmla="*/ 2291379 w 3044414"/>
              <a:gd name="connsiteY22" fmla="*/ 268941 h 3980329"/>
              <a:gd name="connsiteX23" fmla="*/ 2506532 w 3044414"/>
              <a:gd name="connsiteY23" fmla="*/ 161364 h 3980329"/>
              <a:gd name="connsiteX24" fmla="*/ 2678654 w 3044414"/>
              <a:gd name="connsiteY24" fmla="*/ 107576 h 3980329"/>
              <a:gd name="connsiteX25" fmla="*/ 2796989 w 3044414"/>
              <a:gd name="connsiteY25" fmla="*/ 64545 h 3980329"/>
              <a:gd name="connsiteX26" fmla="*/ 2990626 w 3044414"/>
              <a:gd name="connsiteY26" fmla="*/ 32272 h 3980329"/>
              <a:gd name="connsiteX27" fmla="*/ 3044414 w 3044414"/>
              <a:gd name="connsiteY27" fmla="*/ 10757 h 3980329"/>
              <a:gd name="connsiteX28" fmla="*/ 32273 w 3044414"/>
              <a:gd name="connsiteY28" fmla="*/ 0 h 398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44414" h="3980329">
                <a:moveTo>
                  <a:pt x="32273" y="0"/>
                </a:moveTo>
                <a:lnTo>
                  <a:pt x="0" y="3980329"/>
                </a:lnTo>
                <a:lnTo>
                  <a:pt x="43031" y="3636084"/>
                </a:lnTo>
                <a:lnTo>
                  <a:pt x="96819" y="3324112"/>
                </a:lnTo>
                <a:lnTo>
                  <a:pt x="129092" y="3151990"/>
                </a:lnTo>
                <a:lnTo>
                  <a:pt x="150607" y="2947595"/>
                </a:lnTo>
                <a:lnTo>
                  <a:pt x="204396" y="2796988"/>
                </a:lnTo>
                <a:lnTo>
                  <a:pt x="279699" y="2592592"/>
                </a:lnTo>
                <a:lnTo>
                  <a:pt x="344245" y="2355924"/>
                </a:lnTo>
                <a:lnTo>
                  <a:pt x="408791" y="2237590"/>
                </a:lnTo>
                <a:lnTo>
                  <a:pt x="494852" y="2065468"/>
                </a:lnTo>
                <a:lnTo>
                  <a:pt x="570156" y="1914861"/>
                </a:lnTo>
                <a:lnTo>
                  <a:pt x="666974" y="1731981"/>
                </a:lnTo>
                <a:lnTo>
                  <a:pt x="763793" y="1592131"/>
                </a:lnTo>
                <a:lnTo>
                  <a:pt x="946673" y="1355463"/>
                </a:lnTo>
                <a:lnTo>
                  <a:pt x="1129553" y="1129552"/>
                </a:lnTo>
                <a:lnTo>
                  <a:pt x="1247887" y="1032734"/>
                </a:lnTo>
                <a:lnTo>
                  <a:pt x="1366221" y="892884"/>
                </a:lnTo>
                <a:lnTo>
                  <a:pt x="1570617" y="742277"/>
                </a:lnTo>
                <a:lnTo>
                  <a:pt x="1753497" y="591670"/>
                </a:lnTo>
                <a:lnTo>
                  <a:pt x="1893346" y="505609"/>
                </a:lnTo>
                <a:lnTo>
                  <a:pt x="2054711" y="398032"/>
                </a:lnTo>
                <a:lnTo>
                  <a:pt x="2291379" y="268941"/>
                </a:lnTo>
                <a:lnTo>
                  <a:pt x="2506532" y="161364"/>
                </a:lnTo>
                <a:lnTo>
                  <a:pt x="2678654" y="107576"/>
                </a:lnTo>
                <a:lnTo>
                  <a:pt x="2796989" y="64545"/>
                </a:lnTo>
                <a:lnTo>
                  <a:pt x="2990626" y="32272"/>
                </a:lnTo>
                <a:lnTo>
                  <a:pt x="3044414" y="10757"/>
                </a:lnTo>
                <a:lnTo>
                  <a:pt x="322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a:extLst>
              <a:ext uri="{FF2B5EF4-FFF2-40B4-BE49-F238E27FC236}">
                <a16:creationId xmlns:a16="http://schemas.microsoft.com/office/drawing/2014/main" id="{8E518E33-3462-502D-8761-47995743E7BA}"/>
              </a:ext>
            </a:extLst>
          </p:cNvPr>
          <p:cNvSpPr>
            <a:spLocks/>
          </p:cNvSpPr>
          <p:nvPr/>
        </p:nvSpPr>
        <p:spPr>
          <a:xfrm flipH="1">
            <a:off x="11922250" y="6356352"/>
            <a:ext cx="280800" cy="337898"/>
          </a:xfrm>
          <a:custGeom>
            <a:avLst/>
            <a:gdLst>
              <a:gd name="connsiteX0" fmla="*/ 32273 w 3044414"/>
              <a:gd name="connsiteY0" fmla="*/ 0 h 3980329"/>
              <a:gd name="connsiteX1" fmla="*/ 0 w 3044414"/>
              <a:gd name="connsiteY1" fmla="*/ 3980329 h 3980329"/>
              <a:gd name="connsiteX2" fmla="*/ 43031 w 3044414"/>
              <a:gd name="connsiteY2" fmla="*/ 3636084 h 3980329"/>
              <a:gd name="connsiteX3" fmla="*/ 96819 w 3044414"/>
              <a:gd name="connsiteY3" fmla="*/ 3324112 h 3980329"/>
              <a:gd name="connsiteX4" fmla="*/ 129092 w 3044414"/>
              <a:gd name="connsiteY4" fmla="*/ 3151990 h 3980329"/>
              <a:gd name="connsiteX5" fmla="*/ 150607 w 3044414"/>
              <a:gd name="connsiteY5" fmla="*/ 2947595 h 3980329"/>
              <a:gd name="connsiteX6" fmla="*/ 204396 w 3044414"/>
              <a:gd name="connsiteY6" fmla="*/ 2796988 h 3980329"/>
              <a:gd name="connsiteX7" fmla="*/ 279699 w 3044414"/>
              <a:gd name="connsiteY7" fmla="*/ 2592592 h 3980329"/>
              <a:gd name="connsiteX8" fmla="*/ 344245 w 3044414"/>
              <a:gd name="connsiteY8" fmla="*/ 2355924 h 3980329"/>
              <a:gd name="connsiteX9" fmla="*/ 408791 w 3044414"/>
              <a:gd name="connsiteY9" fmla="*/ 2237590 h 3980329"/>
              <a:gd name="connsiteX10" fmla="*/ 494852 w 3044414"/>
              <a:gd name="connsiteY10" fmla="*/ 2065468 h 3980329"/>
              <a:gd name="connsiteX11" fmla="*/ 570156 w 3044414"/>
              <a:gd name="connsiteY11" fmla="*/ 1914861 h 3980329"/>
              <a:gd name="connsiteX12" fmla="*/ 666974 w 3044414"/>
              <a:gd name="connsiteY12" fmla="*/ 1731981 h 3980329"/>
              <a:gd name="connsiteX13" fmla="*/ 763793 w 3044414"/>
              <a:gd name="connsiteY13" fmla="*/ 1592131 h 3980329"/>
              <a:gd name="connsiteX14" fmla="*/ 946673 w 3044414"/>
              <a:gd name="connsiteY14" fmla="*/ 1355463 h 3980329"/>
              <a:gd name="connsiteX15" fmla="*/ 1129553 w 3044414"/>
              <a:gd name="connsiteY15" fmla="*/ 1129552 h 3980329"/>
              <a:gd name="connsiteX16" fmla="*/ 1247887 w 3044414"/>
              <a:gd name="connsiteY16" fmla="*/ 1032734 h 3980329"/>
              <a:gd name="connsiteX17" fmla="*/ 1366221 w 3044414"/>
              <a:gd name="connsiteY17" fmla="*/ 892884 h 3980329"/>
              <a:gd name="connsiteX18" fmla="*/ 1570617 w 3044414"/>
              <a:gd name="connsiteY18" fmla="*/ 742277 h 3980329"/>
              <a:gd name="connsiteX19" fmla="*/ 1753497 w 3044414"/>
              <a:gd name="connsiteY19" fmla="*/ 591670 h 3980329"/>
              <a:gd name="connsiteX20" fmla="*/ 1893346 w 3044414"/>
              <a:gd name="connsiteY20" fmla="*/ 505609 h 3980329"/>
              <a:gd name="connsiteX21" fmla="*/ 2054711 w 3044414"/>
              <a:gd name="connsiteY21" fmla="*/ 398032 h 3980329"/>
              <a:gd name="connsiteX22" fmla="*/ 2291379 w 3044414"/>
              <a:gd name="connsiteY22" fmla="*/ 268941 h 3980329"/>
              <a:gd name="connsiteX23" fmla="*/ 2506532 w 3044414"/>
              <a:gd name="connsiteY23" fmla="*/ 161364 h 3980329"/>
              <a:gd name="connsiteX24" fmla="*/ 2678654 w 3044414"/>
              <a:gd name="connsiteY24" fmla="*/ 107576 h 3980329"/>
              <a:gd name="connsiteX25" fmla="*/ 2796989 w 3044414"/>
              <a:gd name="connsiteY25" fmla="*/ 64545 h 3980329"/>
              <a:gd name="connsiteX26" fmla="*/ 2990626 w 3044414"/>
              <a:gd name="connsiteY26" fmla="*/ 32272 h 3980329"/>
              <a:gd name="connsiteX27" fmla="*/ 3044414 w 3044414"/>
              <a:gd name="connsiteY27" fmla="*/ 10757 h 3980329"/>
              <a:gd name="connsiteX28" fmla="*/ 32273 w 3044414"/>
              <a:gd name="connsiteY28" fmla="*/ 0 h 398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44414" h="3980329">
                <a:moveTo>
                  <a:pt x="32273" y="0"/>
                </a:moveTo>
                <a:lnTo>
                  <a:pt x="0" y="3980329"/>
                </a:lnTo>
                <a:lnTo>
                  <a:pt x="43031" y="3636084"/>
                </a:lnTo>
                <a:lnTo>
                  <a:pt x="96819" y="3324112"/>
                </a:lnTo>
                <a:lnTo>
                  <a:pt x="129092" y="3151990"/>
                </a:lnTo>
                <a:lnTo>
                  <a:pt x="150607" y="2947595"/>
                </a:lnTo>
                <a:lnTo>
                  <a:pt x="204396" y="2796988"/>
                </a:lnTo>
                <a:lnTo>
                  <a:pt x="279699" y="2592592"/>
                </a:lnTo>
                <a:lnTo>
                  <a:pt x="344245" y="2355924"/>
                </a:lnTo>
                <a:lnTo>
                  <a:pt x="408791" y="2237590"/>
                </a:lnTo>
                <a:lnTo>
                  <a:pt x="494852" y="2065468"/>
                </a:lnTo>
                <a:lnTo>
                  <a:pt x="570156" y="1914861"/>
                </a:lnTo>
                <a:lnTo>
                  <a:pt x="666974" y="1731981"/>
                </a:lnTo>
                <a:lnTo>
                  <a:pt x="763793" y="1592131"/>
                </a:lnTo>
                <a:lnTo>
                  <a:pt x="946673" y="1355463"/>
                </a:lnTo>
                <a:lnTo>
                  <a:pt x="1129553" y="1129552"/>
                </a:lnTo>
                <a:lnTo>
                  <a:pt x="1247887" y="1032734"/>
                </a:lnTo>
                <a:lnTo>
                  <a:pt x="1366221" y="892884"/>
                </a:lnTo>
                <a:lnTo>
                  <a:pt x="1570617" y="742277"/>
                </a:lnTo>
                <a:lnTo>
                  <a:pt x="1753497" y="591670"/>
                </a:lnTo>
                <a:lnTo>
                  <a:pt x="1893346" y="505609"/>
                </a:lnTo>
                <a:lnTo>
                  <a:pt x="2054711" y="398032"/>
                </a:lnTo>
                <a:lnTo>
                  <a:pt x="2291379" y="268941"/>
                </a:lnTo>
                <a:lnTo>
                  <a:pt x="2506532" y="161364"/>
                </a:lnTo>
                <a:lnTo>
                  <a:pt x="2678654" y="107576"/>
                </a:lnTo>
                <a:lnTo>
                  <a:pt x="2796989" y="64545"/>
                </a:lnTo>
                <a:lnTo>
                  <a:pt x="2990626" y="32272"/>
                </a:lnTo>
                <a:lnTo>
                  <a:pt x="3044414" y="10757"/>
                </a:lnTo>
                <a:lnTo>
                  <a:pt x="322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7508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BA2B84-2AE1-427F-B8F4-BEFA1A6708EA}"/>
              </a:ext>
            </a:extLst>
          </p:cNvPr>
          <p:cNvPicPr>
            <a:picLocks noChangeAspect="1"/>
          </p:cNvPicPr>
          <p:nvPr/>
        </p:nvPicPr>
        <p:blipFill>
          <a:blip r:embed="rId3"/>
          <a:stretch>
            <a:fillRect/>
          </a:stretch>
        </p:blipFill>
        <p:spPr>
          <a:xfrm>
            <a:off x="1543050" y="1136957"/>
            <a:ext cx="9105900" cy="5127387"/>
          </a:xfrm>
          <a:prstGeom prst="rect">
            <a:avLst/>
          </a:prstGeom>
        </p:spPr>
      </p:pic>
      <p:sp>
        <p:nvSpPr>
          <p:cNvPr id="8" name="Title 1">
            <a:extLst>
              <a:ext uri="{FF2B5EF4-FFF2-40B4-BE49-F238E27FC236}">
                <a16:creationId xmlns:a16="http://schemas.microsoft.com/office/drawing/2014/main" id="{FF7D07A6-0650-4AA6-94AC-29FCE751C7FC}"/>
              </a:ext>
            </a:extLst>
          </p:cNvPr>
          <p:cNvSpPr>
            <a:spLocks noGrp="1"/>
          </p:cNvSpPr>
          <p:nvPr>
            <p:ph type="title" idx="4294967295"/>
          </p:nvPr>
        </p:nvSpPr>
        <p:spPr>
          <a:xfrm>
            <a:off x="1887416" y="142387"/>
            <a:ext cx="7886700" cy="1139825"/>
          </a:xfrm>
        </p:spPr>
        <p:txBody>
          <a:bodyPr>
            <a:normAutofit/>
          </a:bodyPr>
          <a:lstStyle/>
          <a:p>
            <a:r>
              <a:rPr lang="en-GB" dirty="0"/>
              <a:t>African Indigenous Knowledge (AIK)</a:t>
            </a:r>
          </a:p>
        </p:txBody>
      </p:sp>
    </p:spTree>
    <p:extLst>
      <p:ext uri="{BB962C8B-B14F-4D97-AF65-F5344CB8AC3E}">
        <p14:creationId xmlns:p14="http://schemas.microsoft.com/office/powerpoint/2010/main" val="1569850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1DB06-0DBE-4657-AD2D-872AE5418B42}"/>
              </a:ext>
            </a:extLst>
          </p:cNvPr>
          <p:cNvSpPr>
            <a:spLocks noGrp="1"/>
          </p:cNvSpPr>
          <p:nvPr>
            <p:ph type="title"/>
          </p:nvPr>
        </p:nvSpPr>
        <p:spPr/>
        <p:txBody>
          <a:bodyPr>
            <a:normAutofit/>
          </a:bodyPr>
          <a:lstStyle/>
          <a:p>
            <a:r>
              <a:rPr lang="en-GB" sz="3600" dirty="0"/>
              <a:t>Knitting Patterns in Domestic Magazines</a:t>
            </a:r>
          </a:p>
        </p:txBody>
      </p:sp>
      <p:pic>
        <p:nvPicPr>
          <p:cNvPr id="7" name="Picture 6">
            <a:extLst>
              <a:ext uri="{FF2B5EF4-FFF2-40B4-BE49-F238E27FC236}">
                <a16:creationId xmlns:a16="http://schemas.microsoft.com/office/drawing/2014/main" id="{F82D1123-0EA2-4A0E-BABD-CEA5CA046577}"/>
              </a:ext>
            </a:extLst>
          </p:cNvPr>
          <p:cNvPicPr>
            <a:picLocks noChangeAspect="1"/>
          </p:cNvPicPr>
          <p:nvPr/>
        </p:nvPicPr>
        <p:blipFill>
          <a:blip r:embed="rId3"/>
          <a:stretch>
            <a:fillRect/>
          </a:stretch>
        </p:blipFill>
        <p:spPr>
          <a:xfrm>
            <a:off x="1700981" y="1041761"/>
            <a:ext cx="9144000" cy="5115995"/>
          </a:xfrm>
          <a:prstGeom prst="rect">
            <a:avLst/>
          </a:prstGeom>
        </p:spPr>
      </p:pic>
    </p:spTree>
    <p:extLst>
      <p:ext uri="{BB962C8B-B14F-4D97-AF65-F5344CB8AC3E}">
        <p14:creationId xmlns:p14="http://schemas.microsoft.com/office/powerpoint/2010/main" val="4177405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1DB06-0DBE-4657-AD2D-872AE5418B42}"/>
              </a:ext>
            </a:extLst>
          </p:cNvPr>
          <p:cNvSpPr>
            <a:spLocks noGrp="1"/>
          </p:cNvSpPr>
          <p:nvPr>
            <p:ph type="title"/>
          </p:nvPr>
        </p:nvSpPr>
        <p:spPr/>
        <p:txBody>
          <a:bodyPr>
            <a:normAutofit/>
          </a:bodyPr>
          <a:lstStyle/>
          <a:p>
            <a:r>
              <a:rPr lang="en-GB" sz="3600" dirty="0"/>
              <a:t>Knitting Patterns in Domestic Magazines</a:t>
            </a:r>
          </a:p>
        </p:txBody>
      </p:sp>
      <p:pic>
        <p:nvPicPr>
          <p:cNvPr id="4" name="Picture 3">
            <a:extLst>
              <a:ext uri="{FF2B5EF4-FFF2-40B4-BE49-F238E27FC236}">
                <a16:creationId xmlns:a16="http://schemas.microsoft.com/office/drawing/2014/main" id="{134A291D-2F07-44B8-9332-42E1F54342B3}"/>
              </a:ext>
            </a:extLst>
          </p:cNvPr>
          <p:cNvPicPr>
            <a:picLocks noChangeAspect="1"/>
          </p:cNvPicPr>
          <p:nvPr/>
        </p:nvPicPr>
        <p:blipFill>
          <a:blip r:embed="rId3"/>
          <a:stretch>
            <a:fillRect/>
          </a:stretch>
        </p:blipFill>
        <p:spPr>
          <a:xfrm>
            <a:off x="1715729" y="1055801"/>
            <a:ext cx="9144000" cy="5138523"/>
          </a:xfrm>
          <a:prstGeom prst="rect">
            <a:avLst/>
          </a:prstGeom>
        </p:spPr>
      </p:pic>
    </p:spTree>
    <p:extLst>
      <p:ext uri="{BB962C8B-B14F-4D97-AF65-F5344CB8AC3E}">
        <p14:creationId xmlns:p14="http://schemas.microsoft.com/office/powerpoint/2010/main" val="3754913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39EF50-82ED-6229-73FA-659DF4ACE794}"/>
              </a:ext>
            </a:extLst>
          </p:cNvPr>
          <p:cNvSpPr>
            <a:spLocks noGrp="1"/>
          </p:cNvSpPr>
          <p:nvPr>
            <p:ph type="title"/>
          </p:nvPr>
        </p:nvSpPr>
        <p:spPr/>
        <p:txBody>
          <a:bodyPr>
            <a:normAutofit fontScale="90000"/>
          </a:bodyPr>
          <a:lstStyle/>
          <a:p>
            <a:r>
              <a:rPr lang="it-IT" dirty="0"/>
              <a:t>With thanks to: Hugh Dickinson, James Pearson, Rita </a:t>
            </a:r>
            <a:r>
              <a:rPr lang="it-IT" dirty="0" err="1"/>
              <a:t>Meneses</a:t>
            </a:r>
            <a:r>
              <a:rPr lang="it-IT" dirty="0"/>
              <a:t>, Luigi Colucci, Maud </a:t>
            </a:r>
            <a:r>
              <a:rPr lang="it-IT" dirty="0" err="1"/>
              <a:t>Coppel</a:t>
            </a:r>
            <a:r>
              <a:rPr lang="it-IT" dirty="0"/>
              <a:t> </a:t>
            </a:r>
          </a:p>
        </p:txBody>
      </p:sp>
    </p:spTree>
    <p:extLst>
      <p:ext uri="{BB962C8B-B14F-4D97-AF65-F5344CB8AC3E}">
        <p14:creationId xmlns:p14="http://schemas.microsoft.com/office/powerpoint/2010/main" val="1930072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8FDC00A-9CC6-D368-D03E-3B888704E04B}"/>
              </a:ext>
            </a:extLst>
          </p:cNvPr>
          <p:cNvSpPr>
            <a:spLocks noGrp="1"/>
          </p:cNvSpPr>
          <p:nvPr>
            <p:ph type="dt" sz="half" idx="10"/>
          </p:nvPr>
        </p:nvSpPr>
        <p:spPr/>
        <p:txBody>
          <a:bodyPr/>
          <a:lstStyle/>
          <a:p>
            <a:fld id="{02E2248E-7E21-8745-B2BA-44EFFF8920E6}" type="datetime1">
              <a:rPr lang="it-IT" smtClean="0"/>
              <a:t>04/12/22</a:t>
            </a:fld>
            <a:endParaRPr lang="it-IT"/>
          </a:p>
        </p:txBody>
      </p:sp>
      <p:sp>
        <p:nvSpPr>
          <p:cNvPr id="4" name="Segnaposto numero diapositiva 3">
            <a:extLst>
              <a:ext uri="{FF2B5EF4-FFF2-40B4-BE49-F238E27FC236}">
                <a16:creationId xmlns:a16="http://schemas.microsoft.com/office/drawing/2014/main" id="{E13E999C-04AA-C6BA-E5B5-DA07A2C72DE2}"/>
              </a:ext>
            </a:extLst>
          </p:cNvPr>
          <p:cNvSpPr>
            <a:spLocks noGrp="1"/>
          </p:cNvSpPr>
          <p:nvPr>
            <p:ph type="sldNum" sz="quarter" idx="12"/>
          </p:nvPr>
        </p:nvSpPr>
        <p:spPr/>
        <p:txBody>
          <a:bodyPr/>
          <a:lstStyle/>
          <a:p>
            <a:fld id="{345175DA-277F-B548-B500-1BF71FE23091}" type="slidenum">
              <a:rPr lang="it-IT" smtClean="0"/>
              <a:pPr/>
              <a:t>18</a:t>
            </a:fld>
            <a:endParaRPr lang="it-IT"/>
          </a:p>
        </p:txBody>
      </p:sp>
      <p:sp>
        <p:nvSpPr>
          <p:cNvPr id="5" name="Titolo 4">
            <a:extLst>
              <a:ext uri="{FF2B5EF4-FFF2-40B4-BE49-F238E27FC236}">
                <a16:creationId xmlns:a16="http://schemas.microsoft.com/office/drawing/2014/main" id="{32637F28-D7A5-3665-015D-EADF6C6554E8}"/>
              </a:ext>
            </a:extLst>
          </p:cNvPr>
          <p:cNvSpPr>
            <a:spLocks noGrp="1"/>
          </p:cNvSpPr>
          <p:nvPr>
            <p:ph type="title"/>
          </p:nvPr>
        </p:nvSpPr>
        <p:spPr/>
        <p:txBody>
          <a:bodyPr/>
          <a:lstStyle/>
          <a:p>
            <a:r>
              <a:rPr lang="it-IT" dirty="0" err="1"/>
              <a:t>Where</a:t>
            </a:r>
            <a:r>
              <a:rPr lang="it-IT" dirty="0"/>
              <a:t> </a:t>
            </a:r>
            <a:r>
              <a:rPr lang="it-IT" dirty="0" err="1"/>
              <a:t>next</a:t>
            </a:r>
            <a:r>
              <a:rPr lang="it-IT" dirty="0"/>
              <a:t> for </a:t>
            </a:r>
            <a:r>
              <a:rPr lang="it-IT" dirty="0" err="1"/>
              <a:t>citizen</a:t>
            </a:r>
            <a:r>
              <a:rPr lang="it-IT" dirty="0"/>
              <a:t> science in EOSC?</a:t>
            </a:r>
          </a:p>
        </p:txBody>
      </p:sp>
      <p:sp>
        <p:nvSpPr>
          <p:cNvPr id="6" name="Segnaposto contenuto 5">
            <a:extLst>
              <a:ext uri="{FF2B5EF4-FFF2-40B4-BE49-F238E27FC236}">
                <a16:creationId xmlns:a16="http://schemas.microsoft.com/office/drawing/2014/main" id="{27EB69C2-CB0D-B0F6-D4E9-DE3A128D6161}"/>
              </a:ext>
            </a:extLst>
          </p:cNvPr>
          <p:cNvSpPr>
            <a:spLocks noGrp="1"/>
          </p:cNvSpPr>
          <p:nvPr>
            <p:ph idx="1"/>
          </p:nvPr>
        </p:nvSpPr>
        <p:spPr/>
        <p:txBody>
          <a:bodyPr>
            <a:normAutofit fontScale="77500" lnSpcReduction="20000"/>
          </a:bodyPr>
          <a:lstStyle/>
          <a:p>
            <a:pPr>
              <a:lnSpc>
                <a:spcPct val="110000"/>
              </a:lnSpc>
            </a:pPr>
            <a:r>
              <a:rPr lang="en-GB" dirty="0"/>
              <a:t> What limits the take up of crowdsourced data mining in EOSC? </a:t>
            </a:r>
          </a:p>
          <a:p>
            <a:pPr lvl="1">
              <a:lnSpc>
                <a:spcPct val="110000"/>
              </a:lnSpc>
            </a:pPr>
            <a:r>
              <a:rPr lang="en-GB" dirty="0"/>
              <a:t>Trust in the reliability? Skills at aggregating the data? Temptation just to pay Amazon MT?</a:t>
            </a:r>
          </a:p>
          <a:p>
            <a:pPr lvl="1">
              <a:lnSpc>
                <a:spcPct val="110000"/>
              </a:lnSpc>
            </a:pPr>
            <a:r>
              <a:rPr lang="en-GB" dirty="0"/>
              <a:t>Seeing science results will help</a:t>
            </a:r>
          </a:p>
          <a:p>
            <a:pPr lvl="1">
              <a:lnSpc>
                <a:spcPct val="110000"/>
              </a:lnSpc>
            </a:pPr>
            <a:r>
              <a:rPr lang="en-GB" dirty="0"/>
              <a:t>Seeing it work up close will help </a:t>
            </a:r>
          </a:p>
          <a:p>
            <a:pPr lvl="1">
              <a:lnSpc>
                <a:spcPct val="110000"/>
              </a:lnSpc>
            </a:pPr>
            <a:r>
              <a:rPr lang="en-GB" dirty="0"/>
              <a:t>Build multi-disciplinary exemplar experiments following ESCAPE model</a:t>
            </a:r>
          </a:p>
          <a:p>
            <a:pPr lvl="1">
              <a:lnSpc>
                <a:spcPct val="110000"/>
              </a:lnSpc>
            </a:pPr>
            <a:r>
              <a:rPr lang="en-GB" dirty="0"/>
              <a:t>Create worked examples of plug-and-play notebooks for running projects in EOSC</a:t>
            </a:r>
          </a:p>
          <a:p>
            <a:pPr>
              <a:lnSpc>
                <a:spcPct val="110000"/>
              </a:lnSpc>
            </a:pPr>
            <a:r>
              <a:rPr lang="en-GB" dirty="0"/>
              <a:t> Improve integration with other EOSC services, </a:t>
            </a:r>
            <a:r>
              <a:rPr lang="en-GB" dirty="0" err="1"/>
              <a:t>eg</a:t>
            </a:r>
            <a:r>
              <a:rPr lang="en-GB" dirty="0"/>
              <a:t> VO, AAI, virtuous circle with ESAP ML (for large projects)</a:t>
            </a:r>
          </a:p>
          <a:p>
            <a:pPr>
              <a:lnSpc>
                <a:spcPct val="110000"/>
              </a:lnSpc>
            </a:pPr>
            <a:r>
              <a:rPr lang="en-GB" dirty="0"/>
              <a:t> Open data standards in </a:t>
            </a:r>
            <a:r>
              <a:rPr lang="en-GB" dirty="0" err="1"/>
              <a:t>FAIRsharing.org</a:t>
            </a:r>
            <a:r>
              <a:rPr lang="en-GB" dirty="0"/>
              <a:t>? </a:t>
            </a:r>
          </a:p>
          <a:p>
            <a:pPr>
              <a:lnSpc>
                <a:spcPct val="110000"/>
              </a:lnSpc>
            </a:pPr>
            <a:r>
              <a:rPr lang="en-GB" dirty="0"/>
              <a:t> Dedicated EOSC task force for citizen science?</a:t>
            </a:r>
          </a:p>
          <a:p>
            <a:pPr>
              <a:lnSpc>
                <a:spcPct val="110000"/>
              </a:lnSpc>
            </a:pPr>
            <a:r>
              <a:rPr lang="en-GB" dirty="0"/>
              <a:t> Funding for ESAP platform for multi/inter-disciplinary citizen science? </a:t>
            </a:r>
          </a:p>
          <a:p>
            <a:pPr lvl="1"/>
            <a:endParaRPr lang="en-GB" dirty="0"/>
          </a:p>
        </p:txBody>
      </p:sp>
    </p:spTree>
    <p:extLst>
      <p:ext uri="{BB962C8B-B14F-4D97-AF65-F5344CB8AC3E}">
        <p14:creationId xmlns:p14="http://schemas.microsoft.com/office/powerpoint/2010/main" val="145013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BB0AC2A-DBE0-3145-BC8A-8C6D98B245C1}"/>
              </a:ext>
            </a:extLst>
          </p:cNvPr>
          <p:cNvSpPr>
            <a:spLocks noGrp="1"/>
          </p:cNvSpPr>
          <p:nvPr>
            <p:ph type="dt" sz="half" idx="10"/>
          </p:nvPr>
        </p:nvSpPr>
        <p:spPr/>
        <p:txBody>
          <a:bodyPr/>
          <a:lstStyle/>
          <a:p>
            <a:fld id="{70505B47-C677-1F40-983D-52F98A3CC2DB}" type="datetime1">
              <a:rPr lang="it-IT">
                <a:solidFill>
                  <a:prstClr val="black">
                    <a:tint val="75000"/>
                  </a:prstClr>
                </a:solidFill>
                <a:latin typeface="Calibri"/>
              </a:rPr>
              <a:pPr/>
              <a:t>04/12/22</a:t>
            </a:fld>
            <a:endParaRPr lang="it-IT">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98384EDC-0365-7049-8593-DF0C2AE3FDC4}"/>
              </a:ext>
            </a:extLst>
          </p:cNvPr>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F0E855A4-E09B-904A-8EEE-90D2279B9FF2}"/>
              </a:ext>
            </a:extLst>
          </p:cNvPr>
          <p:cNvSpPr>
            <a:spLocks noGrp="1"/>
          </p:cNvSpPr>
          <p:nvPr>
            <p:ph type="sldNum" sz="quarter" idx="12"/>
          </p:nvPr>
        </p:nvSpPr>
        <p:spPr/>
        <p:txBody>
          <a:bodyPr/>
          <a:lstStyle/>
          <a:p>
            <a:pPr algn="ctr"/>
            <a:fld id="{F815B12F-D02A-B845-865F-37AC5B232343}" type="slidenum">
              <a:rPr lang="it-IT">
                <a:solidFill>
                  <a:prstClr val="black"/>
                </a:solidFill>
                <a:latin typeface="Calibri"/>
              </a:rPr>
              <a:pPr algn="ctr"/>
              <a:t>19</a:t>
            </a:fld>
            <a:endParaRPr lang="it-IT">
              <a:solidFill>
                <a:prstClr val="black"/>
              </a:solidFill>
              <a:latin typeface="Calibri"/>
            </a:endParaRPr>
          </a:p>
        </p:txBody>
      </p:sp>
      <p:pic>
        <p:nvPicPr>
          <p:cNvPr id="3" name="ai_animation_-_ch3 (1080p)" descr="ai_animation_-_ch3 (1080p)">
            <a:hlinkClick r:id="" action="ppaction://media"/>
            <a:extLst>
              <a:ext uri="{FF2B5EF4-FFF2-40B4-BE49-F238E27FC236}">
                <a16:creationId xmlns:a16="http://schemas.microsoft.com/office/drawing/2014/main" id="{87E731FB-F7E0-C170-84B9-8F8CB9D13C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38" y="4763"/>
            <a:ext cx="12192000" cy="6858000"/>
          </a:xfrm>
          <a:prstGeom prst="rect">
            <a:avLst/>
          </a:prstGeom>
        </p:spPr>
      </p:pic>
    </p:spTree>
    <p:extLst>
      <p:ext uri="{BB962C8B-B14F-4D97-AF65-F5344CB8AC3E}">
        <p14:creationId xmlns:p14="http://schemas.microsoft.com/office/powerpoint/2010/main" val="404649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E4B18B-029E-448C-3398-70807E3A483D}"/>
              </a:ext>
            </a:extLst>
          </p:cNvPr>
          <p:cNvSpPr/>
          <p:nvPr/>
        </p:nvSpPr>
        <p:spPr>
          <a:xfrm>
            <a:off x="0" y="0"/>
            <a:ext cx="1947134" cy="1667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CCFA6A91-A211-F74B-A076-10C2829E35DB}"/>
              </a:ext>
            </a:extLst>
          </p:cNvPr>
          <p:cNvPicPr>
            <a:picLocks noChangeAspect="1"/>
          </p:cNvPicPr>
          <p:nvPr/>
        </p:nvPicPr>
        <p:blipFill rotWithShape="1">
          <a:blip r:embed="rId2"/>
          <a:srcRect t="13358" b="12674"/>
          <a:stretch/>
        </p:blipFill>
        <p:spPr>
          <a:xfrm>
            <a:off x="25400" y="914400"/>
            <a:ext cx="12166600" cy="5063319"/>
          </a:xfrm>
          <a:prstGeom prst="rect">
            <a:avLst/>
          </a:prstGeom>
        </p:spPr>
      </p:pic>
      <p:sp>
        <p:nvSpPr>
          <p:cNvPr id="4" name="Oval 3">
            <a:extLst>
              <a:ext uri="{FF2B5EF4-FFF2-40B4-BE49-F238E27FC236}">
                <a16:creationId xmlns:a16="http://schemas.microsoft.com/office/drawing/2014/main" id="{4A2C09CD-9A4E-1649-A746-701124EA53FC}"/>
              </a:ext>
            </a:extLst>
          </p:cNvPr>
          <p:cNvSpPr/>
          <p:nvPr/>
        </p:nvSpPr>
        <p:spPr>
          <a:xfrm>
            <a:off x="8816454" y="1065378"/>
            <a:ext cx="3375546" cy="2120900"/>
          </a:xfrm>
          <a:prstGeom prst="ellipse">
            <a:avLst/>
          </a:prstGeom>
          <a:noFill/>
          <a:ln w="177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6C2A7262-F84E-AE46-9FC2-D1A27B01A624}"/>
              </a:ext>
            </a:extLst>
          </p:cNvPr>
          <p:cNvSpPr txBox="1"/>
          <p:nvPr/>
        </p:nvSpPr>
        <p:spPr>
          <a:xfrm>
            <a:off x="765601" y="83403"/>
            <a:ext cx="106861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Improve access to data and tools through citizen science crowdsourcing experiments for most of the facilities in the ESCAPE remit.</a:t>
            </a:r>
          </a:p>
        </p:txBody>
      </p:sp>
      <p:sp>
        <p:nvSpPr>
          <p:cNvPr id="8" name="TextBox 7">
            <a:extLst>
              <a:ext uri="{FF2B5EF4-FFF2-40B4-BE49-F238E27FC236}">
                <a16:creationId xmlns:a16="http://schemas.microsoft.com/office/drawing/2014/main" id="{45AB78E8-B050-362E-EA70-D112E2C328AF}"/>
              </a:ext>
            </a:extLst>
          </p:cNvPr>
          <p:cNvSpPr txBox="1"/>
          <p:nvPr/>
        </p:nvSpPr>
        <p:spPr>
          <a:xfrm>
            <a:off x="295337" y="6415783"/>
            <a:ext cx="3030060" cy="369332"/>
          </a:xfrm>
          <a:prstGeom prst="rect">
            <a:avLst/>
          </a:prstGeom>
          <a:noFill/>
        </p:spPr>
        <p:txBody>
          <a:bodyPr wrap="square" rtlCol="0">
            <a:spAutoFit/>
          </a:bodyPr>
          <a:lstStyle/>
          <a:p>
            <a:pPr defTabSz="914377">
              <a:defRPr/>
            </a:pPr>
            <a:r>
              <a:rPr lang="en-GB" dirty="0">
                <a:solidFill>
                  <a:prstClr val="white">
                    <a:lumMod val="50000"/>
                  </a:prstClr>
                </a:solidFill>
                <a:latin typeface="Calibri"/>
              </a:rPr>
              <a:t>Based on slide by G. </a:t>
            </a:r>
            <a:r>
              <a:rPr lang="en-GB" dirty="0" err="1">
                <a:solidFill>
                  <a:prstClr val="white">
                    <a:lumMod val="50000"/>
                  </a:prstClr>
                </a:solidFill>
                <a:latin typeface="Calibri"/>
              </a:rPr>
              <a:t>Lamanna</a:t>
            </a:r>
            <a:endParaRPr lang="en-GB" dirty="0">
              <a:solidFill>
                <a:prstClr val="white">
                  <a:lumMod val="50000"/>
                </a:prstClr>
              </a:solidFill>
              <a:latin typeface="Calibri"/>
            </a:endParaRPr>
          </a:p>
        </p:txBody>
      </p:sp>
    </p:spTree>
    <p:extLst>
      <p:ext uri="{BB962C8B-B14F-4D97-AF65-F5344CB8AC3E}">
        <p14:creationId xmlns:p14="http://schemas.microsoft.com/office/powerpoint/2010/main" val="4131509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DCE9C1-4071-BC4E-8E66-71BCF7D3A482}"/>
              </a:ext>
            </a:extLst>
          </p:cNvPr>
          <p:cNvSpPr>
            <a:spLocks noGrp="1"/>
          </p:cNvSpPr>
          <p:nvPr>
            <p:ph type="sldNum" sz="quarter"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CA82383-359B-014A-B7BC-9279CF5A794B}" type="slidenum">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3" name="Picture 2" descr="http://www.newsbiscuit.com/wp-content/uploads/2011/09/375-commuter-clown.jpg">
            <a:extLst>
              <a:ext uri="{FF2B5EF4-FFF2-40B4-BE49-F238E27FC236}">
                <a16:creationId xmlns:a16="http://schemas.microsoft.com/office/drawing/2014/main" id="{DAEB67C6-15E0-3948-A07E-1A506A0102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13684"/>
          <a:stretch/>
        </p:blipFill>
        <p:spPr bwMode="auto">
          <a:xfrm>
            <a:off x="1" y="0"/>
            <a:ext cx="1216089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D65BF5E-8572-3B44-B019-4E3E28BA94B4}"/>
              </a:ext>
            </a:extLst>
          </p:cNvPr>
          <p:cNvSpPr txBox="1"/>
          <p:nvPr/>
        </p:nvSpPr>
        <p:spPr>
          <a:xfrm>
            <a:off x="1" y="6488668"/>
            <a:ext cx="1688283" cy="33855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FFFFFF">
                    <a:lumMod val="75000"/>
                  </a:srgbClr>
                </a:solidFill>
                <a:effectLst/>
                <a:uLnTx/>
                <a:uFillTx/>
                <a:latin typeface="Arial" panose="020B0604020202020204"/>
                <a:ea typeface="+mn-ea"/>
                <a:cs typeface="+mn-cs"/>
              </a:rPr>
              <a:t>newsbiscuit.com</a:t>
            </a:r>
            <a:endParaRPr kumimoji="0" lang="en-GB" sz="16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14575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5865B-B5BE-7EC2-3BA8-9F0119F73D1F}"/>
              </a:ext>
            </a:extLst>
          </p:cNvPr>
          <p:cNvSpPr/>
          <p:nvPr/>
        </p:nvSpPr>
        <p:spPr>
          <a:xfrm>
            <a:off x="0" y="0"/>
            <a:ext cx="1947134" cy="1667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D88AA3EE-9187-6843-8D55-21F99FEF4368}"/>
              </a:ext>
            </a:extLst>
          </p:cNvPr>
          <p:cNvPicPr>
            <a:picLocks noChangeAspect="1"/>
          </p:cNvPicPr>
          <p:nvPr/>
        </p:nvPicPr>
        <p:blipFill>
          <a:blip r:embed="rId2"/>
          <a:stretch>
            <a:fillRect/>
          </a:stretch>
        </p:blipFill>
        <p:spPr>
          <a:xfrm>
            <a:off x="167645" y="618436"/>
            <a:ext cx="12014540" cy="5548243"/>
          </a:xfrm>
          <a:prstGeom prst="rect">
            <a:avLst/>
          </a:prstGeom>
        </p:spPr>
      </p:pic>
      <p:sp>
        <p:nvSpPr>
          <p:cNvPr id="6" name="TextBox 5">
            <a:extLst>
              <a:ext uri="{FF2B5EF4-FFF2-40B4-BE49-F238E27FC236}">
                <a16:creationId xmlns:a16="http://schemas.microsoft.com/office/drawing/2014/main" id="{70E77947-B9EA-B682-B670-7500D8C0A8A8}"/>
              </a:ext>
            </a:extLst>
          </p:cNvPr>
          <p:cNvSpPr txBox="1"/>
          <p:nvPr/>
        </p:nvSpPr>
        <p:spPr>
          <a:xfrm>
            <a:off x="295337" y="6415783"/>
            <a:ext cx="3030060" cy="369332"/>
          </a:xfrm>
          <a:prstGeom prst="rect">
            <a:avLst/>
          </a:prstGeom>
          <a:noFill/>
        </p:spPr>
        <p:txBody>
          <a:bodyPr wrap="square" rtlCol="0">
            <a:spAutoFit/>
          </a:bodyPr>
          <a:lstStyle/>
          <a:p>
            <a:pPr defTabSz="914377">
              <a:defRPr/>
            </a:pPr>
            <a:r>
              <a:rPr lang="en-GB" dirty="0">
                <a:solidFill>
                  <a:prstClr val="white">
                    <a:lumMod val="50000"/>
                  </a:prstClr>
                </a:solidFill>
                <a:latin typeface="Calibri"/>
              </a:rPr>
              <a:t>Based on slide by G. </a:t>
            </a:r>
            <a:r>
              <a:rPr lang="en-GB" dirty="0" err="1">
                <a:solidFill>
                  <a:prstClr val="white">
                    <a:lumMod val="50000"/>
                  </a:prstClr>
                </a:solidFill>
                <a:latin typeface="Calibri"/>
              </a:rPr>
              <a:t>Lamanna</a:t>
            </a:r>
            <a:endParaRPr lang="en-GB" dirty="0">
              <a:solidFill>
                <a:prstClr val="white">
                  <a:lumMod val="50000"/>
                </a:prstClr>
              </a:solidFill>
              <a:latin typeface="Calibri"/>
            </a:endParaRPr>
          </a:p>
        </p:txBody>
      </p:sp>
    </p:spTree>
    <p:extLst>
      <p:ext uri="{BB962C8B-B14F-4D97-AF65-F5344CB8AC3E}">
        <p14:creationId xmlns:p14="http://schemas.microsoft.com/office/powerpoint/2010/main" val="2593420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F24F1A-D0D9-BCFE-1797-91533A17E413}"/>
              </a:ext>
            </a:extLst>
          </p:cNvPr>
          <p:cNvSpPr/>
          <p:nvPr/>
        </p:nvSpPr>
        <p:spPr>
          <a:xfrm>
            <a:off x="0" y="0"/>
            <a:ext cx="1947134" cy="1667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D88AA3EE-9187-6843-8D55-21F99FEF4368}"/>
              </a:ext>
            </a:extLst>
          </p:cNvPr>
          <p:cNvPicPr>
            <a:picLocks noChangeAspect="1"/>
          </p:cNvPicPr>
          <p:nvPr/>
        </p:nvPicPr>
        <p:blipFill>
          <a:blip r:embed="rId2"/>
          <a:stretch>
            <a:fillRect/>
          </a:stretch>
        </p:blipFill>
        <p:spPr>
          <a:xfrm>
            <a:off x="167645" y="618436"/>
            <a:ext cx="12014540" cy="5548243"/>
          </a:xfrm>
          <a:prstGeom prst="rect">
            <a:avLst/>
          </a:prstGeom>
        </p:spPr>
      </p:pic>
      <p:sp>
        <p:nvSpPr>
          <p:cNvPr id="5" name="Oval 4">
            <a:extLst>
              <a:ext uri="{FF2B5EF4-FFF2-40B4-BE49-F238E27FC236}">
                <a16:creationId xmlns:a16="http://schemas.microsoft.com/office/drawing/2014/main" id="{F3045941-B260-2D43-84EB-2F45284A3794}"/>
              </a:ext>
            </a:extLst>
          </p:cNvPr>
          <p:cNvSpPr/>
          <p:nvPr/>
        </p:nvSpPr>
        <p:spPr>
          <a:xfrm>
            <a:off x="4852405" y="1379349"/>
            <a:ext cx="2987384" cy="1761641"/>
          </a:xfrm>
          <a:prstGeom prst="ellipse">
            <a:avLst/>
          </a:prstGeom>
          <a:noFill/>
          <a:ln w="177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Calibri"/>
            </a:endParaRPr>
          </a:p>
        </p:txBody>
      </p:sp>
      <p:sp>
        <p:nvSpPr>
          <p:cNvPr id="2" name="Oval 1">
            <a:extLst>
              <a:ext uri="{FF2B5EF4-FFF2-40B4-BE49-F238E27FC236}">
                <a16:creationId xmlns:a16="http://schemas.microsoft.com/office/drawing/2014/main" id="{A5465AFC-512E-DB2D-EA37-7BC771D1FF6B}"/>
              </a:ext>
            </a:extLst>
          </p:cNvPr>
          <p:cNvSpPr/>
          <p:nvPr/>
        </p:nvSpPr>
        <p:spPr>
          <a:xfrm>
            <a:off x="4236205" y="3140991"/>
            <a:ext cx="3843577" cy="1446509"/>
          </a:xfrm>
          <a:prstGeom prst="ellipse">
            <a:avLst/>
          </a:prstGeom>
          <a:noFill/>
          <a:ln w="177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Calibri"/>
            </a:endParaRPr>
          </a:p>
        </p:txBody>
      </p:sp>
      <p:sp>
        <p:nvSpPr>
          <p:cNvPr id="6" name="TextBox 5">
            <a:extLst>
              <a:ext uri="{FF2B5EF4-FFF2-40B4-BE49-F238E27FC236}">
                <a16:creationId xmlns:a16="http://schemas.microsoft.com/office/drawing/2014/main" id="{5F8C71C6-E751-DF85-6762-F4914FEE6B41}"/>
              </a:ext>
            </a:extLst>
          </p:cNvPr>
          <p:cNvSpPr txBox="1"/>
          <p:nvPr/>
        </p:nvSpPr>
        <p:spPr>
          <a:xfrm>
            <a:off x="295337" y="6415783"/>
            <a:ext cx="3030060" cy="369332"/>
          </a:xfrm>
          <a:prstGeom prst="rect">
            <a:avLst/>
          </a:prstGeom>
          <a:noFill/>
        </p:spPr>
        <p:txBody>
          <a:bodyPr wrap="square" rtlCol="0">
            <a:spAutoFit/>
          </a:bodyPr>
          <a:lstStyle/>
          <a:p>
            <a:pPr defTabSz="914377">
              <a:defRPr/>
            </a:pPr>
            <a:r>
              <a:rPr lang="en-GB" dirty="0">
                <a:solidFill>
                  <a:prstClr val="white">
                    <a:lumMod val="50000"/>
                  </a:prstClr>
                </a:solidFill>
                <a:latin typeface="Calibri"/>
              </a:rPr>
              <a:t>Based on slide by G. </a:t>
            </a:r>
            <a:r>
              <a:rPr lang="en-GB" dirty="0" err="1">
                <a:solidFill>
                  <a:prstClr val="white">
                    <a:lumMod val="50000"/>
                  </a:prstClr>
                </a:solidFill>
                <a:latin typeface="Calibri"/>
              </a:rPr>
              <a:t>Lamanna</a:t>
            </a:r>
            <a:endParaRPr lang="en-GB" dirty="0">
              <a:solidFill>
                <a:prstClr val="white">
                  <a:lumMod val="50000"/>
                </a:prstClr>
              </a:solidFill>
              <a:latin typeface="Calibri"/>
            </a:endParaRPr>
          </a:p>
        </p:txBody>
      </p:sp>
    </p:spTree>
    <p:extLst>
      <p:ext uri="{BB962C8B-B14F-4D97-AF65-F5344CB8AC3E}">
        <p14:creationId xmlns:p14="http://schemas.microsoft.com/office/powerpoint/2010/main" val="140703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4BCE88-7409-A9E8-34B3-AA4926B97614}"/>
              </a:ext>
            </a:extLst>
          </p:cNvPr>
          <p:cNvSpPr/>
          <p:nvPr/>
        </p:nvSpPr>
        <p:spPr>
          <a:xfrm>
            <a:off x="0" y="0"/>
            <a:ext cx="1947134" cy="1667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D88AA3EE-9187-6843-8D55-21F99FEF4368}"/>
              </a:ext>
            </a:extLst>
          </p:cNvPr>
          <p:cNvPicPr>
            <a:picLocks noChangeAspect="1"/>
          </p:cNvPicPr>
          <p:nvPr/>
        </p:nvPicPr>
        <p:blipFill>
          <a:blip r:embed="rId2"/>
          <a:stretch>
            <a:fillRect/>
          </a:stretch>
        </p:blipFill>
        <p:spPr>
          <a:xfrm>
            <a:off x="167645" y="618436"/>
            <a:ext cx="12014540" cy="5548243"/>
          </a:xfrm>
          <a:prstGeom prst="rect">
            <a:avLst/>
          </a:prstGeom>
        </p:spPr>
      </p:pic>
      <p:sp>
        <p:nvSpPr>
          <p:cNvPr id="6" name="Oval 5">
            <a:extLst>
              <a:ext uri="{FF2B5EF4-FFF2-40B4-BE49-F238E27FC236}">
                <a16:creationId xmlns:a16="http://schemas.microsoft.com/office/drawing/2014/main" id="{11DB67F0-E229-574C-B0B3-A27C756BEF63}"/>
              </a:ext>
            </a:extLst>
          </p:cNvPr>
          <p:cNvSpPr/>
          <p:nvPr/>
        </p:nvSpPr>
        <p:spPr>
          <a:xfrm>
            <a:off x="9025467" y="914400"/>
            <a:ext cx="2987384" cy="2827867"/>
          </a:xfrm>
          <a:prstGeom prst="ellipse">
            <a:avLst/>
          </a:prstGeom>
          <a:noFill/>
          <a:ln w="177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Calibri"/>
            </a:endParaRPr>
          </a:p>
        </p:txBody>
      </p:sp>
      <p:sp>
        <p:nvSpPr>
          <p:cNvPr id="2" name="Right Arrow 1">
            <a:extLst>
              <a:ext uri="{FF2B5EF4-FFF2-40B4-BE49-F238E27FC236}">
                <a16:creationId xmlns:a16="http://schemas.microsoft.com/office/drawing/2014/main" id="{C2EF634B-9F9A-BA49-B3D6-CBDB159927F6}"/>
              </a:ext>
            </a:extLst>
          </p:cNvPr>
          <p:cNvSpPr/>
          <p:nvPr/>
        </p:nvSpPr>
        <p:spPr>
          <a:xfrm>
            <a:off x="7839790" y="1712727"/>
            <a:ext cx="1185678" cy="1083733"/>
          </a:xfrm>
          <a:prstGeom prst="rightArrow">
            <a:avLst/>
          </a:prstGeom>
          <a:solidFill>
            <a:srgbClr val="FF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panose="020B0604020202020204"/>
            </a:endParaRPr>
          </a:p>
        </p:txBody>
      </p:sp>
      <p:sp>
        <p:nvSpPr>
          <p:cNvPr id="4" name="Oval 3">
            <a:extLst>
              <a:ext uri="{FF2B5EF4-FFF2-40B4-BE49-F238E27FC236}">
                <a16:creationId xmlns:a16="http://schemas.microsoft.com/office/drawing/2014/main" id="{6DB37C8E-C479-8F6C-9D16-375AD4B98DEE}"/>
              </a:ext>
            </a:extLst>
          </p:cNvPr>
          <p:cNvSpPr/>
          <p:nvPr/>
        </p:nvSpPr>
        <p:spPr>
          <a:xfrm>
            <a:off x="4852405" y="1379349"/>
            <a:ext cx="2987384" cy="1761641"/>
          </a:xfrm>
          <a:prstGeom prst="ellipse">
            <a:avLst/>
          </a:prstGeom>
          <a:noFill/>
          <a:ln w="177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Calibri"/>
            </a:endParaRPr>
          </a:p>
        </p:txBody>
      </p:sp>
      <p:sp>
        <p:nvSpPr>
          <p:cNvPr id="7" name="Oval 6">
            <a:extLst>
              <a:ext uri="{FF2B5EF4-FFF2-40B4-BE49-F238E27FC236}">
                <a16:creationId xmlns:a16="http://schemas.microsoft.com/office/drawing/2014/main" id="{FEB18D9F-13FC-FAD1-C773-136C40398DC2}"/>
              </a:ext>
            </a:extLst>
          </p:cNvPr>
          <p:cNvSpPr/>
          <p:nvPr/>
        </p:nvSpPr>
        <p:spPr>
          <a:xfrm>
            <a:off x="4236205" y="3140991"/>
            <a:ext cx="3843577" cy="1446509"/>
          </a:xfrm>
          <a:prstGeom prst="ellipse">
            <a:avLst/>
          </a:prstGeom>
          <a:noFill/>
          <a:ln w="177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Calibri"/>
            </a:endParaRPr>
          </a:p>
        </p:txBody>
      </p:sp>
      <p:sp>
        <p:nvSpPr>
          <p:cNvPr id="8" name="TextBox 7">
            <a:extLst>
              <a:ext uri="{FF2B5EF4-FFF2-40B4-BE49-F238E27FC236}">
                <a16:creationId xmlns:a16="http://schemas.microsoft.com/office/drawing/2014/main" id="{EBD0D317-A538-4304-997D-A5AA11E37827}"/>
              </a:ext>
            </a:extLst>
          </p:cNvPr>
          <p:cNvSpPr txBox="1"/>
          <p:nvPr/>
        </p:nvSpPr>
        <p:spPr>
          <a:xfrm>
            <a:off x="295337" y="6415783"/>
            <a:ext cx="3030060" cy="369332"/>
          </a:xfrm>
          <a:prstGeom prst="rect">
            <a:avLst/>
          </a:prstGeom>
          <a:noFill/>
        </p:spPr>
        <p:txBody>
          <a:bodyPr wrap="square" rtlCol="0">
            <a:spAutoFit/>
          </a:bodyPr>
          <a:lstStyle/>
          <a:p>
            <a:pPr defTabSz="914377">
              <a:defRPr/>
            </a:pPr>
            <a:r>
              <a:rPr lang="en-GB" dirty="0">
                <a:solidFill>
                  <a:prstClr val="white">
                    <a:lumMod val="50000"/>
                  </a:prstClr>
                </a:solidFill>
                <a:latin typeface="Calibri"/>
              </a:rPr>
              <a:t>Based on slide by G. </a:t>
            </a:r>
            <a:r>
              <a:rPr lang="en-GB" dirty="0" err="1">
                <a:solidFill>
                  <a:prstClr val="white">
                    <a:lumMod val="50000"/>
                  </a:prstClr>
                </a:solidFill>
                <a:latin typeface="Calibri"/>
              </a:rPr>
              <a:t>Lamanna</a:t>
            </a:r>
            <a:endParaRPr lang="en-GB" dirty="0">
              <a:solidFill>
                <a:prstClr val="white">
                  <a:lumMod val="50000"/>
                </a:prstClr>
              </a:solidFill>
              <a:latin typeface="Calibri"/>
            </a:endParaRPr>
          </a:p>
        </p:txBody>
      </p:sp>
    </p:spTree>
    <p:extLst>
      <p:ext uri="{BB962C8B-B14F-4D97-AF65-F5344CB8AC3E}">
        <p14:creationId xmlns:p14="http://schemas.microsoft.com/office/powerpoint/2010/main" val="1278423154"/>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781C69-5797-4FF5-B69A-473CD9431B9C}"/>
              </a:ext>
            </a:extLst>
          </p:cNvPr>
          <p:cNvSpPr/>
          <p:nvPr/>
        </p:nvSpPr>
        <p:spPr>
          <a:xfrm>
            <a:off x="0" y="0"/>
            <a:ext cx="1947134" cy="1667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D88AA3EE-9187-6843-8D55-21F99FEF4368}"/>
              </a:ext>
            </a:extLst>
          </p:cNvPr>
          <p:cNvPicPr>
            <a:picLocks noChangeAspect="1"/>
          </p:cNvPicPr>
          <p:nvPr/>
        </p:nvPicPr>
        <p:blipFill>
          <a:blip r:embed="rId2"/>
          <a:stretch>
            <a:fillRect/>
          </a:stretch>
        </p:blipFill>
        <p:spPr>
          <a:xfrm>
            <a:off x="167645" y="618436"/>
            <a:ext cx="12014540" cy="5548243"/>
          </a:xfrm>
          <a:prstGeom prst="rect">
            <a:avLst/>
          </a:prstGeom>
        </p:spPr>
      </p:pic>
      <p:sp>
        <p:nvSpPr>
          <p:cNvPr id="6" name="Oval 5">
            <a:extLst>
              <a:ext uri="{FF2B5EF4-FFF2-40B4-BE49-F238E27FC236}">
                <a16:creationId xmlns:a16="http://schemas.microsoft.com/office/drawing/2014/main" id="{11DB67F0-E229-574C-B0B3-A27C756BEF63}"/>
              </a:ext>
            </a:extLst>
          </p:cNvPr>
          <p:cNvSpPr/>
          <p:nvPr/>
        </p:nvSpPr>
        <p:spPr>
          <a:xfrm>
            <a:off x="9025467" y="914400"/>
            <a:ext cx="2987384" cy="2827867"/>
          </a:xfrm>
          <a:prstGeom prst="ellipse">
            <a:avLst/>
          </a:prstGeom>
          <a:noFill/>
          <a:ln w="177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Calibri"/>
            </a:endParaRPr>
          </a:p>
        </p:txBody>
      </p:sp>
      <p:sp>
        <p:nvSpPr>
          <p:cNvPr id="2" name="Right Arrow 1">
            <a:extLst>
              <a:ext uri="{FF2B5EF4-FFF2-40B4-BE49-F238E27FC236}">
                <a16:creationId xmlns:a16="http://schemas.microsoft.com/office/drawing/2014/main" id="{C2EF634B-9F9A-BA49-B3D6-CBDB159927F6}"/>
              </a:ext>
            </a:extLst>
          </p:cNvPr>
          <p:cNvSpPr/>
          <p:nvPr/>
        </p:nvSpPr>
        <p:spPr>
          <a:xfrm>
            <a:off x="7839790" y="1712727"/>
            <a:ext cx="1185678" cy="1083733"/>
          </a:xfrm>
          <a:prstGeom prst="rightArrow">
            <a:avLst/>
          </a:prstGeom>
          <a:solidFill>
            <a:srgbClr val="FF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Calibri"/>
            </a:endParaRPr>
          </a:p>
        </p:txBody>
      </p:sp>
      <p:sp>
        <p:nvSpPr>
          <p:cNvPr id="7" name="Oval 6">
            <a:extLst>
              <a:ext uri="{FF2B5EF4-FFF2-40B4-BE49-F238E27FC236}">
                <a16:creationId xmlns:a16="http://schemas.microsoft.com/office/drawing/2014/main" id="{EE2D23DD-31DC-9B4F-A5AE-4D398DAF895A}"/>
              </a:ext>
            </a:extLst>
          </p:cNvPr>
          <p:cNvSpPr/>
          <p:nvPr/>
        </p:nvSpPr>
        <p:spPr>
          <a:xfrm>
            <a:off x="1596656" y="914400"/>
            <a:ext cx="2987384" cy="2827867"/>
          </a:xfrm>
          <a:prstGeom prst="ellipse">
            <a:avLst/>
          </a:prstGeom>
          <a:noFill/>
          <a:ln w="177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Calibri"/>
            </a:endParaRPr>
          </a:p>
        </p:txBody>
      </p:sp>
      <p:sp>
        <p:nvSpPr>
          <p:cNvPr id="4" name="U-Turn Arrow 3">
            <a:extLst>
              <a:ext uri="{FF2B5EF4-FFF2-40B4-BE49-F238E27FC236}">
                <a16:creationId xmlns:a16="http://schemas.microsoft.com/office/drawing/2014/main" id="{CB6B1C0E-4FA9-0E4B-8E60-C25D4D73D0D4}"/>
              </a:ext>
            </a:extLst>
          </p:cNvPr>
          <p:cNvSpPr/>
          <p:nvPr/>
        </p:nvSpPr>
        <p:spPr>
          <a:xfrm flipH="1">
            <a:off x="2844801" y="119893"/>
            <a:ext cx="7674359" cy="794507"/>
          </a:xfrm>
          <a:prstGeom prst="uturnArrow">
            <a:avLst>
              <a:gd name="adj1" fmla="val 30633"/>
              <a:gd name="adj2" fmla="val 25000"/>
              <a:gd name="adj3" fmla="val 28447"/>
              <a:gd name="adj4" fmla="val 50000"/>
              <a:gd name="adj5" fmla="val 91543"/>
            </a:avLst>
          </a:prstGeom>
          <a:solidFill>
            <a:srgbClr val="FF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000000"/>
              </a:solidFill>
              <a:latin typeface="Arial" panose="020B0604020202020204"/>
            </a:endParaRPr>
          </a:p>
        </p:txBody>
      </p:sp>
      <p:sp>
        <p:nvSpPr>
          <p:cNvPr id="8" name="Oval 7">
            <a:extLst>
              <a:ext uri="{FF2B5EF4-FFF2-40B4-BE49-F238E27FC236}">
                <a16:creationId xmlns:a16="http://schemas.microsoft.com/office/drawing/2014/main" id="{C8187178-B46A-F361-5B47-9F879822E3CA}"/>
              </a:ext>
            </a:extLst>
          </p:cNvPr>
          <p:cNvSpPr/>
          <p:nvPr/>
        </p:nvSpPr>
        <p:spPr>
          <a:xfrm>
            <a:off x="4852405" y="1379349"/>
            <a:ext cx="2987384" cy="1761641"/>
          </a:xfrm>
          <a:prstGeom prst="ellipse">
            <a:avLst/>
          </a:prstGeom>
          <a:noFill/>
          <a:ln w="177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Calibri"/>
            </a:endParaRPr>
          </a:p>
        </p:txBody>
      </p:sp>
      <p:sp>
        <p:nvSpPr>
          <p:cNvPr id="9" name="Oval 8">
            <a:extLst>
              <a:ext uri="{FF2B5EF4-FFF2-40B4-BE49-F238E27FC236}">
                <a16:creationId xmlns:a16="http://schemas.microsoft.com/office/drawing/2014/main" id="{D8D2C6B2-A319-B2E9-1B9F-DDBDDDD8EC00}"/>
              </a:ext>
            </a:extLst>
          </p:cNvPr>
          <p:cNvSpPr/>
          <p:nvPr/>
        </p:nvSpPr>
        <p:spPr>
          <a:xfrm>
            <a:off x="4236205" y="3140991"/>
            <a:ext cx="3843577" cy="1446509"/>
          </a:xfrm>
          <a:prstGeom prst="ellipse">
            <a:avLst/>
          </a:prstGeom>
          <a:noFill/>
          <a:ln w="177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Calibri"/>
            </a:endParaRPr>
          </a:p>
        </p:txBody>
      </p:sp>
      <p:sp>
        <p:nvSpPr>
          <p:cNvPr id="10" name="TextBox 9">
            <a:extLst>
              <a:ext uri="{FF2B5EF4-FFF2-40B4-BE49-F238E27FC236}">
                <a16:creationId xmlns:a16="http://schemas.microsoft.com/office/drawing/2014/main" id="{A21C4A9A-1360-70DD-46CA-BDF9DB504E7F}"/>
              </a:ext>
            </a:extLst>
          </p:cNvPr>
          <p:cNvSpPr txBox="1"/>
          <p:nvPr/>
        </p:nvSpPr>
        <p:spPr>
          <a:xfrm>
            <a:off x="295337" y="6415783"/>
            <a:ext cx="3030060" cy="369332"/>
          </a:xfrm>
          <a:prstGeom prst="rect">
            <a:avLst/>
          </a:prstGeom>
          <a:noFill/>
        </p:spPr>
        <p:txBody>
          <a:bodyPr wrap="square" rtlCol="0">
            <a:spAutoFit/>
          </a:bodyPr>
          <a:lstStyle/>
          <a:p>
            <a:pPr defTabSz="914377">
              <a:defRPr/>
            </a:pPr>
            <a:r>
              <a:rPr lang="en-GB" dirty="0">
                <a:solidFill>
                  <a:prstClr val="white">
                    <a:lumMod val="50000"/>
                  </a:prstClr>
                </a:solidFill>
                <a:latin typeface="Calibri"/>
              </a:rPr>
              <a:t>Based on slide by G. </a:t>
            </a:r>
            <a:r>
              <a:rPr lang="en-GB" dirty="0" err="1">
                <a:solidFill>
                  <a:prstClr val="white">
                    <a:lumMod val="50000"/>
                  </a:prstClr>
                </a:solidFill>
                <a:latin typeface="Calibri"/>
              </a:rPr>
              <a:t>Lamanna</a:t>
            </a:r>
            <a:endParaRPr lang="en-GB" dirty="0">
              <a:solidFill>
                <a:prstClr val="white">
                  <a:lumMod val="50000"/>
                </a:prstClr>
              </a:solidFill>
              <a:latin typeface="Calibri"/>
            </a:endParaRPr>
          </a:p>
        </p:txBody>
      </p:sp>
    </p:spTree>
    <p:extLst>
      <p:ext uri="{BB962C8B-B14F-4D97-AF65-F5344CB8AC3E}">
        <p14:creationId xmlns:p14="http://schemas.microsoft.com/office/powerpoint/2010/main" val="260375584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5E3C11B-6EBF-8595-D49D-2C73FF94329A}"/>
              </a:ext>
            </a:extLst>
          </p:cNvPr>
          <p:cNvSpPr/>
          <p:nvPr/>
        </p:nvSpPr>
        <p:spPr>
          <a:xfrm>
            <a:off x="0" y="0"/>
            <a:ext cx="1947134" cy="1667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D88AA3EE-9187-6843-8D55-21F99FEF4368}"/>
              </a:ext>
            </a:extLst>
          </p:cNvPr>
          <p:cNvPicPr>
            <a:picLocks noChangeAspect="1"/>
          </p:cNvPicPr>
          <p:nvPr/>
        </p:nvPicPr>
        <p:blipFill>
          <a:blip r:embed="rId2"/>
          <a:stretch>
            <a:fillRect/>
          </a:stretch>
        </p:blipFill>
        <p:spPr>
          <a:xfrm>
            <a:off x="167645" y="618436"/>
            <a:ext cx="12014540" cy="5548243"/>
          </a:xfrm>
          <a:prstGeom prst="rect">
            <a:avLst/>
          </a:prstGeom>
        </p:spPr>
      </p:pic>
      <p:sp>
        <p:nvSpPr>
          <p:cNvPr id="5" name="U-Turn Arrow 3">
            <a:extLst>
              <a:ext uri="{FF2B5EF4-FFF2-40B4-BE49-F238E27FC236}">
                <a16:creationId xmlns:a16="http://schemas.microsoft.com/office/drawing/2014/main" id="{C049244C-2F4B-63FA-FDE6-D9DCC65BF5F3}"/>
              </a:ext>
            </a:extLst>
          </p:cNvPr>
          <p:cNvSpPr/>
          <p:nvPr/>
        </p:nvSpPr>
        <p:spPr>
          <a:xfrm>
            <a:off x="3974808" y="512229"/>
            <a:ext cx="2324932" cy="794507"/>
          </a:xfrm>
          <a:prstGeom prst="uturnArrow">
            <a:avLst>
              <a:gd name="adj1" fmla="val 30633"/>
              <a:gd name="adj2" fmla="val 25000"/>
              <a:gd name="adj3" fmla="val 28447"/>
              <a:gd name="adj4" fmla="val 50000"/>
              <a:gd name="adj5" fmla="val 91543"/>
            </a:avLst>
          </a:prstGeom>
          <a:solidFill>
            <a:srgbClr val="FF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srgbClr val="000000"/>
              </a:solidFill>
              <a:latin typeface="Arial" panose="020B0604020202020204"/>
            </a:endParaRPr>
          </a:p>
        </p:txBody>
      </p:sp>
      <p:sp>
        <p:nvSpPr>
          <p:cNvPr id="53" name="TextBox 52">
            <a:extLst>
              <a:ext uri="{FF2B5EF4-FFF2-40B4-BE49-F238E27FC236}">
                <a16:creationId xmlns:a16="http://schemas.microsoft.com/office/drawing/2014/main" id="{13F3D109-6806-6642-9138-D36E1F43DF7C}"/>
              </a:ext>
            </a:extLst>
          </p:cNvPr>
          <p:cNvSpPr txBox="1"/>
          <p:nvPr/>
        </p:nvSpPr>
        <p:spPr>
          <a:xfrm>
            <a:off x="295337" y="6415783"/>
            <a:ext cx="3030060" cy="369332"/>
          </a:xfrm>
          <a:prstGeom prst="rect">
            <a:avLst/>
          </a:prstGeom>
          <a:noFill/>
        </p:spPr>
        <p:txBody>
          <a:bodyPr wrap="square" rtlCol="0">
            <a:spAutoFit/>
          </a:bodyPr>
          <a:lstStyle/>
          <a:p>
            <a:pPr defTabSz="914377">
              <a:defRPr/>
            </a:pPr>
            <a:r>
              <a:rPr lang="en-GB" dirty="0">
                <a:solidFill>
                  <a:prstClr val="white">
                    <a:lumMod val="50000"/>
                  </a:prstClr>
                </a:solidFill>
                <a:latin typeface="Calibri"/>
              </a:rPr>
              <a:t>Based on slide by G. </a:t>
            </a:r>
            <a:r>
              <a:rPr lang="en-GB" dirty="0" err="1">
                <a:solidFill>
                  <a:prstClr val="white">
                    <a:lumMod val="50000"/>
                  </a:prstClr>
                </a:solidFill>
                <a:latin typeface="Calibri"/>
              </a:rPr>
              <a:t>Lamanna</a:t>
            </a:r>
            <a:endParaRPr lang="en-GB" dirty="0">
              <a:solidFill>
                <a:prstClr val="white">
                  <a:lumMod val="50000"/>
                </a:prstClr>
              </a:solidFill>
              <a:latin typeface="Calibri"/>
            </a:endParaRPr>
          </a:p>
        </p:txBody>
      </p:sp>
      <p:sp>
        <p:nvSpPr>
          <p:cNvPr id="6" name="Oval 5">
            <a:extLst>
              <a:ext uri="{FF2B5EF4-FFF2-40B4-BE49-F238E27FC236}">
                <a16:creationId xmlns:a16="http://schemas.microsoft.com/office/drawing/2014/main" id="{11DB67F0-E229-574C-B0B3-A27C756BEF63}"/>
              </a:ext>
            </a:extLst>
          </p:cNvPr>
          <p:cNvSpPr/>
          <p:nvPr/>
        </p:nvSpPr>
        <p:spPr>
          <a:xfrm>
            <a:off x="9025467" y="914400"/>
            <a:ext cx="2987384" cy="2827867"/>
          </a:xfrm>
          <a:prstGeom prst="ellipse">
            <a:avLst/>
          </a:prstGeom>
          <a:noFill/>
          <a:ln w="177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Calibri"/>
            </a:endParaRPr>
          </a:p>
        </p:txBody>
      </p:sp>
      <p:sp>
        <p:nvSpPr>
          <p:cNvPr id="2" name="Right Arrow 1">
            <a:extLst>
              <a:ext uri="{FF2B5EF4-FFF2-40B4-BE49-F238E27FC236}">
                <a16:creationId xmlns:a16="http://schemas.microsoft.com/office/drawing/2014/main" id="{C2EF634B-9F9A-BA49-B3D6-CBDB159927F6}"/>
              </a:ext>
            </a:extLst>
          </p:cNvPr>
          <p:cNvSpPr/>
          <p:nvPr/>
        </p:nvSpPr>
        <p:spPr>
          <a:xfrm>
            <a:off x="7839790" y="1712727"/>
            <a:ext cx="1185678" cy="1083733"/>
          </a:xfrm>
          <a:prstGeom prst="rightArrow">
            <a:avLst/>
          </a:prstGeom>
          <a:solidFill>
            <a:srgbClr val="FF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Calibri"/>
            </a:endParaRPr>
          </a:p>
        </p:txBody>
      </p:sp>
      <p:sp>
        <p:nvSpPr>
          <p:cNvPr id="7" name="Oval 6">
            <a:extLst>
              <a:ext uri="{FF2B5EF4-FFF2-40B4-BE49-F238E27FC236}">
                <a16:creationId xmlns:a16="http://schemas.microsoft.com/office/drawing/2014/main" id="{EE2D23DD-31DC-9B4F-A5AE-4D398DAF895A}"/>
              </a:ext>
            </a:extLst>
          </p:cNvPr>
          <p:cNvSpPr/>
          <p:nvPr/>
        </p:nvSpPr>
        <p:spPr>
          <a:xfrm>
            <a:off x="1596656" y="914400"/>
            <a:ext cx="2987384" cy="2827867"/>
          </a:xfrm>
          <a:prstGeom prst="ellipse">
            <a:avLst/>
          </a:prstGeom>
          <a:noFill/>
          <a:ln w="177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Calibri"/>
            </a:endParaRPr>
          </a:p>
        </p:txBody>
      </p:sp>
      <p:sp>
        <p:nvSpPr>
          <p:cNvPr id="4" name="U-Turn Arrow 3">
            <a:extLst>
              <a:ext uri="{FF2B5EF4-FFF2-40B4-BE49-F238E27FC236}">
                <a16:creationId xmlns:a16="http://schemas.microsoft.com/office/drawing/2014/main" id="{CB6B1C0E-4FA9-0E4B-8E60-C25D4D73D0D4}"/>
              </a:ext>
            </a:extLst>
          </p:cNvPr>
          <p:cNvSpPr/>
          <p:nvPr/>
        </p:nvSpPr>
        <p:spPr>
          <a:xfrm flipH="1">
            <a:off x="2844801" y="119893"/>
            <a:ext cx="7674359" cy="794507"/>
          </a:xfrm>
          <a:prstGeom prst="uturnArrow">
            <a:avLst>
              <a:gd name="adj1" fmla="val 30633"/>
              <a:gd name="adj2" fmla="val 25000"/>
              <a:gd name="adj3" fmla="val 28447"/>
              <a:gd name="adj4" fmla="val 50000"/>
              <a:gd name="adj5" fmla="val 91543"/>
            </a:avLst>
          </a:prstGeom>
          <a:solidFill>
            <a:srgbClr val="FF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srgbClr val="000000"/>
              </a:solidFill>
              <a:latin typeface="Arial" panose="020B0604020202020204"/>
            </a:endParaRPr>
          </a:p>
        </p:txBody>
      </p:sp>
      <p:sp>
        <p:nvSpPr>
          <p:cNvPr id="8" name="Oval 7">
            <a:extLst>
              <a:ext uri="{FF2B5EF4-FFF2-40B4-BE49-F238E27FC236}">
                <a16:creationId xmlns:a16="http://schemas.microsoft.com/office/drawing/2014/main" id="{C8187178-B46A-F361-5B47-9F879822E3CA}"/>
              </a:ext>
            </a:extLst>
          </p:cNvPr>
          <p:cNvSpPr/>
          <p:nvPr/>
        </p:nvSpPr>
        <p:spPr>
          <a:xfrm>
            <a:off x="4852405" y="1379349"/>
            <a:ext cx="2987384" cy="1761641"/>
          </a:xfrm>
          <a:prstGeom prst="ellipse">
            <a:avLst/>
          </a:prstGeom>
          <a:noFill/>
          <a:ln w="177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Calibri"/>
            </a:endParaRPr>
          </a:p>
        </p:txBody>
      </p:sp>
      <p:sp>
        <p:nvSpPr>
          <p:cNvPr id="9" name="Oval 8">
            <a:extLst>
              <a:ext uri="{FF2B5EF4-FFF2-40B4-BE49-F238E27FC236}">
                <a16:creationId xmlns:a16="http://schemas.microsoft.com/office/drawing/2014/main" id="{D8D2C6B2-A319-B2E9-1B9F-DDBDDDD8EC00}"/>
              </a:ext>
            </a:extLst>
          </p:cNvPr>
          <p:cNvSpPr/>
          <p:nvPr/>
        </p:nvSpPr>
        <p:spPr>
          <a:xfrm>
            <a:off x="4236205" y="3140991"/>
            <a:ext cx="3843577" cy="1446509"/>
          </a:xfrm>
          <a:prstGeom prst="ellipse">
            <a:avLst/>
          </a:prstGeom>
          <a:noFill/>
          <a:ln w="177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Calibri"/>
            </a:endParaRPr>
          </a:p>
        </p:txBody>
      </p:sp>
      <p:sp>
        <p:nvSpPr>
          <p:cNvPr id="10" name="TextBox 9">
            <a:extLst>
              <a:ext uri="{FF2B5EF4-FFF2-40B4-BE49-F238E27FC236}">
                <a16:creationId xmlns:a16="http://schemas.microsoft.com/office/drawing/2014/main" id="{311EAA7B-E15E-A7BD-4A13-54284E71737C}"/>
              </a:ext>
            </a:extLst>
          </p:cNvPr>
          <p:cNvSpPr txBox="1"/>
          <p:nvPr/>
        </p:nvSpPr>
        <p:spPr>
          <a:xfrm>
            <a:off x="4918507" y="691322"/>
            <a:ext cx="426720" cy="483695"/>
          </a:xfrm>
          <a:prstGeom prst="rect">
            <a:avLst/>
          </a:prstGeom>
          <a:noFill/>
        </p:spPr>
        <p:txBody>
          <a:bodyPr wrap="none" rtlCol="0">
            <a:noAutofit/>
          </a:bodyPr>
          <a:lstStyle/>
          <a:p>
            <a:pPr defTabSz="914377"/>
            <a:r>
              <a:rPr lang="en-GB" sz="2667" b="1" dirty="0">
                <a:solidFill>
                  <a:srgbClr val="FFC0C0"/>
                </a:solidFill>
                <a:latin typeface="Arial" panose="020B0604020202020204"/>
              </a:rPr>
              <a:t>?</a:t>
            </a:r>
            <a:endParaRPr lang="en-GB" sz="1600" b="1" dirty="0">
              <a:solidFill>
                <a:srgbClr val="FFC0C0"/>
              </a:solidFill>
              <a:latin typeface="Arial" panose="020B0604020202020204"/>
            </a:endParaRPr>
          </a:p>
        </p:txBody>
      </p:sp>
    </p:spTree>
    <p:extLst>
      <p:ext uri="{BB962C8B-B14F-4D97-AF65-F5344CB8AC3E}">
        <p14:creationId xmlns:p14="http://schemas.microsoft.com/office/powerpoint/2010/main" val="2457389282"/>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98F522-C010-0441-BE83-A80729327891}"/>
              </a:ext>
            </a:extLst>
          </p:cNvPr>
          <p:cNvSpPr>
            <a:spLocks noGrp="1"/>
          </p:cNvSpPr>
          <p:nvPr>
            <p:ph type="title"/>
          </p:nvPr>
        </p:nvSpPr>
        <p:spPr/>
        <p:txBody>
          <a:bodyPr/>
          <a:lstStyle/>
          <a:p>
            <a:r>
              <a:rPr lang="en-GB" dirty="0"/>
              <a:t>ESCAPE Citizen Science Roadmap:</a:t>
            </a:r>
          </a:p>
        </p:txBody>
      </p:sp>
      <p:sp>
        <p:nvSpPr>
          <p:cNvPr id="4" name="Content Placeholder 3">
            <a:extLst>
              <a:ext uri="{FF2B5EF4-FFF2-40B4-BE49-F238E27FC236}">
                <a16:creationId xmlns:a16="http://schemas.microsoft.com/office/drawing/2014/main" id="{2A7BA0AE-F7D2-12C7-2DA2-71FDD4DF27B0}"/>
              </a:ext>
            </a:extLst>
          </p:cNvPr>
          <p:cNvSpPr>
            <a:spLocks noGrp="1"/>
          </p:cNvSpPr>
          <p:nvPr>
            <p:ph idx="1"/>
          </p:nvPr>
        </p:nvSpPr>
        <p:spPr/>
        <p:txBody>
          <a:bodyPr>
            <a:normAutofit/>
          </a:bodyPr>
          <a:lstStyle/>
          <a:p>
            <a:r>
              <a:rPr lang="en-GB" dirty="0"/>
              <a:t> Citizen Science Demonstrators:</a:t>
            </a:r>
          </a:p>
          <a:p>
            <a:pPr lvl="1"/>
            <a:r>
              <a:rPr lang="en-GB" dirty="0"/>
              <a:t> Open the science related ESFRIs (and their pathfinders/precursors) to the general public by creating, managing and operating a harmonised suite of mass participation experiments for these facilities</a:t>
            </a:r>
          </a:p>
          <a:p>
            <a:pPr lvl="1"/>
            <a:r>
              <a:rPr lang="en-GB" dirty="0"/>
              <a:t> Develop/adapt machine-learning tools for deciding when subjects are well characterised and for volunteer classification reliability</a:t>
            </a:r>
          </a:p>
          <a:p>
            <a:pPr lvl="1"/>
            <a:r>
              <a:rPr lang="en-GB" dirty="0"/>
              <a:t> Create embedded educational resources </a:t>
            </a:r>
          </a:p>
          <a:p>
            <a:pPr lvl="1"/>
            <a:r>
              <a:rPr lang="en-GB" dirty="0"/>
              <a:t> Create online forums for two-way dialogue with professional scientists, for participant volunteers to take their interest further, improving transparency of the scientific process.</a:t>
            </a:r>
          </a:p>
        </p:txBody>
      </p:sp>
    </p:spTree>
    <p:extLst>
      <p:ext uri="{BB962C8B-B14F-4D97-AF65-F5344CB8AC3E}">
        <p14:creationId xmlns:p14="http://schemas.microsoft.com/office/powerpoint/2010/main" val="3177654512"/>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93CED01-B4E9-1440-B6BC-F5B5F72F0FB7}" vid="{DFDA9E33-CF96-054A-81CF-3EA211A23324}"/>
    </a:ext>
  </a:extLst>
</a:theme>
</file>

<file path=ppt/theme/theme2.xml><?xml version="1.0" encoding="utf-8"?>
<a:theme xmlns:a="http://schemas.openxmlformats.org/drawingml/2006/main" name="1_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CAPE PPT template_v2" id="{84B2C77E-D1E5-DD48-B3EE-B80C14BA55BA}" vid="{29E3AAB7-A3DE-2940-AABB-6F3EADDE159C}"/>
    </a:ext>
  </a:extLst>
</a:theme>
</file>

<file path=ppt/theme/theme3.xml><?xml version="1.0" encoding="utf-8"?>
<a:theme xmlns:a="http://schemas.openxmlformats.org/drawingml/2006/main" name="OU Section">
  <a:themeElements>
    <a:clrScheme name="OU Theme Colours">
      <a:dk1>
        <a:srgbClr val="000000"/>
      </a:dk1>
      <a:lt1>
        <a:srgbClr val="FFFFFF"/>
      </a:lt1>
      <a:dk2>
        <a:srgbClr val="A7A9AC"/>
      </a:dk2>
      <a:lt2>
        <a:srgbClr val="CCCCCC"/>
      </a:lt2>
      <a:accent1>
        <a:srgbClr val="1D499B"/>
      </a:accent1>
      <a:accent2>
        <a:srgbClr val="F26522"/>
      </a:accent2>
      <a:accent3>
        <a:srgbClr val="ED2891"/>
      </a:accent3>
      <a:accent4>
        <a:srgbClr val="00B7B2"/>
      </a:accent4>
      <a:accent5>
        <a:srgbClr val="A7A9AC"/>
      </a:accent5>
      <a:accent6>
        <a:srgbClr val="000000"/>
      </a:accent6>
      <a:hlink>
        <a:srgbClr val="5490D0"/>
      </a:hlink>
      <a:folHlink>
        <a:srgbClr val="716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U Title">
  <a:themeElements>
    <a:clrScheme name="OU Theme Colours">
      <a:dk1>
        <a:srgbClr val="000000"/>
      </a:dk1>
      <a:lt1>
        <a:srgbClr val="FFFFFF"/>
      </a:lt1>
      <a:dk2>
        <a:srgbClr val="A7A9AC"/>
      </a:dk2>
      <a:lt2>
        <a:srgbClr val="CCCCCC"/>
      </a:lt2>
      <a:accent1>
        <a:srgbClr val="1D499B"/>
      </a:accent1>
      <a:accent2>
        <a:srgbClr val="F26522"/>
      </a:accent2>
      <a:accent3>
        <a:srgbClr val="ED2891"/>
      </a:accent3>
      <a:accent4>
        <a:srgbClr val="00B7B2"/>
      </a:accent4>
      <a:accent5>
        <a:srgbClr val="A7A9AC"/>
      </a:accent5>
      <a:accent6>
        <a:srgbClr val="000000"/>
      </a:accent6>
      <a:hlink>
        <a:srgbClr val="5490D0"/>
      </a:hlink>
      <a:folHlink>
        <a:srgbClr val="716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l">
          <a:defRPr sz="12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U Section">
  <a:themeElements>
    <a:clrScheme name="OU Theme Colours">
      <a:dk1>
        <a:srgbClr val="000000"/>
      </a:dk1>
      <a:lt1>
        <a:srgbClr val="FFFFFF"/>
      </a:lt1>
      <a:dk2>
        <a:srgbClr val="A7A9AC"/>
      </a:dk2>
      <a:lt2>
        <a:srgbClr val="CCCCCC"/>
      </a:lt2>
      <a:accent1>
        <a:srgbClr val="1D499B"/>
      </a:accent1>
      <a:accent2>
        <a:srgbClr val="F26522"/>
      </a:accent2>
      <a:accent3>
        <a:srgbClr val="ED2891"/>
      </a:accent3>
      <a:accent4>
        <a:srgbClr val="00B7B2"/>
      </a:accent4>
      <a:accent5>
        <a:srgbClr val="A7A9AC"/>
      </a:accent5>
      <a:accent6>
        <a:srgbClr val="000000"/>
      </a:accent6>
      <a:hlink>
        <a:srgbClr val="5490D0"/>
      </a:hlink>
      <a:folHlink>
        <a:srgbClr val="716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di Office</Template>
  <TotalTime>2186</TotalTime>
  <Words>1070</Words>
  <Application>Microsoft Macintosh PowerPoint</Application>
  <PresentationFormat>Widescreen</PresentationFormat>
  <Paragraphs>90</Paragraphs>
  <Slides>19</Slides>
  <Notes>4</Notes>
  <HiddenSlides>0</HiddenSlides>
  <MMClips>1</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19</vt:i4>
      </vt:variant>
    </vt:vector>
  </HeadingPairs>
  <TitlesOfParts>
    <vt:vector size="27" baseType="lpstr">
      <vt:lpstr>Arial</vt:lpstr>
      <vt:lpstr>Calibri</vt:lpstr>
      <vt:lpstr>Calibri Light</vt:lpstr>
      <vt:lpstr>Tema di Office</vt:lpstr>
      <vt:lpstr>1_Tema di Office</vt:lpstr>
      <vt:lpstr>OU Section</vt:lpstr>
      <vt:lpstr>OU Title</vt:lpstr>
      <vt:lpstr>1_OU Section</vt:lpstr>
      <vt:lpstr>ESCAPE Citizen Science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ESCAPE Citizen Science Roadmap:</vt:lpstr>
      <vt:lpstr>ESCAPE Citizen Science Roadmap:</vt:lpstr>
      <vt:lpstr>PowerPoint Presentation</vt:lpstr>
      <vt:lpstr>PowerPoint Presentation</vt:lpstr>
      <vt:lpstr>PowerPoint Presentation</vt:lpstr>
      <vt:lpstr>African Indigenous Knowledge (AIK)</vt:lpstr>
      <vt:lpstr>Knitting Patterns in Domestic Magazines</vt:lpstr>
      <vt:lpstr>Knitting Patterns in Domestic Magazines</vt:lpstr>
      <vt:lpstr>With thanks to: Hugh Dickinson, James Pearson, Rita Meneses, Luigi Colucci, Maud Coppel </vt:lpstr>
      <vt:lpstr>Where next for citizen science in EOSC?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Bird</dc:creator>
  <cp:lastModifiedBy>Stephen.Serjeant</cp:lastModifiedBy>
  <cp:revision>105</cp:revision>
  <dcterms:created xsi:type="dcterms:W3CDTF">2021-03-16T13:52:56Z</dcterms:created>
  <dcterms:modified xsi:type="dcterms:W3CDTF">2022-12-04T15:35:45Z</dcterms:modified>
</cp:coreProperties>
</file>