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16"/>
  </p:notesMasterIdLst>
  <p:sldIdLst>
    <p:sldId id="265" r:id="rId2"/>
    <p:sldId id="282" r:id="rId3"/>
    <p:sldId id="283" r:id="rId4"/>
    <p:sldId id="281" r:id="rId5"/>
    <p:sldId id="270" r:id="rId6"/>
    <p:sldId id="271" r:id="rId7"/>
    <p:sldId id="272" r:id="rId8"/>
    <p:sldId id="274" r:id="rId9"/>
    <p:sldId id="275" r:id="rId10"/>
    <p:sldId id="276" r:id="rId11"/>
    <p:sldId id="277" r:id="rId12"/>
    <p:sldId id="278" r:id="rId13"/>
    <p:sldId id="279" r:id="rId14"/>
    <p:sldId id="266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Utente di Microsoft Office" initials="UdMO" lastIdx="1" clrIdx="0">
    <p:extLst>
      <p:ext uri="{19B8F6BF-5375-455C-9EA6-DF929625EA0E}">
        <p15:presenceInfo xmlns:p15="http://schemas.microsoft.com/office/powerpoint/2012/main" userId="Utente di Microsoft Offic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44C9F"/>
    <a:srgbClr val="323F24"/>
    <a:srgbClr val="1C313A"/>
    <a:srgbClr val="B4B9C7"/>
    <a:srgbClr val="4470A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261"/>
    <p:restoredTop sz="94830"/>
  </p:normalViewPr>
  <p:slideViewPr>
    <p:cSldViewPr snapToGrid="0" snapToObjects="1">
      <p:cViewPr varScale="1">
        <p:scale>
          <a:sx n="86" d="100"/>
          <a:sy n="86" d="100"/>
        </p:scale>
        <p:origin x="912" y="7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D5F4C-A139-7E40-960E-05E94CBA483F}" type="datetimeFigureOut">
              <a:rPr lang="it-IT" smtClean="0"/>
              <a:t>05/12/2022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it-IT"/>
              <a:t>Modifica gli stili del testo dello schema
Secondo livello
Terzo livello
Quarto livello
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F83B3-0C21-BA46-891E-E923391B397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13666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projectescape.eu/" TargetMode="External"/><Relationship Id="rId7" Type="http://schemas.openxmlformats.org/officeDocument/2006/relationships/hyperlink" Target="https://twitter.com/ESCAPE_EU" TargetMode="External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hyperlink" Target="https://www.linkedin.com/company/projectescape/" TargetMode="External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102777B-9037-D988-3EE8-F9C178E76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4017" y="1938270"/>
            <a:ext cx="8631300" cy="1984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7" name="Sottotitolo 2">
            <a:extLst>
              <a:ext uri="{FF2B5EF4-FFF2-40B4-BE49-F238E27FC236}">
                <a16:creationId xmlns:a16="http://schemas.microsoft.com/office/drawing/2014/main" id="{B3A0DD78-5233-64B4-7C82-DFA9E070E6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54017" y="4225786"/>
            <a:ext cx="8631300" cy="1655762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F69A914-BA36-671C-C01D-0BCBD35D77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52896" y="6302237"/>
            <a:ext cx="432904" cy="32467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929BC890-FDBA-17C4-A081-0FBF54C32CF7}"/>
              </a:ext>
            </a:extLst>
          </p:cNvPr>
          <p:cNvSpPr txBox="1"/>
          <p:nvPr userDrawn="1"/>
        </p:nvSpPr>
        <p:spPr>
          <a:xfrm>
            <a:off x="844826" y="6302237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065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efaul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FD81B6-DA68-114A-B20B-31E3CEC17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5.12.2022</a:t>
            </a:r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D015A9-2AD7-244C-B4A1-87AA057A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3476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0DAF8BF3-9D15-8AC2-75DB-445D4D2893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b="1">
                <a:latin typeface="+mn-lt"/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1BE3AA2B-D62C-F2E1-9FB3-3B6628AA2A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8"/>
            <a:ext cx="11085383" cy="40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82A77A61-7A8F-A710-DDE1-247AEB16B83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08353A64-9124-F6B5-66E4-62CD19DC6AD8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993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6FD81B6-DA68-114A-B20B-31E3CEC179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5.12.2022</a:t>
            </a:r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2D015A9-2AD7-244C-B4A1-87AA057A45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 userDrawn="1"/>
        </p:nvSpPr>
        <p:spPr>
          <a:xfrm>
            <a:off x="3740863" y="188640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it-IT" sz="1800" b="0" i="0" dirty="0">
                <a:solidFill>
                  <a:schemeClr val="bg1"/>
                </a:solidFill>
                <a:latin typeface="Akzidenz-Grotesk BQ" pitchFamily="2" charset="77"/>
              </a:rPr>
              <a:t>Title Here</a:t>
            </a:r>
            <a:endParaRPr lang="en-US" sz="1800" b="0" i="0" dirty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14" name="Title Placeholder 1">
            <a:extLst>
              <a:ext uri="{FF2B5EF4-FFF2-40B4-BE49-F238E27FC236}">
                <a16:creationId xmlns:a16="http://schemas.microsoft.com/office/drawing/2014/main" id="{A52C9722-CD2F-5460-7F63-985EF7B9D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B046E36B-7653-58BE-84BF-AE7D0DF8C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9203" y="1903798"/>
            <a:ext cx="11085383" cy="40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23811D6-605E-0DDC-80D3-CE1A0499E9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3C67B98-5D4C-4FE6-5D8B-C7558E1F5CE0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80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 userDrawn="1"/>
        </p:nvSpPr>
        <p:spPr>
          <a:xfrm>
            <a:off x="3740863" y="188640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it-IT" sz="1800" b="0" i="0" dirty="0">
                <a:solidFill>
                  <a:schemeClr val="bg1"/>
                </a:solidFill>
                <a:latin typeface="Akzidenz-Grotesk BQ" pitchFamily="2" charset="77"/>
              </a:rPr>
              <a:t>Title Here</a:t>
            </a:r>
            <a:endParaRPr lang="en-US" sz="1800" b="0" i="0" dirty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C3A45D85-78FF-138D-1C33-CC7DD9559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3577AB8-D9BF-79B7-E1BB-979E55F8E1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5.12.2022</a:t>
            </a:r>
            <a:endParaRPr lang="it-IT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CD58B1A9-C6B1-9D0A-DF7C-6B5CD7C64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389B99A-C471-F34E-35E0-271CBCEFC1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07B406C-C0B7-A160-4F0E-2EC077C2FCA1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319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Placeholder 1">
            <a:extLst>
              <a:ext uri="{FF2B5EF4-FFF2-40B4-BE49-F238E27FC236}">
                <a16:creationId xmlns:a16="http://schemas.microsoft.com/office/drawing/2014/main" id="{AE990A91-401C-5553-98D3-8EB1CB88F5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3476" y="3071018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0274B401-D738-C446-A481-C2BCA4E44F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5.12.2022</a:t>
            </a:r>
            <a:endParaRPr lang="it-IT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AA370FB9-7947-EAE2-00D9-705D20725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22A25D9A-0EFB-E6A3-6484-EF8F51E70F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D74A8BA-B393-4273-2E34-637A73D93042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0522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CB146C0-8E19-B5D7-5C0A-317F4860E2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5.12.2022</a:t>
            </a:r>
            <a:endParaRPr lang="it-IT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ABFFD2B-3453-662E-AA31-BB4028FFC9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DE270C-B049-6630-BCAF-77ABF5858A1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4F273BB-FD37-79D8-5776-C4A636570E78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44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oub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8A5B6858-CC58-6942-8196-19807DFEA06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200" y="1762539"/>
            <a:ext cx="5098774" cy="37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2F7F928-25B3-CA40-8763-7CAAF6E01988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102410" y="1762539"/>
            <a:ext cx="5240327" cy="37855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400">
                <a:solidFill>
                  <a:srgbClr val="323F24"/>
                </a:solidFill>
              </a:defRPr>
            </a:lvl1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2FC61E61-1AC3-994C-B5EB-49CD1EECE03C}"/>
              </a:ext>
            </a:extLst>
          </p:cNvPr>
          <p:cNvSpPr txBox="1">
            <a:spLocks/>
          </p:cNvSpPr>
          <p:nvPr userDrawn="1"/>
        </p:nvSpPr>
        <p:spPr>
          <a:xfrm>
            <a:off x="3740863" y="188640"/>
            <a:ext cx="8332880" cy="41874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bg1">
                    <a:lumMod val="85000"/>
                  </a:schemeClr>
                </a:solidFill>
                <a:latin typeface="Akzidenz-Grotesk BQ" pitchFamily="2" charset="77"/>
                <a:ea typeface="+mj-ea"/>
                <a:cs typeface="+mj-cs"/>
              </a:defRPr>
            </a:lvl1pPr>
          </a:lstStyle>
          <a:p>
            <a:pPr algn="r"/>
            <a:r>
              <a:rPr lang="it-IT" sz="1800" b="0" i="0" dirty="0">
                <a:solidFill>
                  <a:schemeClr val="bg1"/>
                </a:solidFill>
                <a:latin typeface="Akzidenz-Grotesk BQ" pitchFamily="2" charset="77"/>
              </a:rPr>
              <a:t>Title Here</a:t>
            </a:r>
            <a:endParaRPr lang="en-US" sz="1800" b="0" i="0" dirty="0">
              <a:solidFill>
                <a:schemeClr val="bg1"/>
              </a:solidFill>
              <a:latin typeface="Akzidenz-Grotesk BQ" pitchFamily="2" charset="77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18535BA5-EC5A-D6AF-53F5-C484BE48D7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C21AC948-E48B-18C6-5197-BFB01AEE12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785287" y="6392392"/>
            <a:ext cx="1127053" cy="33789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e-DE"/>
              <a:t>5.12.2022</a:t>
            </a:r>
            <a:endParaRPr lang="it-IT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7958AAF7-040D-AC87-0DDC-342CB739E6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301768" y="6392392"/>
            <a:ext cx="981973" cy="337897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‹N›</a:t>
            </a:fld>
            <a:endParaRPr lang="it-IT"/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728B58A-9786-A01B-1093-5FAE9EA481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334027" y="6392392"/>
            <a:ext cx="432904" cy="32467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C90230B-633A-1149-0B3B-B1BD12F1E548}"/>
              </a:ext>
            </a:extLst>
          </p:cNvPr>
          <p:cNvSpPr txBox="1"/>
          <p:nvPr userDrawn="1"/>
        </p:nvSpPr>
        <p:spPr>
          <a:xfrm>
            <a:off x="3925957" y="6392392"/>
            <a:ext cx="54267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ESCAPE -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Science Cluster of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Astronomy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Particle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Physics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ESFRI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Infrastructures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has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received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funding from the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European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Union’s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Horizon 2020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research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and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innovation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800" b="0" i="0" u="none" strike="noStrike" kern="1200" dirty="0" err="1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it-IT" sz="800" b="0" i="0" u="none" strike="noStrike" kern="1200" dirty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 under Grant Agreement no. 824064.</a:t>
            </a:r>
            <a:endParaRPr lang="it-IT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17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78C8DAB5-C62A-8A6D-E217-C607A332AD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03476" y="3071018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THANKS!</a:t>
            </a:r>
            <a:endParaRPr lang="en-US" dirty="0"/>
          </a:p>
        </p:txBody>
      </p:sp>
      <p:pic>
        <p:nvPicPr>
          <p:cNvPr id="7" name="Immagine 6">
            <a:hlinkClick r:id="rId3"/>
            <a:extLst>
              <a:ext uri="{FF2B5EF4-FFF2-40B4-BE49-F238E27FC236}">
                <a16:creationId xmlns:a16="http://schemas.microsoft.com/office/drawing/2014/main" id="{7FFFF345-651B-39A9-FCDC-CFFE71A42BC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87627" y="6404665"/>
            <a:ext cx="2590800" cy="330200"/>
          </a:xfrm>
          <a:prstGeom prst="rect">
            <a:avLst/>
          </a:prstGeom>
        </p:spPr>
      </p:pic>
      <p:pic>
        <p:nvPicPr>
          <p:cNvPr id="9" name="Immagine 8">
            <a:hlinkClick r:id="rId5"/>
            <a:extLst>
              <a:ext uri="{FF2B5EF4-FFF2-40B4-BE49-F238E27FC236}">
                <a16:creationId xmlns:a16="http://schemas.microsoft.com/office/drawing/2014/main" id="{03E62B1B-1F45-2B70-3F12-44DAFA3B3679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070573" y="6411015"/>
            <a:ext cx="3733800" cy="317500"/>
          </a:xfrm>
          <a:prstGeom prst="rect">
            <a:avLst/>
          </a:prstGeom>
        </p:spPr>
      </p:pic>
      <p:pic>
        <p:nvPicPr>
          <p:cNvPr id="11" name="Immagine 10">
            <a:hlinkClick r:id="rId7"/>
            <a:extLst>
              <a:ext uri="{FF2B5EF4-FFF2-40B4-BE49-F238E27FC236}">
                <a16:creationId xmlns:a16="http://schemas.microsoft.com/office/drawing/2014/main" id="{3C8796AB-9E83-EBFD-CEE6-976E1F8198DE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4298950" y="6499363"/>
            <a:ext cx="2451100" cy="2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842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9203" y="1903798"/>
            <a:ext cx="11085383" cy="40729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16137" y="6477264"/>
            <a:ext cx="988450" cy="3185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r>
              <a:rPr lang="de-DE"/>
              <a:t>5.12.2022</a:t>
            </a:r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04672" y="6476234"/>
            <a:ext cx="7777373" cy="297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93616" y="6476232"/>
            <a:ext cx="1051176" cy="2978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345175DA-277F-B548-B500-1BF71FE23091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058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63" r:id="rId3"/>
    <p:sldLayoutId id="2147483666" r:id="rId4"/>
    <p:sldLayoutId id="2147483671" r:id="rId5"/>
    <p:sldLayoutId id="2147483667" r:id="rId6"/>
    <p:sldLayoutId id="2147483664" r:id="rId7"/>
    <p:sldLayoutId id="2147483670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044C9F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Tx/>
        <a:buBlip>
          <a:blip r:embed="rId11"/>
        </a:buBlip>
        <a:defRPr sz="2800" kern="1200">
          <a:solidFill>
            <a:srgbClr val="323F24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1"/>
        </a:buBlip>
        <a:defRPr sz="2400" kern="1200">
          <a:solidFill>
            <a:srgbClr val="323F24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1"/>
        </a:buBlip>
        <a:defRPr sz="2000" kern="1200">
          <a:solidFill>
            <a:srgbClr val="323F24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1"/>
        </a:buBlip>
        <a:defRPr sz="1800" kern="1200">
          <a:solidFill>
            <a:srgbClr val="323F24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SzPct val="100000"/>
        <a:buFontTx/>
        <a:buBlip>
          <a:blip r:embed="rId11"/>
        </a:buBlip>
        <a:defRPr sz="1800" kern="1200">
          <a:solidFill>
            <a:srgbClr val="323F24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hyperlink" Target="https://www.cta-observatory.org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6" Type="http://schemas.openxmlformats.org/officeDocument/2006/relationships/image" Target="../media/image16.png"/><Relationship Id="rId5" Type="http://schemas.openxmlformats.org/officeDocument/2006/relationships/hyperlink" Target="https://zenodo.org/" TargetMode="External"/><Relationship Id="rId4" Type="http://schemas.openxmlformats.org/officeDocument/2006/relationships/hyperlink" Target="https://pypi.org/project/eossr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6" Type="http://schemas.openxmlformats.org/officeDocument/2006/relationships/image" Target="../media/image17.png"/><Relationship Id="rId5" Type="http://schemas.openxmlformats.org/officeDocument/2006/relationships/hyperlink" Target="https://github.com/cosimoNigro/agnpy" TargetMode="External"/><Relationship Id="rId4" Type="http://schemas.openxmlformats.org/officeDocument/2006/relationships/hyperlink" Target="https://gammapy.org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1D0C5F-E2D0-4918-9D6A-62A5B802C6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5920" y="792901"/>
            <a:ext cx="6579586" cy="2636099"/>
          </a:xfrm>
        </p:spPr>
        <p:txBody>
          <a:bodyPr>
            <a:normAutofit fontScale="90000"/>
          </a:bodyPr>
          <a:lstStyle/>
          <a:p>
            <a:r>
              <a:rPr lang="en-GB" sz="4800" dirty="0"/>
              <a:t>ESAP within </a:t>
            </a:r>
            <a:br>
              <a:rPr lang="en-GB" sz="4800" dirty="0"/>
            </a:br>
            <a:r>
              <a:rPr lang="en-GB" sz="4800" dirty="0"/>
              <a:t>Cherenkov Telescope Array</a:t>
            </a:r>
            <a:br>
              <a:rPr lang="en-GB" sz="4800" dirty="0"/>
            </a:br>
            <a:r>
              <a:rPr lang="en-GB" sz="4800" dirty="0"/>
              <a:t>and its Data Challenges</a:t>
            </a:r>
            <a:endParaRPr lang="it-IT" sz="48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5F67AB-CDBD-96C8-17AA-0883AE47E6AB}"/>
              </a:ext>
            </a:extLst>
          </p:cNvPr>
          <p:cNvSpPr txBox="1"/>
          <p:nvPr/>
        </p:nvSpPr>
        <p:spPr>
          <a:xfrm>
            <a:off x="4647332" y="4298732"/>
            <a:ext cx="20496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Gareth Hughes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CTAO</a:t>
            </a:r>
          </a:p>
        </p:txBody>
      </p:sp>
    </p:spTree>
    <p:extLst>
      <p:ext uri="{BB962C8B-B14F-4D97-AF65-F5344CB8AC3E}">
        <p14:creationId xmlns:p14="http://schemas.microsoft.com/office/powerpoint/2010/main" val="10373382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AC58D-CE30-29B7-81B4-97252FAF4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5.12.2022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C884A8-672F-2781-E0AD-AD59F5C5C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691647-9D41-069A-8586-52D3B622B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ESAP and Batch Processing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C75601-E5C6-9A70-76B7-B4D5E9FB4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814395"/>
            <a:ext cx="4856179" cy="437016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Groups with access to a DIRAC system should be able to easily customize an ESAP to launch and monitor batch jobs</a:t>
            </a:r>
          </a:p>
          <a:p>
            <a:r>
              <a:rPr lang="en-US" dirty="0"/>
              <a:t>Workflow: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 user can define a steering file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work ongoing with IVOA and CEVO to define standards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This tells the ESAP where to find a containerized version of your program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From there you can modify the parameters and submit the job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The jobs submitted can then be monitored via the Async worker or a custom Batch component</a:t>
            </a:r>
          </a:p>
          <a:p>
            <a:r>
              <a:rPr lang="en-US" dirty="0"/>
              <a:t>Example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Links to WP3/OSSR CONCORDIA group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Potential links to ongoing and future work in WP2/DIOS</a:t>
            </a:r>
          </a:p>
          <a:p>
            <a:r>
              <a:rPr lang="en-US" dirty="0"/>
              <a:t>In the future DIRAC will move to tokens making this process significantly easier</a:t>
            </a:r>
          </a:p>
          <a:p>
            <a:endParaRPr lang="en-GB" dirty="0"/>
          </a:p>
        </p:txBody>
      </p:sp>
      <p:pic>
        <p:nvPicPr>
          <p:cNvPr id="8" name="Picture 7" descr="Graphical user interface, table&#10;&#10;Description automatically generated with medium confidence">
            <a:extLst>
              <a:ext uri="{FF2B5EF4-FFF2-40B4-BE49-F238E27FC236}">
                <a16:creationId xmlns:a16="http://schemas.microsoft.com/office/drawing/2014/main" id="{1301A935-093E-2D87-D35F-2B193552B3A1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88684" y="1741225"/>
            <a:ext cx="6825035" cy="45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410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AC58D-CE30-29B7-81B4-97252FAF4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5.12.2022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C884A8-672F-2781-E0AD-AD59F5C5C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691647-9D41-069A-8586-52D3B622B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ESAP and Batch Processing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C75601-E5C6-9A70-76B7-B4D5E9FB4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814395"/>
            <a:ext cx="4856179" cy="437016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Groups with access to a DIRAC system should be able to easily customize an ESAP to launch and monitor batch jobs</a:t>
            </a:r>
          </a:p>
          <a:p>
            <a:r>
              <a:rPr lang="en-US" dirty="0"/>
              <a:t>Workflow: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 user can define a steering file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work ongoing with IVOA and CEVO to define standards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This tells the ESAP where to find a containerized version of your program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From there you can modify the parameters and submit the job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The jobs submitted can then be monitored via the Async worker or a custom Batch component</a:t>
            </a:r>
          </a:p>
          <a:p>
            <a:r>
              <a:rPr lang="en-US" dirty="0"/>
              <a:t>Example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Links to WP3/OSSR CONCORDIA group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Potential links to ongoing and future work in WP2/DIOS</a:t>
            </a:r>
          </a:p>
          <a:p>
            <a:r>
              <a:rPr lang="en-US" dirty="0"/>
              <a:t>In the future DIRAC will move to tokens making this process significantly easier</a:t>
            </a:r>
          </a:p>
          <a:p>
            <a:endParaRPr lang="en-GB" dirty="0"/>
          </a:p>
        </p:txBody>
      </p:sp>
      <p:pic>
        <p:nvPicPr>
          <p:cNvPr id="7" name="Picture 6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1CE148B9-10F6-9532-58EE-69CEF25E8E57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88683" y="1741225"/>
            <a:ext cx="6825035" cy="45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067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AC58D-CE30-29B7-81B4-97252FAF4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5.12.2022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C884A8-672F-2781-E0AD-AD59F5C5C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691647-9D41-069A-8586-52D3B622B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Exploring the ESAP for potential use in a </a:t>
            </a:r>
            <a:br>
              <a:rPr lang="en-GB" dirty="0"/>
            </a:br>
            <a:r>
              <a:rPr lang="en-GB" dirty="0"/>
              <a:t>Science Data Challenge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C75601-E5C6-9A70-76B7-B4D5E9FB4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814395"/>
            <a:ext cx="4856173" cy="4659978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Science Data Challenge a way to engage with CTAO users</a:t>
            </a:r>
          </a:p>
          <a:p>
            <a:r>
              <a:rPr lang="en-US" dirty="0"/>
              <a:t>CSCS &amp; </a:t>
            </a:r>
            <a:r>
              <a:rPr lang="en-US" dirty="0" err="1"/>
              <a:t>Observatoire</a:t>
            </a:r>
            <a:r>
              <a:rPr lang="en-US" dirty="0"/>
              <a:t> de Paris have deployed versions of ESAP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Using Kubernetes on one of the future CTAO Data Centers (CSCS)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With the aim to investigating how it might be used for a CTAO data challenge</a:t>
            </a:r>
          </a:p>
          <a:p>
            <a:r>
              <a:rPr lang="en-US" dirty="0"/>
              <a:t>They found it could be </a:t>
            </a:r>
            <a:r>
              <a:rPr lang="en-US" b="1" dirty="0"/>
              <a:t>easily customized</a:t>
            </a:r>
            <a:r>
              <a:rPr lang="en-US" dirty="0"/>
              <a:t> for example:</a:t>
            </a:r>
            <a:endParaRPr lang="en-US" b="1" dirty="0"/>
          </a:p>
          <a:p>
            <a:pPr lvl="1"/>
            <a:r>
              <a:rPr lang="en-US" dirty="0" err="1">
                <a:solidFill>
                  <a:schemeClr val="accent1"/>
                </a:solidFill>
              </a:rPr>
              <a:t>github</a:t>
            </a:r>
            <a:r>
              <a:rPr lang="en-US" dirty="0">
                <a:solidFill>
                  <a:schemeClr val="accent1"/>
                </a:solidFill>
              </a:rPr>
              <a:t> based login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addition of workflows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advanced search options and use of metadata</a:t>
            </a:r>
          </a:p>
          <a:p>
            <a:r>
              <a:rPr lang="en-US" dirty="0"/>
              <a:t>A </a:t>
            </a:r>
            <a:r>
              <a:rPr lang="en-US" dirty="0" err="1"/>
              <a:t>binderhub</a:t>
            </a:r>
            <a:r>
              <a:rPr lang="en-US" dirty="0"/>
              <a:t> instance has also been added and made available to the platform</a:t>
            </a:r>
          </a:p>
          <a:p>
            <a:pPr lvl="1"/>
            <a:r>
              <a:rPr lang="en-US" dirty="0"/>
              <a:t>This work is being fed back into WP5/ESAP</a:t>
            </a:r>
          </a:p>
          <a:p>
            <a:endParaRPr lang="en-US" dirty="0"/>
          </a:p>
          <a:p>
            <a:r>
              <a:rPr lang="en-US" dirty="0"/>
              <a:t>For a Data Challenges the workflows would need to be </a:t>
            </a:r>
            <a:r>
              <a:rPr lang="en-US" b="1" dirty="0"/>
              <a:t>persistent</a:t>
            </a:r>
          </a:p>
          <a:p>
            <a:endParaRPr lang="en-GB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6BD96C2-ED9F-0182-5147-A1933D2EA5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682" y="1741226"/>
            <a:ext cx="6825036" cy="4516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187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5D0405-9742-79B6-FAE0-8FC3ECB2A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5.12.2022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30C8A9-A4D4-CC18-ADF5-E1090260F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F832EA3-517D-9431-7006-F588EC2D8C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5558" y="0"/>
            <a:ext cx="10069029" cy="742167"/>
          </a:xfrm>
        </p:spPr>
        <p:txBody>
          <a:bodyPr/>
          <a:lstStyle/>
          <a:p>
            <a:r>
              <a:rPr lang="en-GB" dirty="0"/>
              <a:t>Conclusions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C1F20F0-1E81-87A1-55B4-6E22E75D6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975" y="1740307"/>
            <a:ext cx="5756733" cy="4139632"/>
          </a:xfrm>
        </p:spPr>
        <p:txBody>
          <a:bodyPr>
            <a:normAutofit fontScale="62500" lnSpcReduction="20000"/>
          </a:bodyPr>
          <a:lstStyle/>
          <a:p>
            <a:endParaRPr lang="en-US" dirty="0"/>
          </a:p>
          <a:p>
            <a:r>
              <a:rPr lang="en-US" dirty="0"/>
              <a:t>The ESAP provides an </a:t>
            </a:r>
            <a:r>
              <a:rPr lang="en-US" b="1" dirty="0"/>
              <a:t>excellent toolbox </a:t>
            </a:r>
            <a:r>
              <a:rPr lang="en-US" dirty="0"/>
              <a:t>from which one can build and tailor a Science Platform</a:t>
            </a:r>
          </a:p>
          <a:p>
            <a:endParaRPr lang="en-US" dirty="0"/>
          </a:p>
          <a:p>
            <a:r>
              <a:rPr lang="en-US" dirty="0"/>
              <a:t>CTAO has been able to identify key </a:t>
            </a:r>
            <a:r>
              <a:rPr lang="en-US" b="1" dirty="0"/>
              <a:t>technologies</a:t>
            </a:r>
            <a:r>
              <a:rPr lang="en-US" dirty="0"/>
              <a:t> and ideas which it will further investigate in the future</a:t>
            </a:r>
          </a:p>
          <a:p>
            <a:endParaRPr lang="en-US" dirty="0"/>
          </a:p>
          <a:p>
            <a:r>
              <a:rPr lang="en-US" dirty="0"/>
              <a:t>CSCS and </a:t>
            </a:r>
            <a:r>
              <a:rPr lang="en-US" dirty="0" err="1"/>
              <a:t>Observatoire</a:t>
            </a:r>
            <a:r>
              <a:rPr lang="en-US" dirty="0"/>
              <a:t> de Paris colleagues have been able to </a:t>
            </a:r>
            <a:r>
              <a:rPr lang="en-US" b="1" dirty="0"/>
              <a:t>deploy</a:t>
            </a:r>
            <a:r>
              <a:rPr lang="en-US" dirty="0"/>
              <a:t> their own version of the ESAP and </a:t>
            </a:r>
            <a:r>
              <a:rPr lang="en-US" b="1" dirty="0"/>
              <a:t>customize</a:t>
            </a:r>
            <a:r>
              <a:rPr lang="en-US" dirty="0"/>
              <a:t> it, to investigate possible use for a Science Data Challenge</a:t>
            </a:r>
          </a:p>
          <a:p>
            <a:endParaRPr lang="en-US" dirty="0"/>
          </a:p>
          <a:p>
            <a:r>
              <a:rPr lang="en-US" dirty="0"/>
              <a:t>We look forward to further work together on these topics in future collaborations</a:t>
            </a:r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C0526E-8F04-3330-5A0B-C28A123A1E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5177" y="742167"/>
            <a:ext cx="5150169" cy="537366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227709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39EF50-82ED-6229-73FA-659DF4ACE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485" y="2766218"/>
            <a:ext cx="10069029" cy="1325563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963247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9D5D28-3124-C3D5-AE65-EC6953C39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5.12.2022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12C1B9-2BAF-28EB-8807-69BDC2E0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5175DA-277F-B548-B500-1BF71FE23091}" type="slidenum">
              <a:rPr lang="it-IT" smtClean="0"/>
              <a:pPr>
                <a:spcAft>
                  <a:spcPts val="600"/>
                </a:spcAft>
              </a:pPr>
              <a:t>2</a:t>
            </a:fld>
            <a:endParaRPr lang="it-IT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D5B387D3-F23A-2581-128E-77F8C3561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Gamma-ray Astronomy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EEB00BF-1D88-F4C1-E0E4-932EF6B4E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tretch/>
        </p:blipFill>
        <p:spPr>
          <a:xfrm>
            <a:off x="5830665" y="1822215"/>
            <a:ext cx="5350702" cy="4073525"/>
          </a:xfrm>
          <a:prstGeom prst="rect">
            <a:avLst/>
          </a:prstGeom>
          <a:noFill/>
        </p:spPr>
      </p:pic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1919E292-4D0B-C66C-F4F7-75A065898D50}"/>
              </a:ext>
            </a:extLst>
          </p:cNvPr>
          <p:cNvSpPr txBox="1">
            <a:spLocks/>
          </p:cNvSpPr>
          <p:nvPr/>
        </p:nvSpPr>
        <p:spPr>
          <a:xfrm>
            <a:off x="216721" y="1777813"/>
            <a:ext cx="5479885" cy="4614579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3"/>
              </a:buBlip>
              <a:defRPr sz="2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Young field of Astronomy</a:t>
            </a:r>
          </a:p>
          <a:p>
            <a:pPr lvl="1"/>
            <a:r>
              <a:rPr lang="en-US" dirty="0"/>
              <a:t>First attempted in 1960s</a:t>
            </a:r>
          </a:p>
          <a:p>
            <a:pPr lvl="1"/>
            <a:r>
              <a:rPr lang="en-US" dirty="0"/>
              <a:t>First detected source in 1989 (Crab Nebula) </a:t>
            </a:r>
          </a:p>
          <a:p>
            <a:endParaRPr lang="en-US" dirty="0"/>
          </a:p>
          <a:p>
            <a:r>
              <a:rPr lang="en-US" dirty="0"/>
              <a:t>Gamma rays &amp; cosmic rays create </a:t>
            </a:r>
            <a:r>
              <a:rPr lang="en-US" dirty="0" err="1"/>
              <a:t>airshowers</a:t>
            </a:r>
            <a:r>
              <a:rPr lang="en-US" dirty="0"/>
              <a:t> in the atmosphere</a:t>
            </a:r>
          </a:p>
          <a:p>
            <a:endParaRPr lang="en-US" dirty="0"/>
          </a:p>
          <a:p>
            <a:r>
              <a:rPr lang="en-US" dirty="0"/>
              <a:t>Secondary particles generate Cherenkov light</a:t>
            </a:r>
          </a:p>
          <a:p>
            <a:endParaRPr lang="en-US" dirty="0"/>
          </a:p>
          <a:p>
            <a:r>
              <a:rPr lang="en-US" dirty="0"/>
              <a:t>This light creates a brief feint flash of blue/UV light on the ground</a:t>
            </a:r>
          </a:p>
          <a:p>
            <a:endParaRPr lang="en-US" dirty="0"/>
          </a:p>
          <a:p>
            <a:r>
              <a:rPr lang="en-US" dirty="0"/>
              <a:t>If you collect and image this light onto a fast camera you can reconstruct the direction and energy of the primary particle</a:t>
            </a:r>
          </a:p>
        </p:txBody>
      </p:sp>
    </p:spTree>
    <p:extLst>
      <p:ext uri="{BB962C8B-B14F-4D97-AF65-F5344CB8AC3E}">
        <p14:creationId xmlns:p14="http://schemas.microsoft.com/office/powerpoint/2010/main" val="33428735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9D5D28-3124-C3D5-AE65-EC6953C39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de-DE"/>
              <a:t>5.12.2022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812C1B9-2BAF-28EB-8807-69BDC2E01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345175DA-277F-B548-B500-1BF71FE23091}" type="slidenum">
              <a:rPr lang="it-IT" smtClean="0"/>
              <a:pPr>
                <a:spcAft>
                  <a:spcPts val="600"/>
                </a:spcAft>
              </a:pPr>
              <a:t>3</a:t>
            </a:fld>
            <a:endParaRPr lang="it-IT"/>
          </a:p>
        </p:txBody>
      </p:sp>
      <p:sp>
        <p:nvSpPr>
          <p:cNvPr id="9" name="Title 8">
            <a:extLst>
              <a:ext uri="{FF2B5EF4-FFF2-40B4-BE49-F238E27FC236}">
                <a16:creationId xmlns:a16="http://schemas.microsoft.com/office/drawing/2014/main" id="{BF1BFE99-71FC-92F2-EE57-22E94FB0F2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Atmospheric Gamma-ray Astronomy</a:t>
            </a:r>
          </a:p>
        </p:txBody>
      </p:sp>
      <p:pic>
        <p:nvPicPr>
          <p:cNvPr id="8" name="Content Placeholder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B49B5E67-B449-81FE-96D3-D088F4B2DE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32467" t="8027" r="35325"/>
          <a:stretch/>
        </p:blipFill>
        <p:spPr>
          <a:xfrm>
            <a:off x="5638796" y="1742123"/>
            <a:ext cx="4375167" cy="4164612"/>
          </a:xfrm>
        </p:spPr>
      </p:pic>
      <p:sp>
        <p:nvSpPr>
          <p:cNvPr id="10" name="Content Placeholder 4">
            <a:extLst>
              <a:ext uri="{FF2B5EF4-FFF2-40B4-BE49-F238E27FC236}">
                <a16:creationId xmlns:a16="http://schemas.microsoft.com/office/drawing/2014/main" id="{1DFCCA93-F8E5-7441-D9D3-031D37FADBCE}"/>
              </a:ext>
            </a:extLst>
          </p:cNvPr>
          <p:cNvSpPr txBox="1">
            <a:spLocks/>
          </p:cNvSpPr>
          <p:nvPr/>
        </p:nvSpPr>
        <p:spPr>
          <a:xfrm>
            <a:off x="19415" y="1742123"/>
            <a:ext cx="5535298" cy="4072932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Tx/>
              <a:buBlip>
                <a:blip r:embed="rId3"/>
              </a:buBlip>
              <a:defRPr sz="2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24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20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100000"/>
              <a:buFontTx/>
              <a:buBlip>
                <a:blip r:embed="rId3"/>
              </a:buBlip>
              <a:defRPr sz="1800" kern="1200">
                <a:solidFill>
                  <a:srgbClr val="323F24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Theme 1: Understanding the Origin and Role of Relativistic Cosmic Particles </a:t>
            </a:r>
          </a:p>
          <a:p>
            <a:pPr lvl="1"/>
            <a:r>
              <a:rPr lang="en-GB" dirty="0"/>
              <a:t>What are the sites of high-energy particle acceleration in the Universe? </a:t>
            </a:r>
          </a:p>
          <a:p>
            <a:pPr lvl="1"/>
            <a:r>
              <a:rPr lang="en-GB" dirty="0"/>
              <a:t>What are the mechanisms for cosmic particle acceleration? </a:t>
            </a:r>
          </a:p>
          <a:p>
            <a:pPr lvl="1"/>
            <a:r>
              <a:rPr lang="en-GB" dirty="0"/>
              <a:t>What role do accelerated particles play in feedback on star formation and galaxy evolution? </a:t>
            </a:r>
          </a:p>
          <a:p>
            <a:pPr lvl="1"/>
            <a:endParaRPr lang="en-GB" dirty="0"/>
          </a:p>
          <a:p>
            <a:r>
              <a:rPr lang="en-GB" b="1" dirty="0"/>
              <a:t>Theme 2: Probing Extreme Environments </a:t>
            </a:r>
          </a:p>
          <a:p>
            <a:pPr lvl="1"/>
            <a:r>
              <a:rPr lang="en-GB" dirty="0"/>
              <a:t>What physical processes are at work close to neutron stars and black holes? </a:t>
            </a:r>
          </a:p>
          <a:p>
            <a:pPr lvl="1"/>
            <a:r>
              <a:rPr lang="en-GB" dirty="0"/>
              <a:t>What are the characteristics of relativistic jets, winds and explosions? </a:t>
            </a:r>
          </a:p>
          <a:p>
            <a:pPr lvl="1"/>
            <a:r>
              <a:rPr lang="en-GB" dirty="0"/>
              <a:t>How intense are radiation fields and magnetic fields in cosmic voids, and how do these evolve over cosmic time? </a:t>
            </a:r>
          </a:p>
          <a:p>
            <a:pPr lvl="1"/>
            <a:endParaRPr lang="en-GB" dirty="0"/>
          </a:p>
          <a:p>
            <a:r>
              <a:rPr lang="en-GB" b="1" dirty="0"/>
              <a:t>Theme 3: Exploring Frontiers in Physics </a:t>
            </a:r>
          </a:p>
          <a:p>
            <a:pPr lvl="1"/>
            <a:r>
              <a:rPr lang="en-GB" dirty="0"/>
              <a:t>What is the nature of dark matter? How is it distributed? </a:t>
            </a:r>
          </a:p>
          <a:p>
            <a:pPr lvl="1"/>
            <a:r>
              <a:rPr lang="en-GB" dirty="0"/>
              <a:t>Are there quantum gravitational effects on photon propagation? </a:t>
            </a:r>
          </a:p>
          <a:p>
            <a:pPr lvl="1"/>
            <a:r>
              <a:rPr lang="en-GB" dirty="0"/>
              <a:t>Do axion-like particles exist?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1CF20B2-506D-2A0D-E221-584879BBD7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85591" y="1742123"/>
            <a:ext cx="1092090" cy="1333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2696B5B-8B7B-6362-3F93-2A2EA090B2BC}"/>
              </a:ext>
            </a:extLst>
          </p:cNvPr>
          <p:cNvSpPr txBox="1"/>
          <p:nvPr/>
        </p:nvSpPr>
        <p:spPr>
          <a:xfrm>
            <a:off x="10160055" y="3290631"/>
            <a:ext cx="19431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https://</a:t>
            </a:r>
            <a:r>
              <a:rPr lang="en-US" sz="1000" dirty="0" err="1"/>
              <a:t>arxiv.org</a:t>
            </a:r>
            <a:r>
              <a:rPr lang="en-US" sz="1000" dirty="0"/>
              <a:t>/abs/1709.07997</a:t>
            </a:r>
          </a:p>
        </p:txBody>
      </p:sp>
    </p:spTree>
    <p:extLst>
      <p:ext uri="{BB962C8B-B14F-4D97-AF65-F5344CB8AC3E}">
        <p14:creationId xmlns:p14="http://schemas.microsoft.com/office/powerpoint/2010/main" val="15754022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2F5EBD-4BE1-D1C5-F76E-8DF6EF221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5.12.2022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0CE3D2-5E85-C14D-66C8-FC2FA52C9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1F03C49-10DF-9BB8-EE31-240E2C3AB8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8208" y="-283251"/>
            <a:ext cx="9999090" cy="1325563"/>
          </a:xfrm>
        </p:spPr>
        <p:txBody>
          <a:bodyPr/>
          <a:lstStyle/>
          <a:p>
            <a:r>
              <a:rPr lang="en-GB" dirty="0"/>
              <a:t>Cherenkov Telescope Array Observatory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923BC5B-8CE0-7C96-3A80-3CC055090A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33" y="2198087"/>
            <a:ext cx="5102069" cy="4072932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en-US" dirty="0"/>
              <a:t>The first ground-based gamma-ray </a:t>
            </a:r>
            <a:r>
              <a:rPr lang="en-US" b="1" dirty="0"/>
              <a:t>observatory</a:t>
            </a:r>
          </a:p>
          <a:p>
            <a:pPr marL="0" indent="0">
              <a:buNone/>
            </a:pPr>
            <a:endParaRPr lang="en-US" b="1" dirty="0">
              <a:solidFill>
                <a:schemeClr val="tx1"/>
              </a:solidFill>
            </a:endParaRPr>
          </a:p>
          <a:p>
            <a:r>
              <a:rPr lang="en-US" dirty="0"/>
              <a:t>CTAO provides to the User Community: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 science portal for access to products and services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High-quality data and science tools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  <a:p>
            <a:r>
              <a:rPr lang="en-US" dirty="0"/>
              <a:t>ESAP offers to the ESFRIs: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main building blocks to build platforms tailored for specific purposes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ability to explore workflows: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CTAO users executing a science analysis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(finding data, workflow, software)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UIs for CTAO staff to do data management tasks (batch processing)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Science data challenge (interactive processing)</a:t>
            </a:r>
          </a:p>
          <a:p>
            <a:endParaRPr lang="en-GB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B434D646-4AC2-91AE-42A7-80E23C6080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6" b="18840"/>
          <a:stretch/>
        </p:blipFill>
        <p:spPr bwMode="auto">
          <a:xfrm>
            <a:off x="5381728" y="586981"/>
            <a:ext cx="6530612" cy="38212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id="{03BDF50A-7C83-4347-9989-28372A8D97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6" t="32465" r="64175" b="34071"/>
          <a:stretch/>
        </p:blipFill>
        <p:spPr bwMode="auto">
          <a:xfrm>
            <a:off x="2501950" y="46981"/>
            <a:ext cx="1659469" cy="1080000"/>
          </a:xfrm>
          <a:prstGeom prst="rect">
            <a:avLst/>
          </a:prstGeom>
          <a:noFill/>
          <a:ln>
            <a:solidFill>
              <a:schemeClr val="accent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3D0F86-D3D4-A847-32C2-CD63DA6EEC58}"/>
              </a:ext>
            </a:extLst>
          </p:cNvPr>
          <p:cNvSpPr txBox="1"/>
          <p:nvPr/>
        </p:nvSpPr>
        <p:spPr>
          <a:xfrm>
            <a:off x="2178836" y="1155323"/>
            <a:ext cx="2305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4"/>
              </a:rPr>
              <a:t>https://www.cta-observatory.org/</a:t>
            </a:r>
            <a:endParaRPr lang="en-US" sz="1200" dirty="0"/>
          </a:p>
        </p:txBody>
      </p:sp>
      <p:pic>
        <p:nvPicPr>
          <p:cNvPr id="11" name="Picture 10" descr="A picture containing sky, outdoor, ground, several&#10;&#10;Description automatically generated">
            <a:extLst>
              <a:ext uri="{FF2B5EF4-FFF2-40B4-BE49-F238E27FC236}">
                <a16:creationId xmlns:a16="http://schemas.microsoft.com/office/drawing/2014/main" id="{34B2CB49-1EAC-7FB6-3DE4-C8923E4544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3384" y="4137419"/>
            <a:ext cx="50673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859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9B7C5F-9B78-5D57-EAFB-FA355CF445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5.12.2022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F2EF7A6-7966-4CAC-AE8D-67591CC25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359D491-F98B-8E03-EA12-4A8CFECFD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Modularity: Adding Services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E0BF051-016D-FD40-4690-9317BB7EF2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002" y="1712601"/>
            <a:ext cx="4968534" cy="452135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ability to easily </a:t>
            </a:r>
            <a:r>
              <a:rPr lang="en-US" b="1" dirty="0"/>
              <a:t>add services </a:t>
            </a:r>
            <a:r>
              <a:rPr lang="en-US" dirty="0"/>
              <a:t>to a platform makes it versatile 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The ESAP makes it simple to add an archive or service to the platform</a:t>
            </a:r>
          </a:p>
          <a:p>
            <a:endParaRPr lang="en-US" dirty="0"/>
          </a:p>
          <a:p>
            <a:r>
              <a:rPr lang="en-US" dirty="0"/>
              <a:t>If a service has an API then it can be connected and queried through the ESAP</a:t>
            </a:r>
          </a:p>
          <a:p>
            <a:endParaRPr lang="en-US" dirty="0"/>
          </a:p>
          <a:p>
            <a:r>
              <a:rPr lang="en-US" dirty="0"/>
              <a:t>Enables cross collaboration and linking of data and workflows</a:t>
            </a:r>
          </a:p>
          <a:p>
            <a:endParaRPr lang="en-US" dirty="0"/>
          </a:p>
          <a:p>
            <a:r>
              <a:rPr lang="en-US" dirty="0"/>
              <a:t>A simple example of this is using the </a:t>
            </a:r>
            <a:r>
              <a:rPr lang="en-US" dirty="0">
                <a:hlinkClick r:id="rId4"/>
              </a:rPr>
              <a:t>eOSSR</a:t>
            </a:r>
            <a:r>
              <a:rPr lang="en-US" dirty="0"/>
              <a:t> python library developed in WP3/OSSR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We can now query the </a:t>
            </a:r>
            <a:r>
              <a:rPr lang="en-US" dirty="0">
                <a:solidFill>
                  <a:schemeClr val="accent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Zenodo</a:t>
            </a:r>
            <a:r>
              <a:rPr lang="en-US" dirty="0">
                <a:solidFill>
                  <a:schemeClr val="accent1"/>
                </a:solidFill>
              </a:rPr>
              <a:t> archive to look for anything linked to ESCAPE and CTAO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For example, the CTAO Instrument response functions</a:t>
            </a:r>
          </a:p>
        </p:txBody>
      </p:sp>
      <p:pic>
        <p:nvPicPr>
          <p:cNvPr id="6" name="Brussels_ESAP_Zenodo.mov" descr="Brussels_ESAP_Zenodo.mov">
            <a:hlinkClick r:id="" action="ppaction://media"/>
            <a:extLst>
              <a:ext uri="{FF2B5EF4-FFF2-40B4-BE49-F238E27FC236}">
                <a16:creationId xmlns:a16="http://schemas.microsoft.com/office/drawing/2014/main" id="{2902BDB6-B5BF-2BF8-D02E-2B68FC9A64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0926"/>
          <a:stretch/>
        </p:blipFill>
        <p:spPr>
          <a:xfrm>
            <a:off x="5409949" y="1598301"/>
            <a:ext cx="6502391" cy="4521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1023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4BA836-856E-5425-488C-AB03AA97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5.12.2022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A2A6733-A242-8768-0E31-69EEBF28E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7221A3D-6E42-7281-B85F-EA4D79AFF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ESAP and Analysis Workflows: </a:t>
            </a:r>
            <a:br>
              <a:rPr lang="en-GB" dirty="0"/>
            </a:br>
            <a:r>
              <a:rPr lang="en-GB" dirty="0"/>
              <a:t>a tool for CTAO Users and Staff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AB6599F-3C0B-2E93-55D6-F004AC227C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5517" y="1638643"/>
            <a:ext cx="5405944" cy="4553175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ESAP facilitates the connection of software, data and interactive analysis</a:t>
            </a:r>
          </a:p>
          <a:p>
            <a:endParaRPr lang="en-US" dirty="0"/>
          </a:p>
          <a:p>
            <a:r>
              <a:rPr lang="en-US" dirty="0"/>
              <a:t>The CTAO Science Portal needs to offer data and services to its users and staff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This will allow users to interact with data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It can also help foster cross collaboration and joint analysis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Could be used to support observatory staff</a:t>
            </a:r>
          </a:p>
          <a:p>
            <a:endParaRPr lang="en-US" dirty="0"/>
          </a:p>
          <a:p>
            <a:r>
              <a:rPr lang="en-US" dirty="0"/>
              <a:t>Both </a:t>
            </a:r>
            <a:r>
              <a:rPr lang="en-US" dirty="0">
                <a:hlinkClick r:id="rId4"/>
              </a:rPr>
              <a:t>Gammapy</a:t>
            </a:r>
            <a:r>
              <a:rPr lang="en-US" dirty="0"/>
              <a:t> and </a:t>
            </a:r>
            <a:r>
              <a:rPr lang="en-US" dirty="0">
                <a:hlinkClick r:id="rId5"/>
              </a:rPr>
              <a:t>AGNpy</a:t>
            </a:r>
            <a:r>
              <a:rPr lang="en-US" dirty="0"/>
              <a:t> were onboarded to the OSSR/WP3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</a:rPr>
              <a:t>Gammapy</a:t>
            </a:r>
            <a:r>
              <a:rPr lang="en-US" dirty="0">
                <a:solidFill>
                  <a:schemeClr val="accent1"/>
                </a:solidFill>
              </a:rPr>
              <a:t>: open-source Python package for gamma-ray </a:t>
            </a:r>
            <a:r>
              <a:rPr lang="en-US" dirty="0" err="1">
                <a:solidFill>
                  <a:schemeClr val="accent1"/>
                </a:solidFill>
              </a:rPr>
              <a:t>astromomy</a:t>
            </a:r>
            <a:r>
              <a:rPr lang="en-US" dirty="0">
                <a:solidFill>
                  <a:schemeClr val="accent1"/>
                </a:solidFill>
              </a:rPr>
              <a:t> and will form the basis of the CTAO science analysis tools</a:t>
            </a:r>
          </a:p>
          <a:p>
            <a:pPr lvl="1"/>
            <a:r>
              <a:rPr lang="en-US" dirty="0" err="1">
                <a:solidFill>
                  <a:schemeClr val="accent1"/>
                </a:solidFill>
              </a:rPr>
              <a:t>AGNpy</a:t>
            </a:r>
            <a:r>
              <a:rPr lang="en-US" dirty="0">
                <a:solidFill>
                  <a:schemeClr val="accent1"/>
                </a:solidFill>
              </a:rPr>
              <a:t>: software package developed by high-energy astrophysicists to compute of the photon spectra produced Active Galactic Nuclei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The workflow shown uses both </a:t>
            </a:r>
            <a:r>
              <a:rPr lang="en-US" dirty="0" err="1">
                <a:solidFill>
                  <a:schemeClr val="accent1"/>
                </a:solidFill>
              </a:rPr>
              <a:t>Gammapy</a:t>
            </a:r>
            <a:r>
              <a:rPr lang="en-US" dirty="0">
                <a:solidFill>
                  <a:schemeClr val="accent1"/>
                </a:solidFill>
              </a:rPr>
              <a:t> and </a:t>
            </a:r>
            <a:r>
              <a:rPr lang="en-US" dirty="0" err="1">
                <a:solidFill>
                  <a:schemeClr val="accent1"/>
                </a:solidFill>
              </a:rPr>
              <a:t>AGNpy</a:t>
            </a:r>
            <a:r>
              <a:rPr lang="en-US" dirty="0">
                <a:solidFill>
                  <a:schemeClr val="accent1"/>
                </a:solidFill>
              </a:rPr>
              <a:t> to fit the Spectral Energy Distribution of the BL </a:t>
            </a:r>
            <a:r>
              <a:rPr lang="en-US" dirty="0" err="1">
                <a:solidFill>
                  <a:schemeClr val="accent1"/>
                </a:solidFill>
              </a:rPr>
              <a:t>Lacertae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 err="1">
                <a:solidFill>
                  <a:schemeClr val="accent1"/>
                </a:solidFill>
              </a:rPr>
              <a:t>blasar</a:t>
            </a:r>
            <a:endParaRPr lang="en-US" dirty="0">
              <a:solidFill>
                <a:schemeClr val="accent1"/>
              </a:solidFill>
            </a:endParaRPr>
          </a:p>
          <a:p>
            <a:endParaRPr lang="en-GB" dirty="0"/>
          </a:p>
        </p:txBody>
      </p:sp>
      <p:pic>
        <p:nvPicPr>
          <p:cNvPr id="6" name="Brussels_ESAP_AGNpy copy.mov" descr="Brussels_ESAP_AGNpy copy.mov">
            <a:hlinkClick r:id="" action="ppaction://media"/>
            <a:extLst>
              <a:ext uri="{FF2B5EF4-FFF2-40B4-BE49-F238E27FC236}">
                <a16:creationId xmlns:a16="http://schemas.microsoft.com/office/drawing/2014/main" id="{A11BFBE8-4AC7-A777-6305-0A3B39072B6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10916"/>
          <a:stretch/>
        </p:blipFill>
        <p:spPr>
          <a:xfrm>
            <a:off x="5601461" y="1582390"/>
            <a:ext cx="6547463" cy="45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832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0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AC58D-CE30-29B7-81B4-97252FAF4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5.12.2022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C884A8-672F-2781-E0AD-AD59F5C5C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691647-9D41-069A-8586-52D3B622B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ESAP and Batch Processing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C75601-E5C6-9A70-76B7-B4D5E9FB4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814395"/>
            <a:ext cx="4856179" cy="4370166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CTAO needs to internally manage data processing at </a:t>
            </a:r>
            <a:r>
              <a:rPr lang="en-US" dirty="0" err="1"/>
              <a:t>PByte</a:t>
            </a:r>
            <a:r>
              <a:rPr lang="en-US" dirty="0"/>
              <a:t>-scale: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Service task of the Observatory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Automated batch processing needed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Data could be spread across multiple data centers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CTAO staff would be able to launch data management tasks</a:t>
            </a:r>
          </a:p>
          <a:p>
            <a:endParaRPr lang="en-US" dirty="0"/>
          </a:p>
          <a:p>
            <a:r>
              <a:rPr lang="en-US" dirty="0"/>
              <a:t>A batch API and asynchronous worker component  was developed to connect the ESAP to CTADIRAC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CTAO uses DIRAC as its workload management software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Given the correct setup jobs can be launched </a:t>
            </a:r>
          </a:p>
          <a:p>
            <a:endParaRPr lang="en-GB" dirty="0"/>
          </a:p>
        </p:txBody>
      </p:sp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CF93099-A718-0FF1-1565-BB4EF975F5F6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88688" y="1741225"/>
            <a:ext cx="6825033" cy="45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0874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AC58D-CE30-29B7-81B4-97252FAF4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5.12.2022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C884A8-672F-2781-E0AD-AD59F5C5C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691647-9D41-069A-8586-52D3B622B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ESAP and Batch Processing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C75601-E5C6-9A70-76B7-B4D5E9FB4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814395"/>
            <a:ext cx="4856179" cy="437016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Groups with access to a DIRAC system should be able to easily customize an ESAP to launch and monitor batch jobs</a:t>
            </a:r>
          </a:p>
          <a:p>
            <a:r>
              <a:rPr lang="en-US" dirty="0"/>
              <a:t>Workflow: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 user can define a steering file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work ongoing with IVOA and CEVO to define standards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This tells the ESAP where to find a containerized version of your program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From there you can modify the parameters and submit the job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The jobs submitted can then be monitored via the Async worker or a custom Batch component</a:t>
            </a:r>
          </a:p>
          <a:p>
            <a:r>
              <a:rPr lang="en-US" dirty="0"/>
              <a:t>Example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Links to WP3/OSSR CONCORDIA group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Potential links to ongoing and future work in WP2/DIOS</a:t>
            </a:r>
          </a:p>
          <a:p>
            <a:r>
              <a:rPr lang="en-US" dirty="0"/>
              <a:t>In the future DIRAC will move to tokens making this process significantly easier</a:t>
            </a:r>
          </a:p>
          <a:p>
            <a:endParaRPr lang="en-GB" dirty="0"/>
          </a:p>
        </p:txBody>
      </p:sp>
      <p:pic>
        <p:nvPicPr>
          <p:cNvPr id="8" name="Picture 7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C4FED201-E7B7-7C2E-BBA6-00463D49236F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88687" y="1741225"/>
            <a:ext cx="6825033" cy="45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6034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AC58D-CE30-29B7-81B4-97252FAF4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5.12.2022</a:t>
            </a:r>
            <a:endParaRPr lang="it-IT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C884A8-672F-2781-E0AD-AD59F5C5C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175DA-277F-B548-B500-1BF71FE23091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3691647-9D41-069A-8586-52D3B622B9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ESAP and Batch Processing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C75601-E5C6-9A70-76B7-B4D5E9FB4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814395"/>
            <a:ext cx="4856179" cy="4370166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Groups with access to a DIRAC system should be able to easily customize an ESAP to launch and monitor batch jobs</a:t>
            </a:r>
          </a:p>
          <a:p>
            <a:r>
              <a:rPr lang="en-US" dirty="0"/>
              <a:t>Workflow: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A user can define a steering file</a:t>
            </a:r>
          </a:p>
          <a:p>
            <a:pPr lvl="2"/>
            <a:r>
              <a:rPr lang="en-US" dirty="0">
                <a:solidFill>
                  <a:schemeClr val="accent1"/>
                </a:solidFill>
              </a:rPr>
              <a:t>work ongoing with IVOA and CEVO to define standards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This tells the ESAP where to find a containerized version of your program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From there you can modify the parameters and submit the job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The jobs submitted can then be monitored via the Async worker or a custom Batch component</a:t>
            </a:r>
          </a:p>
          <a:p>
            <a:r>
              <a:rPr lang="en-US" dirty="0"/>
              <a:t>Example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Links to WP3/OSSR CONCORDIA group</a:t>
            </a:r>
          </a:p>
          <a:p>
            <a:pPr lvl="1"/>
            <a:r>
              <a:rPr lang="en-US" dirty="0">
                <a:solidFill>
                  <a:schemeClr val="accent1"/>
                </a:solidFill>
              </a:rPr>
              <a:t>Potential links to ongoing and future work in WP2/DIOS</a:t>
            </a:r>
          </a:p>
          <a:p>
            <a:r>
              <a:rPr lang="en-US" dirty="0"/>
              <a:t>In the future DIRAC will move to tokens making this process significantly easier</a:t>
            </a:r>
          </a:p>
          <a:p>
            <a:endParaRPr lang="en-GB" dirty="0"/>
          </a:p>
        </p:txBody>
      </p:sp>
      <p:pic>
        <p:nvPicPr>
          <p:cNvPr id="7" name="Picture 6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E410FBD5-D8BF-E947-35E5-E01E6BC89E8B}"/>
              </a:ext>
            </a:extLst>
          </p:cNvPr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5188686" y="1741225"/>
            <a:ext cx="6825034" cy="4516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63612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InalEvent-Template-OCT2022" id="{DB54EC2F-0AAA-5B48-8FF2-7A9AE5AAFCDB}" vid="{4055EDC1-8A09-FD45-A756-EAA6D95D326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</TotalTime>
  <Words>1305</Words>
  <Application>Microsoft Office PowerPoint</Application>
  <PresentationFormat>Widescreen</PresentationFormat>
  <Paragraphs>172</Paragraphs>
  <Slides>14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19" baseType="lpstr">
      <vt:lpstr>Akzidenz-Grotesk BQ</vt:lpstr>
      <vt:lpstr>Arial</vt:lpstr>
      <vt:lpstr>Calibri</vt:lpstr>
      <vt:lpstr>Calibri Light</vt:lpstr>
      <vt:lpstr>Master slide</vt:lpstr>
      <vt:lpstr>ESAP within  Cherenkov Telescope Array and its Data Challenges</vt:lpstr>
      <vt:lpstr>Atmospheric Gamma-ray Astronomy</vt:lpstr>
      <vt:lpstr>Atmospheric Gamma-ray Astronomy</vt:lpstr>
      <vt:lpstr>Cherenkov Telescope Array Observatory</vt:lpstr>
      <vt:lpstr>Modularity: Adding Services</vt:lpstr>
      <vt:lpstr>ESAP and Analysis Workflows:  a tool for CTAO Users and Staff</vt:lpstr>
      <vt:lpstr>ESAP and Batch Processing</vt:lpstr>
      <vt:lpstr>ESAP and Batch Processing</vt:lpstr>
      <vt:lpstr>ESAP and Batch Processing</vt:lpstr>
      <vt:lpstr>ESAP and Batch Processing</vt:lpstr>
      <vt:lpstr>ESAP and Batch Processing</vt:lpstr>
      <vt:lpstr>Exploring the ESAP for potential use in a  Science Data Challenge</vt:lpstr>
      <vt:lpstr>Conclusions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Andrea M Schillaci</dc:creator>
  <cp:lastModifiedBy>luigi colucci</cp:lastModifiedBy>
  <cp:revision>75</cp:revision>
  <dcterms:created xsi:type="dcterms:W3CDTF">2020-09-17T09:10:54Z</dcterms:created>
  <dcterms:modified xsi:type="dcterms:W3CDTF">2022-12-05T11:25:27Z</dcterms:modified>
</cp:coreProperties>
</file>