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7" r:id="rId5"/>
    <p:sldId id="262" r:id="rId6"/>
    <p:sldId id="263" r:id="rId7"/>
    <p:sldId id="268" r:id="rId8"/>
    <p:sldId id="261" r:id="rId9"/>
    <p:sldId id="269" r:id="rId10"/>
    <p:sldId id="265" r:id="rId11"/>
    <p:sldId id="271" r:id="rId12"/>
    <p:sldId id="266" r:id="rId13"/>
    <p:sldId id="270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672740-31DA-9948-AA53-1C65593FB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hree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26396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3406" y="373063"/>
            <a:ext cx="595964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D223DF54-B322-E34B-8485-D6C33E9F9E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22181" y="3243715"/>
            <a:ext cx="4559952" cy="26252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362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wo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0172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40C1E3C9-96E4-A64D-8C34-0D31CA86083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570846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7038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full slide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2282" y="661821"/>
            <a:ext cx="1126316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593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r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82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FD2D77-3304-3243-817E-52D774883E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3600" y="0"/>
            <a:ext cx="37084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9DBA22-0AC4-6546-B708-FFDE530A0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216" y="2300437"/>
            <a:ext cx="7842183" cy="193307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92848D-72A7-3C42-9B4B-81581DA19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17" y="4456497"/>
            <a:ext cx="7842183" cy="8494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538FFA4-6136-C04A-AADA-BFF2D6A05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216" y="2058402"/>
            <a:ext cx="1371600" cy="381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669C88-4136-0047-86CD-083435487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5739" y="6068589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0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ist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2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ist with logo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B03C25-BD26-D847-9D01-761BFDF09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2428" y="6176963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8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01C39F-9A1D-9245-8E9B-ECBF6615B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0742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ist &amp; logo's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FA52D22-2C7F-8A4F-9371-D886D4F9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1356" y="6265863"/>
            <a:ext cx="2089150" cy="5207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F8E7338F-C68A-E545-B595-FE87808572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3003" y="6265863"/>
            <a:ext cx="2089150" cy="5207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ED712F41-0681-114A-B58D-7A71069B2B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64650" y="6265863"/>
            <a:ext cx="2089150" cy="5207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869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ist &amp; photo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FE7290F-7A9B-7940-9783-0EF3B6639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38425"/>
            <a:ext cx="6172200" cy="4022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F78969-0D58-064C-82C0-0950D2E36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38425"/>
            <a:ext cx="3932237" cy="403056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51AE29-C9E4-CA4E-9A20-AFBF5ED9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ACE209-501B-F648-B150-D3A2F7AAE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6766"/>
            <a:ext cx="10515600" cy="58906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2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vertical">
    <p:bg>
      <p:bgPr>
        <a:solidFill>
          <a:srgbClr val="004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CE424C-A9ED-2649-B798-92A317C6B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8334859-DF52-7A45-B184-9F5CE7AC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7225"/>
            <a:ext cx="3932237" cy="174217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8D6382-D963-144E-9884-7EB5B940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393382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490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04DE82-EF01-A248-A829-FAE1727E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987A07-622A-284A-8C4A-72FFCC54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216EA-D05C-A845-8433-69F940B67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1400096-7D11-8A4B-B8D3-DE4FD6226202}" type="datetimeFigureOut">
              <a:rPr lang="nl-NL" smtClean="0"/>
              <a:pPr/>
              <a:t>14-04-2021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3F2132-A97F-FA42-85A2-1E9EFC263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DBBC8-CAA6-6B42-9774-B019857D4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30EBB9AC-9897-3140-8F57-A8F4AEA632E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9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57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hdl.handle.net/21.12136/B014022C-978B-40F6-96C6-1A3B1F4A3DB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lta.astron.nl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29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And now… The demo!</a:t>
            </a:r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708D62BA-E69B-1C4C-927A-2E1E0F98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A19418FF-C99E-DD47-A850-BB97E6572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65A03F-50B2-4940-983B-38979033D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5361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And now… The demo!</a:t>
            </a:r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708D62BA-E69B-1C4C-927A-2E1E0F98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A19418FF-C99E-DD47-A850-BB97E6572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3CCB08-1C13-1145-9DF4-E4CB13E7C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497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Coming soon: ARTS DR1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64594B-C312-484D-9E92-587E3655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36793"/>
          </a:xfrm>
        </p:spPr>
        <p:txBody>
          <a:bodyPr>
            <a:normAutofit/>
          </a:bodyPr>
          <a:lstStyle/>
          <a:p>
            <a:r>
              <a:rPr lang="en-NL" dirty="0"/>
              <a:t>Apertif also has a timing survey of FRBs</a:t>
            </a:r>
          </a:p>
          <a:p>
            <a:r>
              <a:rPr lang="en-NL" dirty="0"/>
              <a:t>Working on table for PSRFITS, couple to Obscore.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Thanks Baptiste, Markus for discussions! 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Document this for Radio-IG (actual standard would be neat; </a:t>
            </a:r>
            <a:r>
              <a:rPr lang="en-NL" i="1" dirty="0">
                <a:solidFill>
                  <a:schemeClr val="bg1"/>
                </a:solidFill>
              </a:rPr>
              <a:t>why am I asking for more work</a:t>
            </a:r>
            <a:r>
              <a:rPr lang="en-NL" dirty="0">
                <a:solidFill>
                  <a:schemeClr val="bg1"/>
                </a:solidFill>
              </a:rPr>
              <a:t>…)? </a:t>
            </a:r>
          </a:p>
          <a:p>
            <a:r>
              <a:rPr lang="en-NL" dirty="0"/>
              <a:t>Discussing how to handle non-detection data vs detection data.</a:t>
            </a:r>
            <a:r>
              <a:rPr lang="en-NL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NL" dirty="0">
                <a:solidFill>
                  <a:schemeClr val="bg1"/>
                </a:solidFill>
              </a:rPr>
              <a:t>Probably going yo use a view </a:t>
            </a:r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708D62BA-E69B-1C4C-927A-2E1E0F98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A19418FF-C99E-DD47-A850-BB97E6572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615BF4-B4C4-6541-9A96-B10BF920C1EE}"/>
              </a:ext>
            </a:extLst>
          </p:cNvPr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/>
              <a:t>﻿</a:t>
            </a:r>
          </a:p>
        </p:txBody>
      </p:sp>
    </p:spTree>
    <p:extLst>
      <p:ext uri="{BB962C8B-B14F-4D97-AF65-F5344CB8AC3E}">
        <p14:creationId xmlns:p14="http://schemas.microsoft.com/office/powerpoint/2010/main" val="193883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Closing remarks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64594B-C312-484D-9E92-587E3655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36793"/>
          </a:xfrm>
        </p:spPr>
        <p:txBody>
          <a:bodyPr/>
          <a:lstStyle/>
          <a:p>
            <a:r>
              <a:rPr lang="en-NL" dirty="0"/>
              <a:t>Currently we only have an image HiPS. Cube HiPS may be a good addition.</a:t>
            </a:r>
          </a:p>
          <a:p>
            <a:r>
              <a:rPr lang="en-NL" dirty="0"/>
              <a:t>Looking forward to other surveys with externally-hosted data (e.g. LOTSS DR2 coming Q3/4 2021).</a:t>
            </a:r>
          </a:p>
          <a:p>
            <a:pPr lvl="1"/>
            <a:endParaRPr lang="en-NL" dirty="0"/>
          </a:p>
          <a:p>
            <a:r>
              <a:rPr lang="en-NL" dirty="0"/>
              <a:t>Any feedback is very welcome :)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708D62BA-E69B-1C4C-927A-2E1E0F98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A19418FF-C99E-DD47-A850-BB97E6572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E4F9D1-58D8-CD4F-8205-CDB1A98C839A}"/>
              </a:ext>
            </a:extLst>
          </p:cNvPr>
          <p:cNvSpPr/>
          <p:nvPr/>
        </p:nvSpPr>
        <p:spPr>
          <a:xfrm>
            <a:off x="838200" y="5638616"/>
            <a:ext cx="11120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http://hdl.handle.net/21.12136/B014022C-978B-40F6-96C6-1A3B1F4A3DB0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615BF4-B4C4-6541-9A96-B10BF920C1EE}"/>
              </a:ext>
            </a:extLst>
          </p:cNvPr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/>
              <a:t>﻿</a:t>
            </a:r>
          </a:p>
        </p:txBody>
      </p:sp>
    </p:spTree>
    <p:extLst>
      <p:ext uri="{BB962C8B-B14F-4D97-AF65-F5344CB8AC3E}">
        <p14:creationId xmlns:p14="http://schemas.microsoft.com/office/powerpoint/2010/main" val="303112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3C7433F-9F23-0D41-AF94-756E90D272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7F87C7-25B2-DF47-8633-DCDAA9D87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Apertif DR1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AC65E60-7986-F94C-BF35-F26E768937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NL" u="sng" dirty="0"/>
              <a:t>Yan Grange</a:t>
            </a:r>
            <a:r>
              <a:rPr lang="en-NL" dirty="0"/>
              <a:t>, </a:t>
            </a:r>
            <a:r>
              <a:rPr lang="en-NL" b="1" dirty="0"/>
              <a:t>Mattia Mancini</a:t>
            </a:r>
            <a:r>
              <a:rPr lang="en-NL" dirty="0"/>
              <a:t>, Hanno Holties </a:t>
            </a:r>
            <a:br>
              <a:rPr lang="en-NL" dirty="0"/>
            </a:br>
            <a:r>
              <a:rPr lang="en-NL" dirty="0"/>
              <a:t>and the Apertif team</a:t>
            </a:r>
          </a:p>
        </p:txBody>
      </p:sp>
    </p:spTree>
    <p:extLst>
      <p:ext uri="{BB962C8B-B14F-4D97-AF65-F5344CB8AC3E}">
        <p14:creationId xmlns:p14="http://schemas.microsoft.com/office/powerpoint/2010/main" val="3801978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Apertif, </a:t>
            </a:r>
            <a:r>
              <a:rPr lang="en-GB" dirty="0"/>
              <a:t>Phased Array Feeds for the WSRT </a:t>
            </a:r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5F04C7-79E5-744D-8DA1-22C245EB3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Transform the WSRT into an efficient 21-cm survey facility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17x Survey speed increase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SKA Pathfinder </a:t>
            </a:r>
          </a:p>
          <a:p>
            <a:endParaRPr lang="en-NL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D725E82-E2C5-E847-A9EE-7EF704E2B7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7DEC334-0624-F94F-B66B-69ACEF689D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2434CF-8FFB-6940-82F1-8683A50DF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306" y="2641183"/>
            <a:ext cx="4141056" cy="31496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4AF8C1-346C-F848-926B-2924A59E7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86" y="3233977"/>
            <a:ext cx="6701760" cy="28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2339"/>
            <a:ext cx="15017260" cy="1893028"/>
          </a:xfrm>
        </p:spPr>
        <p:txBody>
          <a:bodyPr/>
          <a:lstStyle/>
          <a:p>
            <a:r>
              <a:rPr lang="en-NL" dirty="0"/>
              <a:t>Apertif (imaging)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D725E82-E2C5-E847-A9EE-7EF704E2B7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7DEC334-0624-F94F-B66B-69ACEF689D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F27A15-C6FD-D642-B12D-2B11A2B4F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400"/>
          <a:stretch/>
        </p:blipFill>
        <p:spPr>
          <a:xfrm>
            <a:off x="6326658" y="1218057"/>
            <a:ext cx="5865341" cy="49042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3CBC7F-BF8F-8B4C-ADB5-E195DF4330F2}"/>
              </a:ext>
            </a:extLst>
          </p:cNvPr>
          <p:cNvSpPr/>
          <p:nvPr/>
        </p:nvSpPr>
        <p:spPr>
          <a:xfrm>
            <a:off x="661247" y="1228627"/>
            <a:ext cx="56654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Original 4 year legacy survey program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~350 sq degree medium deep survey (10x12 hr)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~3500 sq deg wide survey (1x12 hr)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Radio continuum, polarization and neutral hydrogen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Role of environment &amp; interaction on galaxy processing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Finding the smallest galaxies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Connecting cold gas to AGN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Understanding the faint radio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Studying magnetic fields in galaxies</a:t>
            </a:r>
          </a:p>
        </p:txBody>
      </p:sp>
    </p:spTree>
    <p:extLst>
      <p:ext uri="{BB962C8B-B14F-4D97-AF65-F5344CB8AC3E}">
        <p14:creationId xmlns:p14="http://schemas.microsoft.com/office/powerpoint/2010/main" val="16365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8755-D414-4141-A8F4-3C09955F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ALTA – the Apertif Long-Term rchive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6BFA4D-1D3C-3447-844E-206146CC0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ALTA is the main source of Apertif data.</a:t>
            </a:r>
          </a:p>
          <a:p>
            <a:pPr lvl="1"/>
            <a:r>
              <a:rPr lang="en-NL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 interface is the main interface for external user access</a:t>
            </a:r>
          </a:p>
        </p:txBody>
      </p:sp>
      <p:pic>
        <p:nvPicPr>
          <p:cNvPr id="9" name="Picture Placeholder 20">
            <a:extLst>
              <a:ext uri="{FF2B5EF4-FFF2-40B4-BE49-F238E27FC236}">
                <a16:creationId xmlns:a16="http://schemas.microsoft.com/office/drawing/2014/main" id="{9F6B1AB8-C705-044B-AFF3-D0119A8D4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7147663" y="6232525"/>
            <a:ext cx="2170997" cy="520700"/>
          </a:xfrm>
          <a:prstGeom prst="rect">
            <a:avLst/>
          </a:prstGeom>
        </p:spPr>
      </p:pic>
      <p:pic>
        <p:nvPicPr>
          <p:cNvPr id="10" name="Picture Placeholder 18">
            <a:extLst>
              <a:ext uri="{FF2B5EF4-FFF2-40B4-BE49-F238E27FC236}">
                <a16:creationId xmlns:a16="http://schemas.microsoft.com/office/drawing/2014/main" id="{B2EDBECC-0B64-6B40-B681-98E937C32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9318660" y="6176963"/>
            <a:ext cx="2774023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20F985-BF36-704C-B6D0-2B46114DD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87" y="2743733"/>
            <a:ext cx="6200943" cy="37074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28C67D-16F2-864F-86DE-00B309F2F07D}"/>
              </a:ext>
            </a:extLst>
          </p:cNvPr>
          <p:cNvSpPr/>
          <p:nvPr/>
        </p:nvSpPr>
        <p:spPr>
          <a:xfrm>
            <a:off x="6961230" y="2743733"/>
            <a:ext cx="4299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</a:rPr>
              <a:t>ASTRON (Dwingeloo): Online storage (including ‘nearline’ object store)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Verdana" panose="020B0604030504040204" pitchFamily="34" charset="0"/>
              </a:rPr>
              <a:t>SURFsara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</a:rPr>
              <a:t> (Amsterdam): Offline storage (including online cache &amp; staging)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bg1"/>
                </a:solidFill>
              </a:rPr>
              <a:t>Using IRODS for internal data management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5A4641-84FB-7747-9270-3C97FDBA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556" y="2861411"/>
            <a:ext cx="568157" cy="3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TA">
            <a:extLst>
              <a:ext uri="{FF2B5EF4-FFF2-40B4-BE49-F238E27FC236}">
                <a16:creationId xmlns:a16="http://schemas.microsoft.com/office/drawing/2014/main" id="{D28CDF62-D7D0-B644-932D-0B655A3D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555" y="3208804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F7B8E9-42F8-154F-8658-7880550AE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7016" y="4797760"/>
            <a:ext cx="1623460" cy="2937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B4214A-2223-5148-B347-D3871B17DFC3}"/>
              </a:ext>
            </a:extLst>
          </p:cNvPr>
          <p:cNvSpPr txBox="1"/>
          <p:nvPr/>
        </p:nvSpPr>
        <p:spPr>
          <a:xfrm>
            <a:off x="3950933" y="6450243"/>
            <a:ext cx="415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i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https://alta.astron.nl</a:t>
            </a:r>
            <a:endParaRPr lang="en-NL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DR1 data set – the released products</a:t>
            </a:r>
          </a:p>
        </p:txBody>
      </p:sp>
      <p:graphicFrame>
        <p:nvGraphicFramePr>
          <p:cNvPr id="31" name="Table 31">
            <a:extLst>
              <a:ext uri="{FF2B5EF4-FFF2-40B4-BE49-F238E27FC236}">
                <a16:creationId xmlns:a16="http://schemas.microsoft.com/office/drawing/2014/main" id="{19FC41BE-2744-EF49-A556-ECD0B8CACD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782600"/>
              </p:ext>
            </p:extLst>
          </p:nvPr>
        </p:nvGraphicFramePr>
        <p:xfrm>
          <a:off x="1691093" y="1307402"/>
          <a:ext cx="9170496" cy="4869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151">
                  <a:extLst>
                    <a:ext uri="{9D8B030D-6E8A-4147-A177-3AD203B41FA5}">
                      <a16:colId xmlns:a16="http://schemas.microsoft.com/office/drawing/2014/main" val="1305082115"/>
                    </a:ext>
                  </a:extLst>
                </a:gridCol>
                <a:gridCol w="2096237">
                  <a:extLst>
                    <a:ext uri="{9D8B030D-6E8A-4147-A177-3AD203B41FA5}">
                      <a16:colId xmlns:a16="http://schemas.microsoft.com/office/drawing/2014/main" val="4260040142"/>
                    </a:ext>
                  </a:extLst>
                </a:gridCol>
                <a:gridCol w="3398108">
                  <a:extLst>
                    <a:ext uri="{9D8B030D-6E8A-4147-A177-3AD203B41FA5}">
                      <a16:colId xmlns:a16="http://schemas.microsoft.com/office/drawing/2014/main" val="2046847376"/>
                    </a:ext>
                  </a:extLst>
                </a:gridCol>
              </a:tblGrid>
              <a:tr h="389001">
                <a:tc>
                  <a:txBody>
                    <a:bodyPr/>
                    <a:lstStyle/>
                    <a:p>
                      <a:r>
                        <a:rPr lang="en-NL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Discovery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8275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NL" dirty="0"/>
                        <a:t>Raw observational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70145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NL" dirty="0"/>
                        <a:t>Full time, Stokes and spectral resolution calibrated visibility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816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NL" dirty="0"/>
                        <a:t>Calibration tables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09238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NL" dirty="0"/>
                        <a:t>Inspection plots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01065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NL" dirty="0"/>
                        <a:t>Continuum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92596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NL" dirty="0"/>
                        <a:t>Polarization images and cubes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479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NL" dirty="0"/>
                        <a:t>Line and dirty beam cubes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901325"/>
                  </a:ext>
                </a:extLst>
              </a:tr>
            </a:tbl>
          </a:graphicData>
        </a:graphic>
      </p:graphicFrame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708D62BA-E69B-1C4C-927A-2E1E0F98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A19418FF-C99E-DD47-A850-BB97E6572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A0D1783-4BF1-F347-979D-F868D838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32" y="1805327"/>
            <a:ext cx="568157" cy="3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LTA">
            <a:extLst>
              <a:ext uri="{FF2B5EF4-FFF2-40B4-BE49-F238E27FC236}">
                <a16:creationId xmlns:a16="http://schemas.microsoft.com/office/drawing/2014/main" id="{91CE339F-1514-974C-BC83-9217C487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81" y="1805327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066DE3-7E39-084E-A9A6-35E6FA972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66" y="1858113"/>
            <a:ext cx="1623460" cy="293739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8FEB2246-FC84-8D41-ACCB-3106EFE4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32" y="2459702"/>
            <a:ext cx="568157" cy="3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LTA">
            <a:extLst>
              <a:ext uri="{FF2B5EF4-FFF2-40B4-BE49-F238E27FC236}">
                <a16:creationId xmlns:a16="http://schemas.microsoft.com/office/drawing/2014/main" id="{E727DC6E-F1C3-3E4C-86C8-2A46974C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81" y="2459702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4618F7B0-E7E6-B146-9442-F573D945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32" y="3154609"/>
            <a:ext cx="568157" cy="3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ALTA">
            <a:extLst>
              <a:ext uri="{FF2B5EF4-FFF2-40B4-BE49-F238E27FC236}">
                <a16:creationId xmlns:a16="http://schemas.microsoft.com/office/drawing/2014/main" id="{D59C9C6B-3DCD-634F-A220-421C78EC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81" y="3154609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ALTA">
            <a:extLst>
              <a:ext uri="{FF2B5EF4-FFF2-40B4-BE49-F238E27FC236}">
                <a16:creationId xmlns:a16="http://schemas.microsoft.com/office/drawing/2014/main" id="{E20A9485-4B4A-B645-A365-C5450F7F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32" y="3740669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65DB9BC-4B4E-A941-9064-928CA7D7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32" y="4403877"/>
            <a:ext cx="568157" cy="3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7C93F1A4-41F5-9145-8B80-AC285A58C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32" y="5058252"/>
            <a:ext cx="568157" cy="3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ABB6FE1E-19CC-9F46-A8AB-EE6C5C1E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32" y="5753159"/>
            <a:ext cx="568157" cy="3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A47BA0-F16E-E044-A428-8C9E64CB989F}"/>
              </a:ext>
            </a:extLst>
          </p:cNvPr>
          <p:cNvGrpSpPr/>
          <p:nvPr/>
        </p:nvGrpSpPr>
        <p:grpSpPr>
          <a:xfrm>
            <a:off x="6344981" y="4384589"/>
            <a:ext cx="568157" cy="346525"/>
            <a:chOff x="5811921" y="299629"/>
            <a:chExt cx="568157" cy="346525"/>
          </a:xfrm>
        </p:grpSpPr>
        <p:pic>
          <p:nvPicPr>
            <p:cNvPr id="41" name="Picture 4" descr="ALTA">
              <a:extLst>
                <a:ext uri="{FF2B5EF4-FFF2-40B4-BE49-F238E27FC236}">
                  <a16:creationId xmlns:a16="http://schemas.microsoft.com/office/drawing/2014/main" id="{6D379CFA-1C35-D444-86D1-A46D8CB9E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921" y="299629"/>
              <a:ext cx="568157" cy="34652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39F25D-00E4-6248-8221-9F425E4F86D2}"/>
                </a:ext>
              </a:extLst>
            </p:cNvPr>
            <p:cNvSpPr/>
            <p:nvPr/>
          </p:nvSpPr>
          <p:spPr>
            <a:xfrm>
              <a:off x="5811921" y="299629"/>
              <a:ext cx="568157" cy="346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  <a:alpha val="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7A4175-3635-8D48-9BC2-2C9CD03EB589}"/>
              </a:ext>
            </a:extLst>
          </p:cNvPr>
          <p:cNvGrpSpPr/>
          <p:nvPr/>
        </p:nvGrpSpPr>
        <p:grpSpPr>
          <a:xfrm>
            <a:off x="6344980" y="5038964"/>
            <a:ext cx="568157" cy="346525"/>
            <a:chOff x="5811921" y="299629"/>
            <a:chExt cx="568157" cy="346525"/>
          </a:xfrm>
        </p:grpSpPr>
        <p:pic>
          <p:nvPicPr>
            <p:cNvPr id="46" name="Picture 4" descr="ALTA">
              <a:extLst>
                <a:ext uri="{FF2B5EF4-FFF2-40B4-BE49-F238E27FC236}">
                  <a16:creationId xmlns:a16="http://schemas.microsoft.com/office/drawing/2014/main" id="{27BCE1E2-59EC-2843-B2EA-5C5979184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921" y="299629"/>
              <a:ext cx="568157" cy="34652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A77C51F-9E59-2946-BE58-14F22FAB2469}"/>
                </a:ext>
              </a:extLst>
            </p:cNvPr>
            <p:cNvSpPr/>
            <p:nvPr/>
          </p:nvSpPr>
          <p:spPr>
            <a:xfrm>
              <a:off x="5811921" y="299629"/>
              <a:ext cx="568157" cy="346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  <a:alpha val="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5C46C76-8C0A-6A42-A8E5-2C49C6888A1F}"/>
              </a:ext>
            </a:extLst>
          </p:cNvPr>
          <p:cNvGrpSpPr/>
          <p:nvPr/>
        </p:nvGrpSpPr>
        <p:grpSpPr>
          <a:xfrm>
            <a:off x="6344979" y="5694522"/>
            <a:ext cx="568157" cy="346525"/>
            <a:chOff x="5811921" y="299629"/>
            <a:chExt cx="568157" cy="346525"/>
          </a:xfrm>
        </p:grpSpPr>
        <p:pic>
          <p:nvPicPr>
            <p:cNvPr id="49" name="Picture 4" descr="ALTA">
              <a:extLst>
                <a:ext uri="{FF2B5EF4-FFF2-40B4-BE49-F238E27FC236}">
                  <a16:creationId xmlns:a16="http://schemas.microsoft.com/office/drawing/2014/main" id="{5992FF91-2786-D649-B3AD-5C090046C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921" y="299629"/>
              <a:ext cx="568157" cy="34652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F438ED-34DD-D841-A1A9-D7706BDB0ADB}"/>
                </a:ext>
              </a:extLst>
            </p:cNvPr>
            <p:cNvSpPr/>
            <p:nvPr/>
          </p:nvSpPr>
          <p:spPr>
            <a:xfrm>
              <a:off x="5811921" y="299629"/>
              <a:ext cx="568157" cy="346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  <a:alpha val="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049E9B3B-4D37-B643-829B-5D5C37745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8354" y="2512488"/>
            <a:ext cx="1623460" cy="293739"/>
          </a:xfrm>
          <a:prstGeom prst="rect">
            <a:avLst/>
          </a:prstGeom>
        </p:spPr>
      </p:pic>
      <p:pic>
        <p:nvPicPr>
          <p:cNvPr id="52" name="Picture 4" descr="ALTA">
            <a:extLst>
              <a:ext uri="{FF2B5EF4-FFF2-40B4-BE49-F238E27FC236}">
                <a16:creationId xmlns:a16="http://schemas.microsoft.com/office/drawing/2014/main" id="{A4475582-C8D2-BA4B-B593-53ED4B0B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528" y="1827251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ALTA">
            <a:extLst>
              <a:ext uri="{FF2B5EF4-FFF2-40B4-BE49-F238E27FC236}">
                <a16:creationId xmlns:a16="http://schemas.microsoft.com/office/drawing/2014/main" id="{F85C16C0-FDDD-2141-B667-DCC369CE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496" y="2459701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Notched Right Arrow 53">
            <a:extLst>
              <a:ext uri="{FF2B5EF4-FFF2-40B4-BE49-F238E27FC236}">
                <a16:creationId xmlns:a16="http://schemas.microsoft.com/office/drawing/2014/main" id="{ED562D6B-E4D6-AB44-BE78-3F4A02711E9B}"/>
              </a:ext>
            </a:extLst>
          </p:cNvPr>
          <p:cNvSpPr/>
          <p:nvPr/>
        </p:nvSpPr>
        <p:spPr>
          <a:xfrm>
            <a:off x="9356042" y="1886515"/>
            <a:ext cx="460300" cy="22799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Notched Right Arrow 55">
            <a:extLst>
              <a:ext uri="{FF2B5EF4-FFF2-40B4-BE49-F238E27FC236}">
                <a16:creationId xmlns:a16="http://schemas.microsoft.com/office/drawing/2014/main" id="{F2E6C29F-F6CF-D74B-A226-D70A0D077B55}"/>
              </a:ext>
            </a:extLst>
          </p:cNvPr>
          <p:cNvSpPr/>
          <p:nvPr/>
        </p:nvSpPr>
        <p:spPr>
          <a:xfrm>
            <a:off x="9350505" y="2545357"/>
            <a:ext cx="460300" cy="22799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DE109CD-D496-D347-83A1-4BB03F495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386" y="3150469"/>
            <a:ext cx="1623460" cy="293739"/>
          </a:xfrm>
          <a:prstGeom prst="rect">
            <a:avLst/>
          </a:prstGeom>
        </p:spPr>
      </p:pic>
      <p:pic>
        <p:nvPicPr>
          <p:cNvPr id="58" name="Picture 4" descr="ALTA">
            <a:extLst>
              <a:ext uri="{FF2B5EF4-FFF2-40B4-BE49-F238E27FC236}">
                <a16:creationId xmlns:a16="http://schemas.microsoft.com/office/drawing/2014/main" id="{EF06811A-AD66-5142-94FC-DE8D91AB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528" y="3097682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Notched Right Arrow 58">
            <a:extLst>
              <a:ext uri="{FF2B5EF4-FFF2-40B4-BE49-F238E27FC236}">
                <a16:creationId xmlns:a16="http://schemas.microsoft.com/office/drawing/2014/main" id="{9DA06174-36B1-9643-8566-D2FB6FA64EC8}"/>
              </a:ext>
            </a:extLst>
          </p:cNvPr>
          <p:cNvSpPr/>
          <p:nvPr/>
        </p:nvSpPr>
        <p:spPr>
          <a:xfrm>
            <a:off x="9316537" y="3183338"/>
            <a:ext cx="460300" cy="22799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0" name="Picture 4" descr="ALTA">
            <a:extLst>
              <a:ext uri="{FF2B5EF4-FFF2-40B4-BE49-F238E27FC236}">
                <a16:creationId xmlns:a16="http://schemas.microsoft.com/office/drawing/2014/main" id="{A67D9B9C-32C2-5543-8EE0-C2E8F7EB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966" y="3745314"/>
            <a:ext cx="568157" cy="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01C3EA6C-1088-5A46-9B68-D5B2A36605AC}"/>
              </a:ext>
            </a:extLst>
          </p:cNvPr>
          <p:cNvGrpSpPr/>
          <p:nvPr/>
        </p:nvGrpSpPr>
        <p:grpSpPr>
          <a:xfrm>
            <a:off x="7733431" y="4375745"/>
            <a:ext cx="1789903" cy="346525"/>
            <a:chOff x="6757247" y="4410628"/>
            <a:chExt cx="1789903" cy="346525"/>
          </a:xfrm>
        </p:grpSpPr>
        <p:pic>
          <p:nvPicPr>
            <p:cNvPr id="62" name="Picture 4" descr="ALTA">
              <a:extLst>
                <a:ext uri="{FF2B5EF4-FFF2-40B4-BE49-F238E27FC236}">
                  <a16:creationId xmlns:a16="http://schemas.microsoft.com/office/drawing/2014/main" id="{18809DFE-9DD9-A74C-9681-6BB9A1E27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993" y="4410628"/>
              <a:ext cx="568157" cy="34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Left Arrow 66">
              <a:extLst>
                <a:ext uri="{FF2B5EF4-FFF2-40B4-BE49-F238E27FC236}">
                  <a16:creationId xmlns:a16="http://schemas.microsoft.com/office/drawing/2014/main" id="{F1DEB9B4-9DE8-3943-A7F6-2CD830651DD2}"/>
                </a:ext>
              </a:extLst>
            </p:cNvPr>
            <p:cNvSpPr/>
            <p:nvPr/>
          </p:nvSpPr>
          <p:spPr>
            <a:xfrm>
              <a:off x="6757247" y="4513678"/>
              <a:ext cx="1200156" cy="19437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D128EF04-2563-8B47-8A5F-1324151E5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860" y="4449015"/>
              <a:ext cx="568157" cy="30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4EEA45D-EAA4-DB45-A41F-F0E26FC78F1A}"/>
              </a:ext>
            </a:extLst>
          </p:cNvPr>
          <p:cNvGrpSpPr/>
          <p:nvPr/>
        </p:nvGrpSpPr>
        <p:grpSpPr>
          <a:xfrm>
            <a:off x="7724663" y="5023376"/>
            <a:ext cx="1789903" cy="346525"/>
            <a:chOff x="6757247" y="4410628"/>
            <a:chExt cx="1789903" cy="346525"/>
          </a:xfrm>
        </p:grpSpPr>
        <p:pic>
          <p:nvPicPr>
            <p:cNvPr id="70" name="Picture 4" descr="ALTA">
              <a:extLst>
                <a:ext uri="{FF2B5EF4-FFF2-40B4-BE49-F238E27FC236}">
                  <a16:creationId xmlns:a16="http://schemas.microsoft.com/office/drawing/2014/main" id="{D34D2FFB-D3C5-C842-BD1E-7C253A26B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993" y="4410628"/>
              <a:ext cx="568157" cy="34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Left Arrow 70">
              <a:extLst>
                <a:ext uri="{FF2B5EF4-FFF2-40B4-BE49-F238E27FC236}">
                  <a16:creationId xmlns:a16="http://schemas.microsoft.com/office/drawing/2014/main" id="{988AEEAA-736E-3045-A003-D173CD656D6E}"/>
                </a:ext>
              </a:extLst>
            </p:cNvPr>
            <p:cNvSpPr/>
            <p:nvPr/>
          </p:nvSpPr>
          <p:spPr>
            <a:xfrm>
              <a:off x="6757247" y="4513678"/>
              <a:ext cx="1200156" cy="19437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C9720652-86A7-6E42-94BC-5A0ABACEE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860" y="4449015"/>
              <a:ext cx="568157" cy="30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BB02FD-AC42-1546-A659-90167F8B49C1}"/>
              </a:ext>
            </a:extLst>
          </p:cNvPr>
          <p:cNvGrpSpPr/>
          <p:nvPr/>
        </p:nvGrpSpPr>
        <p:grpSpPr>
          <a:xfrm>
            <a:off x="7724663" y="5651494"/>
            <a:ext cx="1789903" cy="346525"/>
            <a:chOff x="6757247" y="4410628"/>
            <a:chExt cx="1789903" cy="346525"/>
          </a:xfrm>
        </p:grpSpPr>
        <p:pic>
          <p:nvPicPr>
            <p:cNvPr id="74" name="Picture 4" descr="ALTA">
              <a:extLst>
                <a:ext uri="{FF2B5EF4-FFF2-40B4-BE49-F238E27FC236}">
                  <a16:creationId xmlns:a16="http://schemas.microsoft.com/office/drawing/2014/main" id="{0274867B-0A68-CD45-B2BF-CDDAB8F90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993" y="4410628"/>
              <a:ext cx="568157" cy="34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Left Arrow 74">
              <a:extLst>
                <a:ext uri="{FF2B5EF4-FFF2-40B4-BE49-F238E27FC236}">
                  <a16:creationId xmlns:a16="http://schemas.microsoft.com/office/drawing/2014/main" id="{048B267A-4F23-7B40-A254-44DFCDDDFF85}"/>
                </a:ext>
              </a:extLst>
            </p:cNvPr>
            <p:cNvSpPr/>
            <p:nvPr/>
          </p:nvSpPr>
          <p:spPr>
            <a:xfrm>
              <a:off x="6757247" y="4513678"/>
              <a:ext cx="1200156" cy="19437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8367171C-3B1B-DF45-A7E3-BD8B27448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860" y="4449015"/>
              <a:ext cx="568157" cy="30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652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DR1 data set – wrt the full survey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64594B-C312-484D-9E92-587E36555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708D62BA-E69B-1C4C-927A-2E1E0F98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A19418FF-C99E-DD47-A850-BB97E6572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A4D311C-4242-0E44-8C91-A7B73F87C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78" y="1371477"/>
            <a:ext cx="5593422" cy="489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88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DR1 data set – product quality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A13D90-3E80-D147-9727-CD4F3A69B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Validation</a:t>
            </a:r>
            <a:r>
              <a:rPr lang="nl-NL" dirty="0"/>
              <a:t> of </a:t>
            </a:r>
            <a:r>
              <a:rPr lang="nl-NL" dirty="0" err="1"/>
              <a:t>continuum</a:t>
            </a:r>
            <a:r>
              <a:rPr lang="nl-NL" dirty="0"/>
              <a:t> data </a:t>
            </a:r>
            <a:r>
              <a:rPr lang="nl-NL" dirty="0" err="1"/>
              <a:t>products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assessing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meet </a:t>
            </a:r>
            <a:r>
              <a:rPr lang="en-GB" dirty="0"/>
              <a:t>the resolution requirements, minimum sensitivity requirements, and have no significant image artifacts.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Other data types released based on validation of corresponding continuum product!</a:t>
            </a:r>
          </a:p>
          <a:p>
            <a:r>
              <a:rPr lang="en-GB" dirty="0"/>
              <a:t>Most polarisation cubes also pass their own validation, since the criteria are comparable. </a:t>
            </a:r>
          </a:p>
          <a:p>
            <a:r>
              <a:rPr lang="en-GB" dirty="0"/>
              <a:t>Line cubes get flagged “</a:t>
            </a:r>
            <a:r>
              <a:rPr lang="en-GB" dirty="0" err="1"/>
              <a:t>G”ood</a:t>
            </a:r>
            <a:r>
              <a:rPr lang="en-GB" dirty="0"/>
              <a:t>, “</a:t>
            </a:r>
            <a:r>
              <a:rPr lang="en-GB" dirty="0" err="1"/>
              <a:t>O”kay</a:t>
            </a:r>
            <a:r>
              <a:rPr lang="en-GB" dirty="0"/>
              <a:t> or “</a:t>
            </a:r>
            <a:r>
              <a:rPr lang="en-GB" dirty="0" err="1"/>
              <a:t>B”ad</a:t>
            </a:r>
            <a:r>
              <a:rPr lang="en-GB" dirty="0"/>
              <a:t> depending on severity of artifacts.</a:t>
            </a:r>
          </a:p>
          <a:p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2A3F0347-3CB3-3044-A833-EEA18F756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F82E942F-B33B-FC45-86FC-223AD2DB1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2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C98B-5DE7-A64B-8E2F-74361819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DR1 data set – beam noise</a:t>
            </a:r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2A3F0347-3CB3-3044-A833-EEA18F756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3918" b="6940"/>
          <a:stretch/>
        </p:blipFill>
        <p:spPr>
          <a:xfrm>
            <a:off x="6757247" y="6265863"/>
            <a:ext cx="2170997" cy="520700"/>
          </a:xfrm>
          <a:prstGeom prst="rect">
            <a:avLst/>
          </a:prstGeom>
        </p:spPr>
      </p:pic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F82E942F-B33B-FC45-86FC-223AD2DB1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4" t="-17073" r="-5084" b="1"/>
          <a:stretch/>
        </p:blipFill>
        <p:spPr>
          <a:xfrm>
            <a:off x="8969339" y="6176963"/>
            <a:ext cx="2774023" cy="6096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8B4AF02-7EFD-E748-92C9-A4D70C6B06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5648"/>
            <a:ext cx="5161908" cy="461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3665D29-179E-8D49-9093-1139B8B01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623" y="1353192"/>
            <a:ext cx="4589980" cy="45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4422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3979</TotalTime>
  <Words>438</Words>
  <Application>Microsoft Macintosh PowerPoint</Application>
  <PresentationFormat>Widescreen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Source Sans Pro</vt:lpstr>
      <vt:lpstr>Verdana</vt:lpstr>
      <vt:lpstr>Kantoorthema</vt:lpstr>
      <vt:lpstr>PowerPoint Presentation</vt:lpstr>
      <vt:lpstr>Apertif DR1</vt:lpstr>
      <vt:lpstr>Apertif, Phased Array Feeds for the WSRT </vt:lpstr>
      <vt:lpstr>Apertif (imaging)</vt:lpstr>
      <vt:lpstr>ALTA – the Apertif Long-Term rchive</vt:lpstr>
      <vt:lpstr>The DR1 data set – the released products</vt:lpstr>
      <vt:lpstr>The DR1 data set – wrt the full survey</vt:lpstr>
      <vt:lpstr>The DR1 data set – product quality</vt:lpstr>
      <vt:lpstr>The DR1 data set – beam noise</vt:lpstr>
      <vt:lpstr>And now… The demo!</vt:lpstr>
      <vt:lpstr>And now… The demo!</vt:lpstr>
      <vt:lpstr>Coming soon: ARTS DR1</vt:lpstr>
      <vt:lpstr>Closing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Roy van der Werp</dc:creator>
  <cp:lastModifiedBy>Yan Grange</cp:lastModifiedBy>
  <cp:revision>30</cp:revision>
  <dcterms:created xsi:type="dcterms:W3CDTF">2018-07-23T10:35:15Z</dcterms:created>
  <dcterms:modified xsi:type="dcterms:W3CDTF">2021-04-15T08:37:44Z</dcterms:modified>
</cp:coreProperties>
</file>