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5" r:id="rId4"/>
    <p:sldId id="273" r:id="rId5"/>
    <p:sldId id="269" r:id="rId6"/>
    <p:sldId id="271" r:id="rId7"/>
    <p:sldId id="272" r:id="rId8"/>
    <p:sldId id="270" r:id="rId9"/>
    <p:sldId id="274" r:id="rId10"/>
    <p:sldId id="26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/>
    <p:restoredTop sz="86436"/>
  </p:normalViewPr>
  <p:slideViewPr>
    <p:cSldViewPr snapToGrid="0" snapToObjects="1">
      <p:cViewPr varScale="1">
        <p:scale>
          <a:sx n="45" d="100"/>
          <a:sy n="45" d="100"/>
        </p:scale>
        <p:origin x="1128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74E0-38ED-8D44-913F-489AAA1C0BF0}" type="datetimeFigureOut">
              <a:rPr lang="it-IT" smtClean="0"/>
              <a:t>10/06/2021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DBA4-5BC1-2F4C-844B-FEC2618000E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80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5DBA4-5BC1-2F4C-844B-FEC2618000E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11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5DBA4-5BC1-2F4C-844B-FEC2618000E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14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5DBA4-5BC1-2F4C-844B-FEC2618000E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0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5DBA4-5BC1-2F4C-844B-FEC2618000E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5DBA4-5BC1-2F4C-844B-FEC2618000E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44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5DBA4-5BC1-2F4C-844B-FEC2618000E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0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1F48-F71D-404A-A8F6-51DB661D51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176" y="457649"/>
            <a:ext cx="7645757" cy="138403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14AD-F6AE-6541-AA18-FF10607B53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6965D-D0BA-5344-AB43-606499254A4E}"/>
              </a:ext>
            </a:extLst>
          </p:cNvPr>
          <p:cNvCxnSpPr>
            <a:cxnSpLocks/>
          </p:cNvCxnSpPr>
          <p:nvPr userDrawn="1"/>
        </p:nvCxnSpPr>
        <p:spPr>
          <a:xfrm>
            <a:off x="442176" y="1841679"/>
            <a:ext cx="76457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5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C152-5876-E743-9AC5-42AA60AD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1386402"/>
          </a:xfrm>
          <a:prstGeom prst="rect">
            <a:avLst/>
          </a:prstGeom>
        </p:spPr>
        <p:txBody>
          <a:bodyPr/>
          <a:lstStyle>
            <a:lvl1pPr>
              <a:defRPr lang="en-GB" sz="3200" b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76D2-6FCE-F745-9D2C-E9DD33B9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835456"/>
            <a:ext cx="10958945" cy="4351338"/>
          </a:xfrm>
          <a:prstGeom prst="rect">
            <a:avLst/>
          </a:prstGeo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025E8-AEF3-374E-BB2E-CD44F3B59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8694" y="149783"/>
            <a:ext cx="3432287" cy="2870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9150446-8369-5746-983C-23E2DCCC29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8694" y="3161293"/>
            <a:ext cx="3432287" cy="2647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1792E8-AC8A-FA47-A6DD-61D09C5C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45" y="149782"/>
            <a:ext cx="8267161" cy="628321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2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2"/>
              </a:buBlip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36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77D5E-E2A0-7B44-BD8E-6CE126CA3DBE}"/>
              </a:ext>
            </a:extLst>
          </p:cNvPr>
          <p:cNvSpPr/>
          <p:nvPr userDrawn="1"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B9E77-C48E-4A40-B70F-3CC224EA3FD6}"/>
              </a:ext>
            </a:extLst>
          </p:cNvPr>
          <p:cNvSpPr/>
          <p:nvPr userDrawn="1"/>
        </p:nvSpPr>
        <p:spPr>
          <a:xfrm>
            <a:off x="122655" y="2482998"/>
            <a:ext cx="7895388" cy="394493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</a:pPr>
            <a:endParaRPr lang="nb-NO" sz="1800" i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77D5E-E2A0-7B44-BD8E-6CE126CA3DBE}"/>
              </a:ext>
            </a:extLst>
          </p:cNvPr>
          <p:cNvSpPr/>
          <p:nvPr userDrawn="1"/>
        </p:nvSpPr>
        <p:spPr>
          <a:xfrm>
            <a:off x="122656" y="103033"/>
            <a:ext cx="7895389" cy="2318199"/>
          </a:xfrm>
          <a:prstGeom prst="rect">
            <a:avLst/>
          </a:prstGeom>
          <a:solidFill>
            <a:schemeClr val="bg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B9E77-C48E-4A40-B70F-3CC224EA3FD6}"/>
              </a:ext>
            </a:extLst>
          </p:cNvPr>
          <p:cNvSpPr/>
          <p:nvPr userDrawn="1"/>
        </p:nvSpPr>
        <p:spPr>
          <a:xfrm>
            <a:off x="122654" y="2482998"/>
            <a:ext cx="2742767" cy="394493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</a:pPr>
            <a:endParaRPr lang="nb-NO" sz="1800" i="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D95D4-526F-5E44-AC05-980A72365344}"/>
              </a:ext>
            </a:extLst>
          </p:cNvPr>
          <p:cNvSpPr txBox="1"/>
          <p:nvPr userDrawn="1"/>
        </p:nvSpPr>
        <p:spPr>
          <a:xfrm>
            <a:off x="117625" y="889357"/>
            <a:ext cx="790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6E14F-5C52-B94B-BD67-03A065D37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96" t="22949" r="70802" b="66249"/>
          <a:stretch/>
        </p:blipFill>
        <p:spPr>
          <a:xfrm>
            <a:off x="508646" y="5335718"/>
            <a:ext cx="764327" cy="764327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3D991-136D-FC41-87EC-B8AC341F2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486" t="22949" r="57712" b="66249"/>
          <a:stretch/>
        </p:blipFill>
        <p:spPr>
          <a:xfrm>
            <a:off x="1854541" y="5335718"/>
            <a:ext cx="764327" cy="7643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2811A7-B89F-B64E-A9A1-CCCDBD327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80" y="4134893"/>
            <a:ext cx="819915" cy="8199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D73DAF-4515-2442-A1FC-346AB39B6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80" y="2947885"/>
            <a:ext cx="782392" cy="806101"/>
          </a:xfrm>
          <a:prstGeom prst="rect">
            <a:avLst/>
          </a:prstGeom>
        </p:spPr>
      </p:pic>
      <p:pic>
        <p:nvPicPr>
          <p:cNvPr id="11" name="Immagine 58">
            <a:extLst>
              <a:ext uri="{FF2B5EF4-FFF2-40B4-BE49-F238E27FC236}">
                <a16:creationId xmlns:a16="http://schemas.microsoft.com/office/drawing/2014/main" id="{0667E731-150F-2C4E-9009-989D6D835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619" y="2877119"/>
            <a:ext cx="1189064" cy="1105958"/>
          </a:xfrm>
          <a:prstGeom prst="rect">
            <a:avLst/>
          </a:prstGeom>
        </p:spPr>
      </p:pic>
      <p:pic>
        <p:nvPicPr>
          <p:cNvPr id="12" name="Immagine 59">
            <a:extLst>
              <a:ext uri="{FF2B5EF4-FFF2-40B4-BE49-F238E27FC236}">
                <a16:creationId xmlns:a16="http://schemas.microsoft.com/office/drawing/2014/main" id="{FC3132A5-E2FF-8D47-9F81-BB0A2CBEC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948" y="4284711"/>
            <a:ext cx="840405" cy="707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4633" y="2877119"/>
            <a:ext cx="816379" cy="833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86136" y="4242793"/>
            <a:ext cx="1076038" cy="698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BAB87-CD72-7C4F-BBBC-22AD2BB7D34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53453" y="2811312"/>
            <a:ext cx="1104900" cy="1041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9EA01C-C30C-6547-82A6-20E9E490E8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02376" y="5098925"/>
            <a:ext cx="1371600" cy="1206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19D078-E595-B44B-AB29-3E8E02103E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73976" y="3994025"/>
            <a:ext cx="1244600" cy="1104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BEB464-6F49-A048-B6FD-1F2732BA7B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40222" y="2724721"/>
            <a:ext cx="1270000" cy="1181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7D56FD-AC76-CF41-BAA6-077A9851C8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86175" y="4134893"/>
            <a:ext cx="1574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31173" y="-1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57">
            <a:extLst>
              <a:ext uri="{FF2B5EF4-FFF2-40B4-BE49-F238E27FC236}">
                <a16:creationId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823782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498D80C-1E65-634F-ABA2-5FA632714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176" y="457649"/>
            <a:ext cx="7645757" cy="13815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7348E9F-4040-2242-BFBB-C6439DFCCF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50B0C6-FC85-C044-9FCF-4112D800F65B}"/>
              </a:ext>
            </a:extLst>
          </p:cNvPr>
          <p:cNvCxnSpPr>
            <a:cxnSpLocks/>
          </p:cNvCxnSpPr>
          <p:nvPr userDrawn="1"/>
        </p:nvCxnSpPr>
        <p:spPr>
          <a:xfrm>
            <a:off x="442176" y="1841679"/>
            <a:ext cx="764575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3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41564" y="0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57">
            <a:extLst>
              <a:ext uri="{FF2B5EF4-FFF2-40B4-BE49-F238E27FC236}">
                <a16:creationId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3683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823782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16B05A-AA0C-8148-A367-BE0E3E62A916}"/>
              </a:ext>
            </a:extLst>
          </p:cNvPr>
          <p:cNvSpPr txBox="1">
            <a:spLocks/>
          </p:cNvSpPr>
          <p:nvPr userDrawn="1"/>
        </p:nvSpPr>
        <p:spPr>
          <a:xfrm>
            <a:off x="703117" y="584427"/>
            <a:ext cx="10515600" cy="138640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315AFA-A532-9947-A4A5-51E0BEDE85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418" y="1788361"/>
            <a:ext cx="10515600" cy="4351338"/>
          </a:xfrm>
          <a:prstGeom prst="rect">
            <a:avLst/>
          </a:prstGeom>
        </p:spPr>
        <p:txBody>
          <a:bodyPr/>
          <a:lstStyle>
            <a:lvl1pPr marL="228594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Tx/>
              <a:buBlip>
                <a:blip r:embed="rId4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Tx/>
              <a:buBlip>
                <a:blip r:embed="rId4"/>
              </a:buBlip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52634-6C1F-0648-832A-59A3BA9571F6}"/>
              </a:ext>
            </a:extLst>
          </p:cNvPr>
          <p:cNvSpPr/>
          <p:nvPr userDrawn="1"/>
        </p:nvSpPr>
        <p:spPr>
          <a:xfrm>
            <a:off x="-31173" y="-1"/>
            <a:ext cx="122335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Immagine 57">
            <a:extLst>
              <a:ext uri="{FF2B5EF4-FFF2-40B4-BE49-F238E27FC236}">
                <a16:creationId xmlns:a16="http://schemas.microsoft.com/office/drawing/2014/main" id="{AFFF5024-CBD6-F145-A6A6-788C8157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37377" t="33744" r="43120" b="44338"/>
          <a:stretch/>
        </p:blipFill>
        <p:spPr>
          <a:xfrm>
            <a:off x="7803468" y="0"/>
            <a:ext cx="4398923" cy="288036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F7620-40EF-FF47-8614-B9A630B39622}"/>
              </a:ext>
            </a:extLst>
          </p:cNvPr>
          <p:cNvSpPr txBox="1"/>
          <p:nvPr userDrawn="1"/>
        </p:nvSpPr>
        <p:spPr>
          <a:xfrm>
            <a:off x="482553" y="6558892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823782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F0A172-1ABB-044B-BC03-4EC77C7D1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75B6B0-860A-4F4D-A6C3-06EF1CC3D3ED}"/>
              </a:ext>
            </a:extLst>
          </p:cNvPr>
          <p:cNvSpPr txBox="1"/>
          <p:nvPr userDrawn="1"/>
        </p:nvSpPr>
        <p:spPr>
          <a:xfrm>
            <a:off x="436832" y="6529205"/>
            <a:ext cx="8753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funded from the EU Horizon 2020 Research and Innovation Programme (2014-2020) under Grant Agreement </a:t>
            </a:r>
            <a:r>
              <a:rPr lang="nb-N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823782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104C07-C1ED-504A-B4D7-B38B6DECE6F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7440" y="6546011"/>
            <a:ext cx="319392" cy="214026"/>
          </a:xfrm>
          <a:prstGeom prst="rect">
            <a:avLst/>
          </a:prstGeom>
        </p:spPr>
      </p:pic>
      <p:pic>
        <p:nvPicPr>
          <p:cNvPr id="17" name="Immagine 57">
            <a:extLst>
              <a:ext uri="{FF2B5EF4-FFF2-40B4-BE49-F238E27FC236}">
                <a16:creationId xmlns:a16="http://schemas.microsoft.com/office/drawing/2014/main" id="{00000000-0008-0000-0000-00003A000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7377" t="21828" r="35941" b="44338"/>
          <a:stretch/>
        </p:blipFill>
        <p:spPr>
          <a:xfrm>
            <a:off x="11017873" y="5887048"/>
            <a:ext cx="1286627" cy="925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000000-0008-0000-0000-0000460000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9"/>
          <a:stretch/>
        </p:blipFill>
        <p:spPr bwMode="auto">
          <a:xfrm>
            <a:off x="9735458" y="6214087"/>
            <a:ext cx="1411207" cy="3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AE576B-2CB1-7E4A-8CA0-17E7432FF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82" t="16420" r="1789" b="13684"/>
          <a:stretch/>
        </p:blipFill>
        <p:spPr>
          <a:xfrm>
            <a:off x="9741898" y="6611550"/>
            <a:ext cx="1406007" cy="81123"/>
          </a:xfrm>
          <a:prstGeom prst="rect">
            <a:avLst/>
          </a:prstGeom>
        </p:spPr>
      </p:pic>
      <p:pic>
        <p:nvPicPr>
          <p:cNvPr id="25" name="Immagine 57">
            <a:extLst>
              <a:ext uri="{FF2B5EF4-FFF2-40B4-BE49-F238E27FC236}">
                <a16:creationId xmlns:a16="http://schemas.microsoft.com/office/drawing/2014/main" id="{91E40637-F1AB-3F4A-87E2-0E4DCCA5C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7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32000"/>
                    </a14:imgEffect>
                  </a14:imgLayer>
                </a14:imgProps>
              </a:ext>
            </a:extLst>
          </a:blip>
          <a:srcRect l="37377" t="33818" r="43413" b="44338"/>
          <a:stretch/>
        </p:blipFill>
        <p:spPr>
          <a:xfrm>
            <a:off x="7758451" y="0"/>
            <a:ext cx="4433549" cy="2861220"/>
          </a:xfrm>
          <a:prstGeom prst="rect">
            <a:avLst/>
          </a:prstGeom>
          <a:effectLst>
            <a:outerShdw blurRad="50800" dist="76200" dir="12360000" sx="92000" sy="92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4734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9" r:id="rId4"/>
    <p:sldLayoutId id="2147483658" r:id="rId5"/>
    <p:sldLayoutId id="2147483660" r:id="rId6"/>
    <p:sldLayoutId id="2147483656" r:id="rId7"/>
    <p:sldLayoutId id="2147483661" r:id="rId8"/>
    <p:sldLayoutId id="2147483662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5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8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442176" y="457649"/>
            <a:ext cx="7645757" cy="138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GB"/>
              <a:t>Social Sciences and Humanties Open Cloud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442176" y="1966421"/>
            <a:ext cx="7645757" cy="1452920"/>
          </a:xfrm>
          <a:prstGeom prst="rect">
            <a:avLst/>
          </a:prstGeom>
          <a:solidFill>
            <a:srgbClr val="F2F2F2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Realising the Social Sciences and Humanities part of the European Open Science Cloud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85292E-0D02-174F-9F6B-D9F8D687909F}"/>
              </a:ext>
            </a:extLst>
          </p:cNvPr>
          <p:cNvSpPr/>
          <p:nvPr/>
        </p:nvSpPr>
        <p:spPr>
          <a:xfrm>
            <a:off x="8530046" y="0"/>
            <a:ext cx="366195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A9F8C-38B9-894C-8A2D-5B094601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" y="124691"/>
            <a:ext cx="8302336" cy="3740727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5112B-7FC9-704B-ACD2-66012EE4C465}"/>
              </a:ext>
            </a:extLst>
          </p:cNvPr>
          <p:cNvSpPr/>
          <p:nvPr/>
        </p:nvSpPr>
        <p:spPr>
          <a:xfrm>
            <a:off x="124692" y="4015325"/>
            <a:ext cx="8302336" cy="2476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D10F4-5D9F-8749-9CF0-288F3C686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3" y="4690755"/>
            <a:ext cx="665019" cy="685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BD2FB8-F8C5-AE49-907E-0293589D0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70" y="5470336"/>
            <a:ext cx="659102" cy="6591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93BAD5-8A96-444D-A8C5-0ADCD58F6296}"/>
              </a:ext>
            </a:extLst>
          </p:cNvPr>
          <p:cNvSpPr txBox="1"/>
          <p:nvPr/>
        </p:nvSpPr>
        <p:spPr>
          <a:xfrm>
            <a:off x="1214402" y="4885482"/>
            <a:ext cx="328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E4E79"/>
                </a:solidFill>
                <a:latin typeface="Arial"/>
                <a:cs typeface="Arial"/>
              </a:rPr>
              <a:t>https://</a:t>
            </a:r>
            <a:r>
              <a:rPr lang="en-GB" sz="1600" b="1" dirty="0" err="1">
                <a:solidFill>
                  <a:srgbClr val="1E4E79"/>
                </a:solidFill>
                <a:latin typeface="Arial"/>
                <a:cs typeface="Arial"/>
              </a:rPr>
              <a:t>www.sshopencloud.eu</a:t>
            </a:r>
            <a:endParaRPr lang="en-GB" sz="1600" b="1" dirty="0">
              <a:solidFill>
                <a:srgbClr val="1E4E79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391BB9-4634-BB49-92E6-47DFDCFFF38C}"/>
              </a:ext>
            </a:extLst>
          </p:cNvPr>
          <p:cNvSpPr txBox="1"/>
          <p:nvPr/>
        </p:nvSpPr>
        <p:spPr>
          <a:xfrm>
            <a:off x="1214402" y="5615221"/>
            <a:ext cx="328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1E4E79"/>
                </a:solidFill>
                <a:latin typeface="Arial"/>
                <a:cs typeface="Arial"/>
              </a:rPr>
              <a:t>info@sshopencloud.eu</a:t>
            </a:r>
            <a:endParaRPr lang="en-GB" sz="1600" b="1" dirty="0">
              <a:solidFill>
                <a:srgbClr val="1E4E79"/>
              </a:solidFill>
              <a:latin typeface="Arial"/>
              <a:cs typeface="Arial"/>
            </a:endParaRPr>
          </a:p>
        </p:txBody>
      </p:sp>
      <p:pic>
        <p:nvPicPr>
          <p:cNvPr id="8" name="Google Shape;129;p5">
            <a:extLst>
              <a:ext uri="{FF2B5EF4-FFF2-40B4-BE49-F238E27FC236}">
                <a16:creationId xmlns:a16="http://schemas.microsoft.com/office/drawing/2014/main" id="{2AE43050-4075-0B4E-A230-34EE3CD0CB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5628" y="4654420"/>
            <a:ext cx="663242" cy="66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0;p5">
            <a:extLst>
              <a:ext uri="{FF2B5EF4-FFF2-40B4-BE49-F238E27FC236}">
                <a16:creationId xmlns:a16="http://schemas.microsoft.com/office/drawing/2014/main" id="{E184020C-663C-1744-8418-C3E2E14243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5628" y="5443713"/>
            <a:ext cx="663242" cy="663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1;p5">
            <a:extLst>
              <a:ext uri="{FF2B5EF4-FFF2-40B4-BE49-F238E27FC236}">
                <a16:creationId xmlns:a16="http://schemas.microsoft.com/office/drawing/2014/main" id="{F116B4F7-73BE-E742-BFFD-D194552771D8}"/>
              </a:ext>
            </a:extLst>
          </p:cNvPr>
          <p:cNvSpPr txBox="1"/>
          <p:nvPr/>
        </p:nvSpPr>
        <p:spPr>
          <a:xfrm>
            <a:off x="5403019" y="4770590"/>
            <a:ext cx="2451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GB" sz="1800" b="1" dirty="0" err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SSHOpenCloud</a:t>
            </a:r>
            <a:endParaRPr sz="1800" b="1"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2;p5">
            <a:extLst>
              <a:ext uri="{FF2B5EF4-FFF2-40B4-BE49-F238E27FC236}">
                <a16:creationId xmlns:a16="http://schemas.microsoft.com/office/drawing/2014/main" id="{DE322A52-5CFE-0D41-B775-F0EA21C4CEDE}"/>
              </a:ext>
            </a:extLst>
          </p:cNvPr>
          <p:cNvSpPr txBox="1"/>
          <p:nvPr/>
        </p:nvSpPr>
        <p:spPr>
          <a:xfrm>
            <a:off x="5418868" y="5560779"/>
            <a:ext cx="2435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/in/sshopencloud</a:t>
            </a:r>
            <a:endParaRPr sz="1800" b="1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3;p5">
            <a:extLst>
              <a:ext uri="{FF2B5EF4-FFF2-40B4-BE49-F238E27FC236}">
                <a16:creationId xmlns:a16="http://schemas.microsoft.com/office/drawing/2014/main" id="{BB273A01-4BDF-8241-8FB4-B807A86087FF}"/>
              </a:ext>
            </a:extLst>
          </p:cNvPr>
          <p:cNvSpPr/>
          <p:nvPr/>
        </p:nvSpPr>
        <p:spPr>
          <a:xfrm>
            <a:off x="346232" y="4126413"/>
            <a:ext cx="3433095" cy="4720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A4B86"/>
              </a:gs>
              <a:gs pos="48000">
                <a:srgbClr val="4875C5"/>
              </a:gs>
              <a:gs pos="100000">
                <a:srgbClr val="8DA9DB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4;p5">
            <a:extLst>
              <a:ext uri="{FF2B5EF4-FFF2-40B4-BE49-F238E27FC236}">
                <a16:creationId xmlns:a16="http://schemas.microsoft.com/office/drawing/2014/main" id="{2F0D9117-F5E7-7A47-9A2C-07CF548954E8}"/>
              </a:ext>
            </a:extLst>
          </p:cNvPr>
          <p:cNvSpPr txBox="1"/>
          <p:nvPr/>
        </p:nvSpPr>
        <p:spPr>
          <a:xfrm>
            <a:off x="421015" y="4128931"/>
            <a:ext cx="3283528" cy="437061"/>
          </a:xfrm>
          <a:prstGeom prst="rect">
            <a:avLst/>
          </a:prstGeom>
          <a:noFill/>
          <a:ln>
            <a:noFill/>
          </a:ln>
          <a:effectLst>
            <a:outerShdw blurRad="142875" dist="38100" dir="10920000" algn="r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our community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B373DF-9541-D540-9360-04F4B6AB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43" y="138360"/>
            <a:ext cx="1606958" cy="13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A69908-DDD6-4649-9FFB-331C84944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05" y="1529796"/>
            <a:ext cx="2112834" cy="15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522466-86E5-A94C-89DE-75D021FD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78" y="2964040"/>
            <a:ext cx="2205086" cy="15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786FCB2-484B-E241-AF17-6EF00565B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1" b="24225"/>
          <a:stretch/>
        </p:blipFill>
        <p:spPr bwMode="auto">
          <a:xfrm>
            <a:off x="9555222" y="4523119"/>
            <a:ext cx="2298199" cy="12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6.googleusercontent.com/UzoYP7YtcqfaVaIJjrlJpuJKziRugeMOCcHcdw1m--SdP1IvtR7IGgQDO4eSQdvkhW6YjH0UQPN0IcvXD5fxtQJWU2hh-JyMht03X_KIVZDS2bCw1n1uVQBS9_nGGeVVJm0VnL3j">
            <a:extLst>
              <a:ext uri="{FF2B5EF4-FFF2-40B4-BE49-F238E27FC236}">
                <a16:creationId xmlns:a16="http://schemas.microsoft.com/office/drawing/2014/main" id="{D6EC9BDC-F749-A843-9A50-BFD300D3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67" y="5811917"/>
            <a:ext cx="2515821" cy="10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0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B215AFA-FD11-5A45-9941-8C47D2275997}"/>
              </a:ext>
            </a:extLst>
          </p:cNvPr>
          <p:cNvSpPr/>
          <p:nvPr/>
        </p:nvSpPr>
        <p:spPr>
          <a:xfrm>
            <a:off x="8702871" y="5710"/>
            <a:ext cx="3488391" cy="255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A2A6706-F708-C14F-94A0-6CC7C133DE8D}"/>
              </a:ext>
            </a:extLst>
          </p:cNvPr>
          <p:cNvSpPr/>
          <p:nvPr/>
        </p:nvSpPr>
        <p:spPr>
          <a:xfrm>
            <a:off x="9480617" y="5834462"/>
            <a:ext cx="2711383" cy="102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BE94C7-CE1E-BE42-A93F-DEF6FE0511BD}"/>
              </a:ext>
            </a:extLst>
          </p:cNvPr>
          <p:cNvSpPr/>
          <p:nvPr/>
        </p:nvSpPr>
        <p:spPr>
          <a:xfrm>
            <a:off x="19581" y="6436196"/>
            <a:ext cx="9301400" cy="41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5DB674-FA77-434B-956A-A02D68F6CADA}"/>
              </a:ext>
            </a:extLst>
          </p:cNvPr>
          <p:cNvGrpSpPr/>
          <p:nvPr/>
        </p:nvGrpSpPr>
        <p:grpSpPr>
          <a:xfrm>
            <a:off x="241649" y="204642"/>
            <a:ext cx="12192000" cy="6490798"/>
            <a:chOff x="19581" y="82929"/>
            <a:chExt cx="12192000" cy="6490798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1851EE75-C837-394B-9C63-4F84D94E679F}"/>
                </a:ext>
              </a:extLst>
            </p:cNvPr>
            <p:cNvSpPr txBox="1">
              <a:spLocks/>
            </p:cNvSpPr>
            <p:nvPr/>
          </p:nvSpPr>
          <p:spPr>
            <a:xfrm>
              <a:off x="3467979" y="3017124"/>
              <a:ext cx="3360493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Duration: </a:t>
              </a:r>
              <a:r>
                <a:rPr lang="en-GB" sz="1800" b="1" dirty="0"/>
                <a:t>40 months </a:t>
              </a:r>
              <a:br>
                <a:rPr lang="en-GB" sz="1800" b="1" dirty="0"/>
              </a:br>
              <a:r>
                <a:rPr lang="en-GB" sz="1400" dirty="0"/>
                <a:t>(January 2019 – 30 April 2022)</a:t>
              </a:r>
              <a:endParaRPr lang="en-GB" sz="1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426A71-73C7-354E-BCC0-2B9FF1A98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1020" y="2808092"/>
              <a:ext cx="6355" cy="1070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2FA866C3-B719-C644-81DB-0DB4228D6F19}"/>
                </a:ext>
              </a:extLst>
            </p:cNvPr>
            <p:cNvSpPr txBox="1">
              <a:spLocks/>
            </p:cNvSpPr>
            <p:nvPr/>
          </p:nvSpPr>
          <p:spPr>
            <a:xfrm>
              <a:off x="1047483" y="2029150"/>
              <a:ext cx="3090557" cy="1374094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Partners:</a:t>
              </a:r>
              <a:r>
                <a:rPr lang="en-GB" sz="1800" dirty="0">
                  <a:solidFill>
                    <a:schemeClr val="accent2"/>
                  </a:solidFill>
                </a:rPr>
                <a:t> </a:t>
              </a:r>
              <a:r>
                <a:rPr lang="en-GB" sz="1800" b="1" dirty="0"/>
                <a:t>48 </a:t>
              </a:r>
              <a:r>
                <a:rPr lang="en-GB" sz="1800" dirty="0"/>
                <a:t/>
              </a:r>
              <a:br>
                <a:rPr lang="en-GB" sz="1800" dirty="0"/>
              </a:br>
              <a:r>
                <a:rPr lang="en-GB" sz="1400" dirty="0"/>
                <a:t>(23 beneficiaries + 25 LTPs)</a:t>
              </a:r>
            </a:p>
            <a:p>
              <a:pPr marL="0" indent="0">
                <a:buNone/>
              </a:pPr>
              <a:r>
                <a:rPr lang="en-GB" sz="1200" b="1" dirty="0"/>
                <a:t>SSH ESFRI Landmarks and Projects </a:t>
              </a:r>
              <a:br>
                <a:rPr lang="en-GB" sz="1200" b="1" dirty="0"/>
              </a:br>
              <a:r>
                <a:rPr lang="en-GB" sz="1200" dirty="0"/>
                <a:t>&amp; international SSH data infrastructures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3D5CC2D-2480-7C43-8C05-51853680ED44}"/>
                </a:ext>
              </a:extLst>
            </p:cNvPr>
            <p:cNvCxnSpPr>
              <a:cxnSpLocks/>
            </p:cNvCxnSpPr>
            <p:nvPr/>
          </p:nvCxnSpPr>
          <p:spPr>
            <a:xfrm>
              <a:off x="8933664" y="2308072"/>
              <a:ext cx="0" cy="1570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8E9C41-EC75-B74B-9FB5-8D6BA74E8C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6966" y="3575825"/>
              <a:ext cx="0" cy="303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5F413121-A64C-D54E-9777-338131EF1A39}"/>
                </a:ext>
              </a:extLst>
            </p:cNvPr>
            <p:cNvSpPr txBox="1">
              <a:spLocks/>
            </p:cNvSpPr>
            <p:nvPr/>
          </p:nvSpPr>
          <p:spPr>
            <a:xfrm>
              <a:off x="5892234" y="2200601"/>
              <a:ext cx="2109894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Project budget: </a:t>
              </a:r>
              <a:r>
                <a:rPr lang="en-GB" sz="1800" dirty="0">
                  <a:solidFill>
                    <a:schemeClr val="accent2"/>
                  </a:solidFill>
                </a:rPr>
                <a:t/>
              </a:r>
              <a:br>
                <a:rPr lang="en-GB" sz="1800" dirty="0">
                  <a:solidFill>
                    <a:schemeClr val="accent2"/>
                  </a:solidFill>
                </a:rPr>
              </a:br>
              <a:r>
                <a:rPr lang="nb-NO" sz="1600" b="1" dirty="0"/>
                <a:t>€ </a:t>
              </a:r>
              <a:r>
                <a:rPr lang="en-GB" sz="1600" b="1" dirty="0"/>
                <a:t>14,455,594.08</a:t>
              </a:r>
              <a:endParaRPr lang="nb-NO" sz="1600" b="1" dirty="0"/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F7FD95E0-AAB5-9A4F-BC73-EA5EE0BF71A3}"/>
                </a:ext>
              </a:extLst>
            </p:cNvPr>
            <p:cNvSpPr txBox="1">
              <a:spLocks/>
            </p:cNvSpPr>
            <p:nvPr/>
          </p:nvSpPr>
          <p:spPr>
            <a:xfrm>
              <a:off x="8002128" y="1364128"/>
              <a:ext cx="3967843" cy="1039199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400"/>
                </a:spcBef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Type of action &amp; funding:</a:t>
              </a:r>
            </a:p>
            <a:p>
              <a:pPr marL="0" indent="0">
                <a:spcBef>
                  <a:spcPts val="400"/>
                </a:spcBef>
                <a:buNone/>
              </a:pPr>
              <a:r>
                <a:rPr lang="nb-NO" sz="1600" b="1" dirty="0"/>
                <a:t>Research and </a:t>
              </a:r>
              <a:r>
                <a:rPr lang="nb-NO" sz="1600" b="1" dirty="0" err="1"/>
                <a:t>Innovation</a:t>
              </a:r>
              <a:r>
                <a:rPr lang="nb-NO" sz="1600" b="1" dirty="0"/>
                <a:t> action</a:t>
              </a:r>
            </a:p>
            <a:p>
              <a:pPr marL="0" indent="0">
                <a:spcBef>
                  <a:spcPts val="400"/>
                </a:spcBef>
                <a:buNone/>
              </a:pPr>
              <a:r>
                <a:rPr lang="nb-NO" sz="1400" dirty="0"/>
                <a:t>(INFRAEOSC-04-2018) </a:t>
              </a:r>
              <a:endParaRPr lang="nb-NO" sz="18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08ABAB-BED3-6E46-966D-192F9490558F}"/>
                </a:ext>
              </a:extLst>
            </p:cNvPr>
            <p:cNvSpPr/>
            <p:nvPr/>
          </p:nvSpPr>
          <p:spPr>
            <a:xfrm>
              <a:off x="19581" y="4143323"/>
              <a:ext cx="12192000" cy="894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EDF75B-6FEE-FD4D-8268-FD603AA75605}"/>
                </a:ext>
              </a:extLst>
            </p:cNvPr>
            <p:cNvSpPr/>
            <p:nvPr/>
          </p:nvSpPr>
          <p:spPr>
            <a:xfrm>
              <a:off x="736881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2D0359-E7E2-7848-9E75-1A435A3B3E95}"/>
                </a:ext>
              </a:extLst>
            </p:cNvPr>
            <p:cNvSpPr/>
            <p:nvPr/>
          </p:nvSpPr>
          <p:spPr>
            <a:xfrm>
              <a:off x="2623223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2AEE63-32CC-7547-A22F-B40AEADB3C82}"/>
                </a:ext>
              </a:extLst>
            </p:cNvPr>
            <p:cNvSpPr/>
            <p:nvPr/>
          </p:nvSpPr>
          <p:spPr>
            <a:xfrm>
              <a:off x="6428511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FD83775-DBE3-4C4C-9B68-C65E110FD709}"/>
                </a:ext>
              </a:extLst>
            </p:cNvPr>
            <p:cNvSpPr/>
            <p:nvPr/>
          </p:nvSpPr>
          <p:spPr>
            <a:xfrm>
              <a:off x="4525867" y="3964727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E86483-1DEE-3D4E-B551-F4714F9ADADD}"/>
                </a:ext>
              </a:extLst>
            </p:cNvPr>
            <p:cNvSpPr/>
            <p:nvPr/>
          </p:nvSpPr>
          <p:spPr>
            <a:xfrm>
              <a:off x="8331155" y="3958944"/>
              <a:ext cx="1169043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4BB46A-374E-294F-97EA-F3B3E75C00B2}"/>
                </a:ext>
              </a:extLst>
            </p:cNvPr>
            <p:cNvSpPr/>
            <p:nvPr/>
          </p:nvSpPr>
          <p:spPr>
            <a:xfrm>
              <a:off x="10233799" y="3958944"/>
              <a:ext cx="1244719" cy="11690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0">
                  <a:schemeClr val="accent2">
                    <a:lumMod val="45000"/>
                    <a:lumOff val="55000"/>
                  </a:schemeClr>
                </a:gs>
                <a:gs pos="0">
                  <a:schemeClr val="tx1"/>
                </a:gs>
                <a:gs pos="100000">
                  <a:schemeClr val="bg1"/>
                </a:gs>
                <a:gs pos="79000">
                  <a:schemeClr val="accent1"/>
                </a:gs>
                <a:gs pos="99000">
                  <a:schemeClr val="accent1"/>
                </a:gs>
              </a:gsLst>
              <a:lin ang="2700000" scaled="1"/>
              <a:tileRect/>
            </a:gradFill>
            <a:ln w="130175" cap="rnd" cmpd="sng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0">
                    <a:schemeClr val="accent2">
                      <a:lumMod val="45000"/>
                      <a:lumOff val="55000"/>
                    </a:schemeClr>
                  </a:gs>
                  <a:gs pos="30000">
                    <a:schemeClr val="accent2">
                      <a:lumMod val="30000"/>
                      <a:lumOff val="70000"/>
                    </a:schemeClr>
                  </a:gs>
                  <a:gs pos="0">
                    <a:schemeClr val="bg1"/>
                  </a:gs>
                  <a:gs pos="100000">
                    <a:schemeClr val="accent2"/>
                  </a:gs>
                  <a:gs pos="35000">
                    <a:schemeClr val="accent2">
                      <a:lumMod val="30000"/>
                      <a:lumOff val="70000"/>
                    </a:schemeClr>
                  </a:gs>
                </a:gsLst>
                <a:lin ang="3600000" scaled="0"/>
                <a:tileRect/>
              </a:gradFill>
              <a:prstDash val="solid"/>
              <a:miter lim="800000"/>
            </a:ln>
            <a:effectLst>
              <a:outerShdw blurRad="508000" dist="190500" dir="4980000" sx="93000" sy="93000" algn="ctr" rotWithShape="0">
                <a:srgbClr val="000000">
                  <a:alpha val="88000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pic>
          <p:nvPicPr>
            <p:cNvPr id="12" name="Graphic 11" descr="Document">
              <a:extLst>
                <a:ext uri="{FF2B5EF4-FFF2-40B4-BE49-F238E27FC236}">
                  <a16:creationId xmlns:a16="http://schemas.microsoft.com/office/drawing/2014/main" id="{12C6A5DE-AD57-D245-8DFC-444B36EF9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534256" y="4159811"/>
              <a:ext cx="786725" cy="782972"/>
            </a:xfrm>
            <a:prstGeom prst="rect">
              <a:avLst/>
            </a:prstGeom>
          </p:spPr>
        </p:pic>
        <p:pic>
          <p:nvPicPr>
            <p:cNvPr id="14" name="Graphic 13" descr="Children">
              <a:extLst>
                <a:ext uri="{FF2B5EF4-FFF2-40B4-BE49-F238E27FC236}">
                  <a16:creationId xmlns:a16="http://schemas.microsoft.com/office/drawing/2014/main" id="{CB6C7268-F04F-3C4B-AFA2-213AB6FC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766846" y="4112369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World">
              <a:extLst>
                <a:ext uri="{FF2B5EF4-FFF2-40B4-BE49-F238E27FC236}">
                  <a16:creationId xmlns:a16="http://schemas.microsoft.com/office/drawing/2014/main" id="{A69467E7-A6E3-4A4A-9238-F08397986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398958" y="408999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Alarm Clock">
              <a:extLst>
                <a:ext uri="{FF2B5EF4-FFF2-40B4-BE49-F238E27FC236}">
                  <a16:creationId xmlns:a16="http://schemas.microsoft.com/office/drawing/2014/main" id="{675BF25D-2CA7-EE48-A3E0-785CC4280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66445" y="4098481"/>
              <a:ext cx="914400" cy="914400"/>
            </a:xfrm>
            <a:prstGeom prst="rect">
              <a:avLst/>
            </a:prstGeom>
          </p:spPr>
        </p:pic>
        <p:pic>
          <p:nvPicPr>
            <p:cNvPr id="44" name="Graphic 43" descr="Checklist">
              <a:extLst>
                <a:ext uri="{FF2B5EF4-FFF2-40B4-BE49-F238E27FC236}">
                  <a16:creationId xmlns:a16="http://schemas.microsoft.com/office/drawing/2014/main" id="{F45B25A4-754E-1847-A825-95AAD4104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34300" y="4168579"/>
              <a:ext cx="774204" cy="774204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9AF625-3358-5D4C-9F2A-48C6E63EAD15}"/>
                </a:ext>
              </a:extLst>
            </p:cNvPr>
            <p:cNvCxnSpPr>
              <a:cxnSpLocks/>
            </p:cNvCxnSpPr>
            <p:nvPr/>
          </p:nvCxnSpPr>
          <p:spPr>
            <a:xfrm>
              <a:off x="3207744" y="3167668"/>
              <a:ext cx="0" cy="723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A1EDA30-4985-E247-A306-3C0BAD954AD3}"/>
                </a:ext>
              </a:extLst>
            </p:cNvPr>
            <p:cNvCxnSpPr>
              <a:cxnSpLocks/>
            </p:cNvCxnSpPr>
            <p:nvPr/>
          </p:nvCxnSpPr>
          <p:spPr>
            <a:xfrm>
              <a:off x="10874146" y="3285534"/>
              <a:ext cx="0" cy="560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BE6C2E53-4656-6641-92FE-207B82CE4311}"/>
                </a:ext>
              </a:extLst>
            </p:cNvPr>
            <p:cNvSpPr txBox="1">
              <a:spLocks/>
            </p:cNvSpPr>
            <p:nvPr/>
          </p:nvSpPr>
          <p:spPr>
            <a:xfrm>
              <a:off x="9248968" y="2717815"/>
              <a:ext cx="2579006" cy="645072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solidFill>
                    <a:schemeClr val="accent2"/>
                  </a:solidFill>
                </a:rPr>
                <a:t>Project website: </a:t>
              </a:r>
              <a:r>
                <a:rPr lang="en-GB" sz="1600" b="1" dirty="0" err="1">
                  <a:latin typeface="Arial"/>
                  <a:ea typeface="Arial"/>
                  <a:cs typeface="Arial"/>
                  <a:sym typeface="Arial"/>
                </a:rPr>
                <a:t>www.SSHOpenCloud.eu</a:t>
              </a:r>
              <a:endParaRPr lang="en-GB" sz="1800" b="1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B3DE8B6-3696-0A48-A541-A1BE39EAF47F}"/>
                </a:ext>
              </a:extLst>
            </p:cNvPr>
            <p:cNvCxnSpPr>
              <a:cxnSpLocks/>
            </p:cNvCxnSpPr>
            <p:nvPr/>
          </p:nvCxnSpPr>
          <p:spPr>
            <a:xfrm>
              <a:off x="1321402" y="5189740"/>
              <a:ext cx="0" cy="202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C3737AFF-BB3B-2F42-AF84-8A77DFD5AACD}"/>
                </a:ext>
              </a:extLst>
            </p:cNvPr>
            <p:cNvSpPr txBox="1">
              <a:spLocks/>
            </p:cNvSpPr>
            <p:nvPr/>
          </p:nvSpPr>
          <p:spPr>
            <a:xfrm>
              <a:off x="679462" y="5273453"/>
              <a:ext cx="11033902" cy="1300274"/>
            </a:xfrm>
            <a:prstGeom prst="rect">
              <a:avLst/>
            </a:prstGeom>
          </p:spPr>
          <p:txBody>
            <a:bodyPr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/>
                </a:buBlip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/>
                </a:buBlip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>
                  <a:solidFill>
                    <a:schemeClr val="accent2"/>
                  </a:solidFill>
                </a:rPr>
                <a:t>Objectives: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creating the social sciences and humanities </a:t>
              </a:r>
              <a:r>
                <a:rPr lang="en-GB" sz="1200" b="1" dirty="0"/>
                <a:t>(SSH) </a:t>
              </a:r>
              <a:r>
                <a:rPr lang="en-GB" sz="1200" dirty="0"/>
                <a:t>part of European Open Science Cloud </a:t>
              </a:r>
              <a:r>
                <a:rPr lang="en-GB" sz="1200" b="1" dirty="0"/>
                <a:t>(EOSC) 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nb-NO" sz="1200" dirty="0"/>
                <a:t>maximising </a:t>
              </a:r>
              <a:r>
                <a:rPr lang="nb-NO" sz="1200" b="1" dirty="0"/>
                <a:t>re-</a:t>
              </a:r>
              <a:r>
                <a:rPr lang="nb-NO" sz="1200" b="1" dirty="0" err="1"/>
                <a:t>use</a:t>
              </a:r>
              <a:r>
                <a:rPr lang="nb-NO" sz="1200" dirty="0"/>
                <a:t> </a:t>
              </a:r>
              <a:r>
                <a:rPr lang="nb-NO" sz="1200" dirty="0" err="1"/>
                <a:t>through</a:t>
              </a:r>
              <a:r>
                <a:rPr lang="nb-NO" sz="1200" dirty="0"/>
                <a:t> </a:t>
              </a:r>
              <a:r>
                <a:rPr lang="nb-NO" sz="1200" b="1" dirty="0"/>
                <a:t>Open Science </a:t>
              </a:r>
              <a:r>
                <a:rPr lang="nb-NO" sz="1200" dirty="0"/>
                <a:t>and</a:t>
              </a:r>
              <a:r>
                <a:rPr lang="nb-NO" sz="1200" b="1" dirty="0"/>
                <a:t> FAIR </a:t>
              </a:r>
              <a:r>
                <a:rPr lang="nb-NO" sz="1200" dirty="0" err="1"/>
                <a:t>principles</a:t>
              </a:r>
              <a:r>
                <a:rPr lang="nb-NO" sz="1200" dirty="0"/>
                <a:t> </a:t>
              </a:r>
              <a:r>
                <a:rPr lang="nb-NO" sz="1200" dirty="0">
                  <a:solidFill>
                    <a:schemeClr val="accent2"/>
                  </a:solidFill>
                </a:rPr>
                <a:t>(standards, </a:t>
              </a:r>
              <a:r>
                <a:rPr lang="nb-NO" sz="1200" dirty="0" err="1">
                  <a:solidFill>
                    <a:schemeClr val="accent2"/>
                  </a:solidFill>
                </a:rPr>
                <a:t>common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catalogue</a:t>
              </a:r>
              <a:r>
                <a:rPr lang="nb-NO" sz="1200" dirty="0">
                  <a:solidFill>
                    <a:schemeClr val="accent2"/>
                  </a:solidFill>
                </a:rPr>
                <a:t>, </a:t>
              </a:r>
              <a:r>
                <a:rPr lang="nb-NO" sz="1200" dirty="0" err="1">
                  <a:solidFill>
                    <a:schemeClr val="accent2"/>
                  </a:solidFill>
                </a:rPr>
                <a:t>access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control</a:t>
              </a:r>
              <a:r>
                <a:rPr lang="nb-NO" sz="1200" dirty="0">
                  <a:solidFill>
                    <a:schemeClr val="accent2"/>
                  </a:solidFill>
                </a:rPr>
                <a:t>, </a:t>
              </a:r>
              <a:r>
                <a:rPr lang="nb-NO" sz="1200" dirty="0" err="1">
                  <a:solidFill>
                    <a:schemeClr val="accent2"/>
                  </a:solidFill>
                </a:rPr>
                <a:t>semantic</a:t>
              </a:r>
              <a:r>
                <a:rPr lang="nb-NO" sz="1200" dirty="0">
                  <a:solidFill>
                    <a:schemeClr val="accent2"/>
                  </a:solidFill>
                </a:rPr>
                <a:t> </a:t>
              </a:r>
              <a:r>
                <a:rPr lang="nb-NO" sz="1200" dirty="0" err="1">
                  <a:solidFill>
                    <a:schemeClr val="accent2"/>
                  </a:solidFill>
                </a:rPr>
                <a:t>techniques</a:t>
              </a:r>
              <a:r>
                <a:rPr lang="nb-NO" sz="1200" dirty="0">
                  <a:solidFill>
                    <a:schemeClr val="accent2"/>
                  </a:solidFill>
                </a:rPr>
                <a:t>, training)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interconnecting existing and new infrastructures </a:t>
              </a:r>
              <a:r>
                <a:rPr lang="en-GB" sz="1200" dirty="0">
                  <a:solidFill>
                    <a:schemeClr val="accent2"/>
                  </a:solidFill>
                </a:rPr>
                <a:t>(clustered cloud infrastructure)</a:t>
              </a:r>
            </a:p>
            <a:p>
              <a:pPr marL="156594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GB" sz="1200" dirty="0"/>
                <a:t>establishing appropriate </a:t>
              </a:r>
              <a:r>
                <a:rPr lang="en-GB" sz="1200" b="1" dirty="0"/>
                <a:t>governance model </a:t>
              </a:r>
              <a:r>
                <a:rPr lang="en-GB" sz="1200" dirty="0"/>
                <a:t>for SSH-EOSC</a:t>
              </a:r>
              <a:endParaRPr lang="en-GB" sz="1600" dirty="0"/>
            </a:p>
            <a:p>
              <a:pPr marL="0" indent="0">
                <a:buNone/>
              </a:pPr>
              <a:endParaRPr lang="en-GB" sz="1800" dirty="0">
                <a:solidFill>
                  <a:schemeClr val="accent2"/>
                </a:solidFill>
              </a:endParaRPr>
            </a:p>
          </p:txBody>
        </p:sp>
        <p:pic>
          <p:nvPicPr>
            <p:cNvPr id="1026" name="Picture 2" descr="https://lh6.googleusercontent.com/UzoYP7YtcqfaVaIJjrlJpuJKziRugeMOCcHcdw1m--SdP1IvtR7IGgQDO4eSQdvkhW6YjH0UQPN0IcvXD5fxtQJWU2hh-JyMht03X_KIVZDS2bCw1n1uVQBS9_nGGeVVJm0VnL3j">
              <a:extLst>
                <a:ext uri="{FF2B5EF4-FFF2-40B4-BE49-F238E27FC236}">
                  <a16:creationId xmlns:a16="http://schemas.microsoft.com/office/drawing/2014/main" id="{6360201E-E79A-CD4B-AD78-85429CE0B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037" y="82929"/>
              <a:ext cx="4360836" cy="181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A33E1260-0DA3-A548-966F-F39CABCE2EED}"/>
                </a:ext>
              </a:extLst>
            </p:cNvPr>
            <p:cNvSpPr/>
            <p:nvPr/>
          </p:nvSpPr>
          <p:spPr>
            <a:xfrm>
              <a:off x="365073" y="422398"/>
              <a:ext cx="1138453" cy="40011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accent2"/>
                  </a:solidFill>
                </a:rPr>
                <a:t>Project:</a:t>
              </a:r>
            </a:p>
          </p:txBody>
        </p:sp>
        <p:pic>
          <p:nvPicPr>
            <p:cNvPr id="1041" name="Picture 1040">
              <a:extLst>
                <a:ext uri="{FF2B5EF4-FFF2-40B4-BE49-F238E27FC236}">
                  <a16:creationId xmlns:a16="http://schemas.microsoft.com/office/drawing/2014/main" id="{476A8543-C539-E948-A714-76B17A8C3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9929" y="380453"/>
              <a:ext cx="3175000" cy="901700"/>
            </a:xfrm>
            <a:prstGeom prst="rect">
              <a:avLst/>
            </a:prstGeom>
          </p:spPr>
        </p:pic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18E63075-BD01-754E-9AD0-347D03C3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198000"/>
                      </a14:imgEffect>
                      <a14:imgEffect>
                        <a14:brightnessContrast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08851" y="4152362"/>
              <a:ext cx="857047" cy="8570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3722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394855" y="365125"/>
            <a:ext cx="10958945" cy="13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GB"/>
              <a:t>SSHOC Partners</a:t>
            </a:r>
            <a:endParaRPr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82" y="862203"/>
            <a:ext cx="11083636" cy="513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707371" y="6111211"/>
            <a:ext cx="780002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36608B"/>
                </a:solidFill>
                <a:latin typeface="Arial"/>
                <a:ea typeface="Arial"/>
                <a:cs typeface="Arial"/>
                <a:sym typeface="Arial"/>
              </a:rPr>
              <a:t>*E-RIHS is not a legal partner in the SSHOC project but we connect to the E-RIHS community through the Institutum Archaeologicum Germanicum.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A73F-3F9D-2A46-8B41-99453CA0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ESFRI domain distribution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BDFCA4A-C10C-6B4B-AB50-D46B3031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13" y="1058326"/>
            <a:ext cx="8930780" cy="50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8A69-4606-0342-B994-FA44451F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996315"/>
          </a:xfrm>
        </p:spPr>
        <p:txBody>
          <a:bodyPr/>
          <a:lstStyle/>
          <a:p>
            <a:r>
              <a:rPr lang="en-GB" dirty="0"/>
              <a:t>Tools &amp; Services after SSHOC – ca. 40</a:t>
            </a:r>
            <a:br>
              <a:rPr lang="en-GB" dirty="0"/>
            </a:br>
            <a:r>
              <a:rPr lang="en-GB" sz="2800" dirty="0"/>
              <a:t>	</a:t>
            </a:r>
            <a:r>
              <a:rPr lang="en-GB" sz="2400" dirty="0"/>
              <a:t>potential cross-domain functionality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4812-9D40-2C4D-A656-8FC8181E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361439"/>
            <a:ext cx="10958945" cy="5131435"/>
          </a:xfrm>
        </p:spPr>
        <p:txBody>
          <a:bodyPr/>
          <a:lstStyle/>
          <a:p>
            <a:r>
              <a:rPr lang="en-GB" dirty="0"/>
              <a:t>Tools &amp; Services</a:t>
            </a:r>
          </a:p>
          <a:p>
            <a:pPr lvl="1"/>
            <a:r>
              <a:rPr lang="en-GB" dirty="0"/>
              <a:t>Virtual collection manager – for composing combinations of tools &amp; data</a:t>
            </a:r>
          </a:p>
          <a:p>
            <a:pPr lvl="1"/>
            <a:r>
              <a:rPr lang="en-GB" dirty="0"/>
              <a:t>Metadata conversion between (SSH) standards</a:t>
            </a:r>
          </a:p>
          <a:p>
            <a:pPr lvl="1"/>
            <a:r>
              <a:rPr lang="en-GB" dirty="0"/>
              <a:t>Aioli Platform for documenting and annotating cultural heritage artefacts</a:t>
            </a:r>
          </a:p>
          <a:p>
            <a:pPr lvl="1"/>
            <a:r>
              <a:rPr lang="en-GB" dirty="0"/>
              <a:t>SSHOC Trust Support (for certification of EC trusted repositories)</a:t>
            </a:r>
          </a:p>
          <a:p>
            <a:r>
              <a:rPr lang="en-GB" dirty="0"/>
              <a:t>SSH Open Marketplace </a:t>
            </a:r>
          </a:p>
          <a:p>
            <a:pPr lvl="1"/>
            <a:r>
              <a:rPr lang="en-GB" dirty="0"/>
              <a:t>The Social Sciences and Humanities’ gateway to EOSC</a:t>
            </a:r>
          </a:p>
          <a:p>
            <a:r>
              <a:rPr lang="en-GB" dirty="0"/>
              <a:t>Training</a:t>
            </a:r>
          </a:p>
          <a:p>
            <a:pPr lvl="1"/>
            <a:r>
              <a:rPr lang="en-GB" dirty="0"/>
              <a:t>Training Discovery Toolkit</a:t>
            </a:r>
          </a:p>
          <a:p>
            <a:pPr lvl="1"/>
            <a:r>
              <a:rPr lang="en-GB" dirty="0"/>
              <a:t>Directory of Trainers</a:t>
            </a:r>
          </a:p>
          <a:p>
            <a:r>
              <a:rPr lang="en-GB" dirty="0"/>
              <a:t>Website</a:t>
            </a:r>
          </a:p>
          <a:p>
            <a:pPr lvl="1"/>
            <a:r>
              <a:rPr lang="en-GB" dirty="0" err="1"/>
              <a:t>Entrypoint</a:t>
            </a:r>
            <a:r>
              <a:rPr lang="en-GB" dirty="0"/>
              <a:t> to EOSC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4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ECB5-551F-BF43-A6AD-FACDBC19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915035"/>
          </a:xfrm>
        </p:spPr>
        <p:txBody>
          <a:bodyPr/>
          <a:lstStyle/>
          <a:p>
            <a:r>
              <a:rPr lang="en-GB" dirty="0"/>
              <a:t>Potential Collaboration Activities </a:t>
            </a:r>
            <a:br>
              <a:rPr lang="en-GB" dirty="0"/>
            </a:br>
            <a:r>
              <a:rPr lang="en-GB" dirty="0"/>
              <a:t>	</a:t>
            </a:r>
            <a:r>
              <a:rPr lang="en-GB" sz="2400" dirty="0"/>
              <a:t>Pillar A &amp; B</a:t>
            </a:r>
            <a:r>
              <a:rPr lang="en-GB" sz="2400" dirty="0">
                <a:solidFill>
                  <a:srgbClr val="275D89"/>
                </a:solidFill>
              </a:rPr>
              <a:t> – from SSHOC perspective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5F9A-EFB0-A549-91D5-B8168934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549331"/>
            <a:ext cx="10958945" cy="51343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Pillar A: Inter-Cluster common data services co-developments</a:t>
            </a:r>
          </a:p>
          <a:p>
            <a:r>
              <a:rPr lang="en-GB" dirty="0"/>
              <a:t>Technical</a:t>
            </a:r>
          </a:p>
          <a:p>
            <a:pPr lvl="1"/>
            <a:r>
              <a:rPr lang="en-GB" dirty="0"/>
              <a:t>Processing of sensitive data in the cloud</a:t>
            </a:r>
          </a:p>
          <a:p>
            <a:pPr lvl="1"/>
            <a:r>
              <a:rPr lang="en-GB" dirty="0"/>
              <a:t>AAI, </a:t>
            </a:r>
            <a:r>
              <a:rPr lang="en-GB" sz="1800" dirty="0"/>
              <a:t>incl. CESSDA-INSTRUCT Science Project in EOSC Future</a:t>
            </a:r>
            <a:endParaRPr lang="en-GB" dirty="0"/>
          </a:p>
          <a:p>
            <a:pPr lvl="1"/>
            <a:r>
              <a:rPr lang="en-GB" dirty="0"/>
              <a:t>FAIR testing tools </a:t>
            </a:r>
            <a:r>
              <a:rPr lang="en-GB" sz="1800" dirty="0"/>
              <a:t>(e.g. F-UJI in FAIRsFAIR)</a:t>
            </a:r>
          </a:p>
          <a:p>
            <a:pPr lvl="1"/>
            <a:r>
              <a:rPr lang="en-GB" dirty="0"/>
              <a:t>Data Citation </a:t>
            </a:r>
            <a:r>
              <a:rPr lang="en-GB" sz="1800" dirty="0"/>
              <a:t>(</a:t>
            </a:r>
            <a:r>
              <a:rPr lang="en-GB" sz="1800" dirty="0" err="1"/>
              <a:t>Scholix</a:t>
            </a:r>
            <a:r>
              <a:rPr lang="en-GB" sz="1800" dirty="0"/>
              <a:t>, connecting publications and data – and software)</a:t>
            </a:r>
            <a:endParaRPr lang="en-GB" dirty="0"/>
          </a:p>
          <a:p>
            <a:r>
              <a:rPr lang="en-GB" dirty="0"/>
              <a:t>Virtual Research Environments (how to set up VRE’s)</a:t>
            </a:r>
          </a:p>
          <a:p>
            <a:pPr lvl="1"/>
            <a:r>
              <a:rPr lang="en-GB" dirty="0"/>
              <a:t>Remote access solutions</a:t>
            </a:r>
          </a:p>
          <a:p>
            <a:pPr lvl="1"/>
            <a:r>
              <a:rPr lang="en-GB" dirty="0"/>
              <a:t>EOSC Future for pilots/pathfinders through Science Projects</a:t>
            </a:r>
          </a:p>
          <a:p>
            <a:r>
              <a:rPr lang="en-GB" dirty="0"/>
              <a:t>Training with certification</a:t>
            </a:r>
          </a:p>
          <a:p>
            <a:pPr lvl="1"/>
            <a:r>
              <a:rPr lang="en-GB" dirty="0"/>
              <a:t>Directory of Trainers</a:t>
            </a:r>
          </a:p>
        </p:txBody>
      </p:sp>
    </p:spTree>
    <p:extLst>
      <p:ext uri="{BB962C8B-B14F-4D97-AF65-F5344CB8AC3E}">
        <p14:creationId xmlns:p14="http://schemas.microsoft.com/office/powerpoint/2010/main" val="353082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5F9A-EFB0-A549-91D5-B8168934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550975"/>
            <a:ext cx="10958945" cy="41386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Pillar B: Delivery Content to EOSC with Science Projects</a:t>
            </a:r>
          </a:p>
          <a:p>
            <a:r>
              <a:rPr lang="en-GB" dirty="0"/>
              <a:t>Data Spaces (focus on content, not technology)</a:t>
            </a:r>
          </a:p>
          <a:p>
            <a:pPr lvl="1"/>
            <a:r>
              <a:rPr lang="en-GB" dirty="0"/>
              <a:t>COVID – Infectious Diseases, </a:t>
            </a:r>
            <a:r>
              <a:rPr lang="en-GB" sz="1800" dirty="0"/>
              <a:t>e.g. BY-COVID (submitted) Use Cases (Life &amp; Social)</a:t>
            </a:r>
            <a:endParaRPr lang="en-GB" dirty="0"/>
          </a:p>
          <a:p>
            <a:pPr lvl="1"/>
            <a:r>
              <a:rPr lang="en-GB" dirty="0"/>
              <a:t>Ecosystems (bio, eco, …)</a:t>
            </a:r>
          </a:p>
          <a:p>
            <a:pPr lvl="1"/>
            <a:r>
              <a:rPr lang="en-GB" dirty="0"/>
              <a:t>Cultural Heritage (Humanities-</a:t>
            </a:r>
            <a:r>
              <a:rPr lang="en-GB" dirty="0" err="1"/>
              <a:t>PaNOSC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Democracy: Linked Open Data &amp; Knowledge Graph</a:t>
            </a:r>
          </a:p>
          <a:p>
            <a:r>
              <a:rPr lang="en-GB" dirty="0"/>
              <a:t>Co-creation</a:t>
            </a:r>
          </a:p>
          <a:p>
            <a:pPr lvl="1"/>
            <a:r>
              <a:rPr lang="en-GB" dirty="0"/>
              <a:t>International organisations (DDI, RDA, ARDC (Australia), OECD, …)</a:t>
            </a:r>
          </a:p>
          <a:p>
            <a:pPr lvl="1"/>
            <a:r>
              <a:rPr lang="en-GB" dirty="0"/>
              <a:t>GAIA-X partners on specific themes</a:t>
            </a:r>
          </a:p>
          <a:p>
            <a:pPr lvl="1"/>
            <a:r>
              <a:rPr lang="en-GB" dirty="0"/>
              <a:t>Citizens </a:t>
            </a:r>
          </a:p>
          <a:p>
            <a:pPr lvl="1"/>
            <a:endParaRPr lang="en-GB" dirty="0"/>
          </a:p>
          <a:p>
            <a:pPr marL="457189" lvl="1" indent="0"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0C5F30-D10F-D247-9995-C1B109E8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915035"/>
          </a:xfrm>
        </p:spPr>
        <p:txBody>
          <a:bodyPr/>
          <a:lstStyle/>
          <a:p>
            <a:r>
              <a:rPr lang="en-GB" dirty="0"/>
              <a:t>Potential Collaboration Activities </a:t>
            </a:r>
            <a:br>
              <a:rPr lang="en-GB" dirty="0"/>
            </a:br>
            <a:r>
              <a:rPr lang="en-GB" dirty="0"/>
              <a:t>	</a:t>
            </a:r>
            <a:r>
              <a:rPr lang="en-GB" sz="2400" dirty="0"/>
              <a:t>Pillar A &amp; B</a:t>
            </a:r>
            <a:r>
              <a:rPr lang="en-GB" sz="2400" dirty="0">
                <a:solidFill>
                  <a:srgbClr val="275D89"/>
                </a:solidFill>
              </a:rPr>
              <a:t> – from SSHOC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1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54C4-64C3-924F-997D-6934E15E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732155"/>
          </a:xfrm>
        </p:spPr>
        <p:txBody>
          <a:bodyPr/>
          <a:lstStyle/>
          <a:p>
            <a:r>
              <a:rPr lang="en-GB" dirty="0"/>
              <a:t>EOSC Association &amp; EC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B06C-0998-E54D-99B3-589008F5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835456"/>
            <a:ext cx="11251046" cy="4351338"/>
          </a:xfrm>
        </p:spPr>
        <p:txBody>
          <a:bodyPr/>
          <a:lstStyle/>
          <a:p>
            <a:r>
              <a:rPr lang="en-GB" dirty="0"/>
              <a:t>How to position in EOSC Association</a:t>
            </a:r>
          </a:p>
          <a:p>
            <a:pPr lvl="1"/>
            <a:r>
              <a:rPr lang="en-GB" dirty="0"/>
              <a:t>HE Work Programme on Research Infrastructures</a:t>
            </a:r>
          </a:p>
          <a:p>
            <a:pPr lvl="1"/>
            <a:r>
              <a:rPr lang="en-GB" dirty="0"/>
              <a:t>Working Groups</a:t>
            </a:r>
          </a:p>
          <a:p>
            <a:pPr lvl="1"/>
            <a:r>
              <a:rPr lang="en-GB" dirty="0"/>
              <a:t>General Assembly</a:t>
            </a:r>
          </a:p>
          <a:p>
            <a:r>
              <a:rPr lang="en-GB" dirty="0"/>
              <a:t>Towards ESFRI, ERIC-Forum, other umbrella organisations</a:t>
            </a:r>
          </a:p>
          <a:p>
            <a:r>
              <a:rPr lang="en-GB" dirty="0"/>
              <a:t>EC RTD and CNECT</a:t>
            </a:r>
          </a:p>
        </p:txBody>
      </p:sp>
    </p:spTree>
    <p:extLst>
      <p:ext uri="{BB962C8B-B14F-4D97-AF65-F5344CB8AC3E}">
        <p14:creationId xmlns:p14="http://schemas.microsoft.com/office/powerpoint/2010/main" val="190506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6680816-00A8-784E-AACB-800083DB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34" y="906267"/>
            <a:ext cx="8832932" cy="54862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13A67D-0EB4-6E48-9823-6172939F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0958945" cy="732155"/>
          </a:xfrm>
        </p:spPr>
        <p:txBody>
          <a:bodyPr/>
          <a:lstStyle/>
          <a:p>
            <a:r>
              <a:rPr lang="en-GB" dirty="0"/>
              <a:t>SSHOC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420086542"/>
      </p:ext>
    </p:extLst>
  </p:cSld>
  <p:clrMapOvr>
    <a:masterClrMapping/>
  </p:clrMapOvr>
</p:sld>
</file>

<file path=ppt/theme/theme1.xml><?xml version="1.0" encoding="utf-8"?>
<a:theme xmlns:a="http://schemas.openxmlformats.org/drawingml/2006/main" name="SSHOC Theme">
  <a:themeElements>
    <a:clrScheme name="SSHO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D89"/>
      </a:accent1>
      <a:accent2>
        <a:srgbClr val="F2983D"/>
      </a:accent2>
      <a:accent3>
        <a:srgbClr val="A5A5A5"/>
      </a:accent3>
      <a:accent4>
        <a:srgbClr val="FFC000"/>
      </a:accent4>
      <a:accent5>
        <a:srgbClr val="419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10637</TotalTime>
  <Words>485</Words>
  <Application>Microsoft Office PowerPoint</Application>
  <PresentationFormat>Grand écran</PresentationFormat>
  <Paragraphs>77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SSHOC Theme</vt:lpstr>
      <vt:lpstr>Social Sciences and Humanties Open Cloud</vt:lpstr>
      <vt:lpstr>Présentation PowerPoint</vt:lpstr>
      <vt:lpstr>SSHOC Partners</vt:lpstr>
      <vt:lpstr>ESFRI domain distribution</vt:lpstr>
      <vt:lpstr>Tools &amp; Services after SSHOC – ca. 40  potential cross-domain functionality</vt:lpstr>
      <vt:lpstr>Potential Collaboration Activities   Pillar A &amp; B – from SSHOC perspective</vt:lpstr>
      <vt:lpstr>Potential Collaboration Activities   Pillar A &amp; B – from SSHOC perspective</vt:lpstr>
      <vt:lpstr>EOSC Association &amp; EC </vt:lpstr>
      <vt:lpstr>SSHOC Key Exploitable Results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Drascic</dc:creator>
  <cp:lastModifiedBy>Mathilde HUBERT</cp:lastModifiedBy>
  <cp:revision>67</cp:revision>
  <dcterms:created xsi:type="dcterms:W3CDTF">2018-10-11T08:58:44Z</dcterms:created>
  <dcterms:modified xsi:type="dcterms:W3CDTF">2021-06-10T12:43:35Z</dcterms:modified>
</cp:coreProperties>
</file>