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448" r:id="rId2"/>
    <p:sldId id="439" r:id="rId3"/>
    <p:sldId id="401" r:id="rId4"/>
    <p:sldId id="476" r:id="rId5"/>
    <p:sldId id="446" r:id="rId6"/>
    <p:sldId id="450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EA034F73-13F3-4CE6-BEEE-53EFD4D1E418}">
          <p14:sldIdLst>
            <p14:sldId id="448"/>
            <p14:sldId id="439"/>
            <p14:sldId id="401"/>
            <p14:sldId id="476"/>
            <p14:sldId id="446"/>
            <p14:sldId id="4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2"/>
  </p:normalViewPr>
  <p:slideViewPr>
    <p:cSldViewPr snapToGrid="0" snapToObjects="1">
      <p:cViewPr varScale="1">
        <p:scale>
          <a:sx n="90" d="100"/>
          <a:sy n="90" d="100"/>
        </p:scale>
        <p:origin x="52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2" d="100"/>
          <a:sy n="52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2DCB7DF9-0D02-4585-BB95-A274CDB043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D03439E-816E-4B73-9747-56E6950143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8F809-F363-4872-84C9-D7CD75B4F4FB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F80F5E3-5A6B-4274-9F07-3F4DC527B0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775B453-4FD3-4B45-9A4E-69A288F1E9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A301-FF2A-45E5-97E1-7B158FC8E9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951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046F7-DDA4-3648-BD7E-85E6D1DE148B}" type="datetimeFigureOut">
              <a:rPr lang="it-IT" smtClean="0"/>
              <a:t>23/03/2021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490F3-ADF7-B042-987D-93AF3DA3A9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85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490F3-ADF7-B042-987D-93AF3DA3A926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958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490F3-ADF7-B042-987D-93AF3DA3A926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6444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5490F3-ADF7-B042-987D-93AF3DA3A926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9652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6582" y="3221765"/>
            <a:ext cx="8497455" cy="159570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6581" y="5417819"/>
            <a:ext cx="8497456" cy="62405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37CFE4B-908F-744C-86B0-5575CC115044}"/>
              </a:ext>
            </a:extLst>
          </p:cNvPr>
          <p:cNvSpPr/>
          <p:nvPr userDrawn="1"/>
        </p:nvSpPr>
        <p:spPr>
          <a:xfrm>
            <a:off x="990601" y="6378090"/>
            <a:ext cx="948343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050" dirty="0">
                <a:solidFill>
                  <a:schemeClr val="bg1">
                    <a:lumMod val="95000"/>
                  </a:schemeClr>
                </a:solidFill>
              </a:rPr>
              <a:t>ESCAPE - The European Science Cluster of Astronomy &amp; Particle Physics ESFRI Research Infrastructures has received funding from the European Union’s Horizon 2020 research and innovation programme under the Grant Agreement n° 824064.</a:t>
            </a:r>
            <a:endParaRPr lang="en-GB" sz="1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8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9025-9590-1D4C-9CDC-4389B921BD5C}" type="datetime1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51ED5-1E17-44BD-ABA9-D5446E449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7601" y="6346704"/>
            <a:ext cx="731981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 algn="ctr"/>
            <a:fld id="{F815B12F-D02A-B845-865F-37AC5B232343}" type="slidenum">
              <a:rPr lang="it-IT" smtClean="0"/>
              <a:pPr algn="ctr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657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CA9D-5025-644E-ABD4-52A7457B7D80}" type="datetime1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FB428-B6F5-476F-9038-AC1469A55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7601" y="6346704"/>
            <a:ext cx="731981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 algn="ctr"/>
            <a:fld id="{F815B12F-D02A-B845-865F-37AC5B232343}" type="slidenum">
              <a:rPr lang="it-IT" smtClean="0"/>
              <a:pPr algn="ctr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355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5B47-C677-1F40-983D-52F98A3CC2DB}" type="datetime1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37601" y="6346704"/>
            <a:ext cx="731981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 algn="ctr"/>
            <a:fld id="{F815B12F-D02A-B845-865F-37AC5B232343}" type="slidenum">
              <a:rPr lang="it-IT" smtClean="0"/>
              <a:pPr algn="ctr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2737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4F6F-EB56-314C-82B1-809730BD9621}" type="datetime1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954F3-FE4D-494C-9D55-8EA513084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7601" y="6346704"/>
            <a:ext cx="731981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 algn="ctr"/>
            <a:fld id="{F815B12F-D02A-B845-865F-37AC5B232343}" type="slidenum">
              <a:rPr lang="it-IT" smtClean="0"/>
              <a:pPr algn="ctr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38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39B8-5484-664F-ACAF-E7277C00432F}" type="datetime1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26D940-C1E8-45B9-A254-9984A74BD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7601" y="6346704"/>
            <a:ext cx="731981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 algn="ctr"/>
            <a:fld id="{F815B12F-D02A-B845-865F-37AC5B232343}" type="slidenum">
              <a:rPr lang="it-IT" smtClean="0"/>
              <a:pPr algn="ctr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748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C197-D765-984E-8EDD-917FE17EC1FC}" type="datetime1">
              <a:rPr lang="it-IT" smtClean="0"/>
              <a:t>23/03/2021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54A968A-06DE-4E71-AFEF-CD58AC58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7601" y="6346704"/>
            <a:ext cx="731981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 algn="ctr"/>
            <a:fld id="{F815B12F-D02A-B845-865F-37AC5B232343}" type="slidenum">
              <a:rPr lang="it-IT" smtClean="0"/>
              <a:pPr algn="ctr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332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D0B3-174C-A24A-BE04-FF55F9EFE698}" type="datetime1">
              <a:rPr lang="it-IT" smtClean="0"/>
              <a:t>23/03/2021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FB90D64-D0FA-4AED-B3E6-7BC076162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7601" y="6346704"/>
            <a:ext cx="731981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 algn="ctr"/>
            <a:fld id="{F815B12F-D02A-B845-865F-37AC5B232343}" type="slidenum">
              <a:rPr lang="it-IT" smtClean="0"/>
              <a:pPr algn="ctr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168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F15C-91D5-9241-AC17-030113BDD6BC}" type="datetime1">
              <a:rPr lang="it-IT" smtClean="0"/>
              <a:t>23/03/2021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85AF3B0-C217-4401-82E4-1D16EA6FD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7601" y="6346704"/>
            <a:ext cx="731981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 algn="ctr"/>
            <a:fld id="{F815B12F-D02A-B845-865F-37AC5B232343}" type="slidenum">
              <a:rPr lang="it-IT" smtClean="0"/>
              <a:pPr algn="ctr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795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5BFC-7B76-CB43-9325-91EE391A0695}" type="datetime1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0B3376-A58C-4333-8002-639AD5BB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7601" y="6346704"/>
            <a:ext cx="731981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 algn="ctr"/>
            <a:fld id="{F815B12F-D02A-B845-865F-37AC5B232343}" type="slidenum">
              <a:rPr lang="it-IT" smtClean="0"/>
              <a:pPr algn="ctr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892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627E-FEA8-B442-B9A7-66CE3E6E6241}" type="datetime1">
              <a:rPr lang="it-IT" smtClean="0"/>
              <a:t>23/03/2021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D1747-FFAF-4D6B-B3EB-8290B1F3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7601" y="6346704"/>
            <a:ext cx="731981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 algn="ctr"/>
            <a:fld id="{F815B12F-D02A-B845-865F-37AC5B232343}" type="slidenum">
              <a:rPr lang="it-IT" smtClean="0"/>
              <a:pPr algn="ctr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703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33269" y="160028"/>
            <a:ext cx="9720532" cy="10323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8781"/>
            <a:ext cx="10515600" cy="4818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2514" y="6356352"/>
            <a:ext cx="1561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02EA9-9C59-B94A-A747-D112AE1C00E1}" type="datetime1">
              <a:rPr lang="it-IT" smtClean="0"/>
              <a:t>23/03/2021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10929" y="6356352"/>
            <a:ext cx="37381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CE86EC0-9AA0-9445-A96A-DFDEC4EB036F}"/>
              </a:ext>
            </a:extLst>
          </p:cNvPr>
          <p:cNvSpPr/>
          <p:nvPr userDrawn="1"/>
        </p:nvSpPr>
        <p:spPr>
          <a:xfrm>
            <a:off x="6829494" y="6364235"/>
            <a:ext cx="371638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050" dirty="0">
                <a:solidFill>
                  <a:schemeClr val="tx1"/>
                </a:solidFill>
              </a:rPr>
              <a:t>Funded by the European Union’s </a:t>
            </a:r>
          </a:p>
          <a:p>
            <a:pPr algn="r"/>
            <a:r>
              <a:rPr lang="en-US" sz="1050" dirty="0">
                <a:solidFill>
                  <a:schemeClr val="tx1"/>
                </a:solidFill>
              </a:rPr>
              <a:t>Horizon 2020 - Grant N° </a:t>
            </a:r>
            <a:r>
              <a:rPr lang="uk-UA" sz="1050" dirty="0">
                <a:solidFill>
                  <a:schemeClr val="tx1"/>
                </a:solidFill>
              </a:rPr>
              <a:t>824064</a:t>
            </a:r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2E0477E6-C1AD-094D-A442-EF1BE2575039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877" y="6425157"/>
            <a:ext cx="608780" cy="293654"/>
          </a:xfrm>
          <a:prstGeom prst="rect">
            <a:avLst/>
          </a:prstGeom>
          <a:ln w="3175">
            <a:noFill/>
          </a:ln>
        </p:spPr>
      </p:pic>
    </p:spTree>
    <p:extLst>
      <p:ext uri="{BB962C8B-B14F-4D97-AF65-F5344CB8AC3E}">
        <p14:creationId xmlns:p14="http://schemas.microsoft.com/office/powerpoint/2010/main" val="1567622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B56F84-064A-4C96-AAA0-C6B670219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05B47-C677-1F40-983D-52F98A3CC2DB}" type="datetime1">
              <a:rPr lang="it-IT" smtClean="0"/>
              <a:t>23/03/2021</a:t>
            </a:fld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7C40F6-143D-415A-8755-5835500C1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F815B12F-D02A-B845-865F-37AC5B232343}" type="slidenum">
              <a:rPr lang="it-IT" smtClean="0"/>
              <a:pPr algn="ctr"/>
              <a:t>1</a:t>
            </a:fld>
            <a:endParaRPr lang="it-IT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17DA9A2-71BD-4886-AAEC-20E150DC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82197" y="6356352"/>
            <a:ext cx="2803585" cy="365125"/>
          </a:xfrm>
        </p:spPr>
        <p:txBody>
          <a:bodyPr/>
          <a:lstStyle/>
          <a:p>
            <a:r>
              <a:rPr lang="it-IT" dirty="0"/>
              <a:t>ESCAPE OSSR Webinar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78F7767-6C92-40FE-BECC-DED88EB780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255" y="18718"/>
            <a:ext cx="8187490" cy="614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1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A4E5C-B365-0E4D-A649-0B9A09F4D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1665" y="2371517"/>
            <a:ext cx="8548668" cy="1277766"/>
          </a:xfrm>
        </p:spPr>
        <p:txBody>
          <a:bodyPr>
            <a:noAutofit/>
          </a:bodyPr>
          <a:lstStyle/>
          <a:p>
            <a:r>
              <a:rPr lang="en-GB" sz="4400" b="1" dirty="0">
                <a:latin typeface="Avenir Book" panose="02000503020000020003" pitchFamily="2" charset="0"/>
              </a:rPr>
              <a:t>Enhancing science through sharing software – benefits &amp; use cases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99E21F-2FCF-2341-A6F2-A51A3954F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3672" y="5988962"/>
            <a:ext cx="3744657" cy="404622"/>
          </a:xfrm>
        </p:spPr>
        <p:txBody>
          <a:bodyPr>
            <a:normAutofit/>
          </a:bodyPr>
          <a:lstStyle/>
          <a:p>
            <a:r>
              <a:rPr lang="en-GB" sz="1800" dirty="0"/>
              <a:t>ESCAPE OSSR Webinar - 17/02/2021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EC7C3AF-E7A3-49D3-A4C1-D0D63794DD9E}"/>
              </a:ext>
            </a:extLst>
          </p:cNvPr>
          <p:cNvSpPr txBox="1">
            <a:spLocks/>
          </p:cNvSpPr>
          <p:nvPr/>
        </p:nvSpPr>
        <p:spPr>
          <a:xfrm>
            <a:off x="1821665" y="3978724"/>
            <a:ext cx="8548668" cy="13888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latin typeface="Avenir Book" panose="02000503020000020003" pitchFamily="2" charset="0"/>
              </a:rPr>
              <a:t>What’s Next and Closing Remarks </a:t>
            </a:r>
          </a:p>
          <a:p>
            <a:pPr algn="l"/>
            <a:endParaRPr lang="en-US" sz="2400" dirty="0">
              <a:latin typeface="Avenir Book" panose="02000503020000020003" pitchFamily="2" charset="0"/>
            </a:endParaRPr>
          </a:p>
          <a:p>
            <a:pPr algn="l"/>
            <a:r>
              <a:rPr lang="en-US" sz="2800" dirty="0">
                <a:latin typeface="Avenir Book" panose="02000503020000020003" pitchFamily="2" charset="0"/>
              </a:rPr>
              <a:t>Kay Graf</a:t>
            </a:r>
            <a:r>
              <a:rPr lang="en-US" sz="2400" dirty="0">
                <a:latin typeface="Avenir Book" panose="02000503020000020003" pitchFamily="2" charset="0"/>
              </a:rPr>
              <a:t>, </a:t>
            </a:r>
            <a:r>
              <a:rPr lang="en-US" sz="1600" i="1" dirty="0">
                <a:latin typeface="Avenir Book" panose="02000503020000020003" pitchFamily="2" charset="0"/>
              </a:rPr>
              <a:t>ESCAPE OSSR Team Leader &amp; General Manager at ECAP, Friedrich-Alexander University Erlangen-Nuremberg</a:t>
            </a:r>
            <a:endParaRPr lang="en-GB" sz="2400" i="1" dirty="0">
              <a:latin typeface="Avenir Book" panose="02000503020000020003" pitchFamily="2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C5CB29E-2671-4BC8-90F1-3E21A7C0A36D}"/>
              </a:ext>
            </a:extLst>
          </p:cNvPr>
          <p:cNvSpPr/>
          <p:nvPr/>
        </p:nvSpPr>
        <p:spPr>
          <a:xfrm>
            <a:off x="5707379" y="3763404"/>
            <a:ext cx="777240" cy="9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itardo 5">
            <a:extLst>
              <a:ext uri="{FF2B5EF4-FFF2-40B4-BE49-F238E27FC236}">
                <a16:creationId xmlns:a16="http://schemas.microsoft.com/office/drawing/2014/main" id="{B0FD5BCC-0042-4E88-A259-18983A67026E}"/>
              </a:ext>
            </a:extLst>
          </p:cNvPr>
          <p:cNvSpPr/>
          <p:nvPr/>
        </p:nvSpPr>
        <p:spPr>
          <a:xfrm rot="5400000">
            <a:off x="5175812" y="-167829"/>
            <a:ext cx="1840376" cy="2176040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740B6D4-4E56-46FA-A367-64A7D154DC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548" y="60644"/>
            <a:ext cx="2284486" cy="142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427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732B8-3997-6045-A60E-97DA1B737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7500" indent="-317500"/>
            <a:r>
              <a:rPr lang="en-GB" sz="2400" dirty="0"/>
              <a:t>OSSR implements an </a:t>
            </a:r>
            <a:r>
              <a:rPr lang="en-GB" sz="2400" b="1" dirty="0"/>
              <a:t>open, inclusive repository</a:t>
            </a:r>
            <a:r>
              <a:rPr lang="en-GB" sz="2400" dirty="0"/>
              <a:t> (catalogue) for the Astrophysics, Astroparticle Physics and Particle Physics community</a:t>
            </a:r>
          </a:p>
          <a:p>
            <a:pPr marL="317500" indent="-317500"/>
            <a:r>
              <a:rPr lang="en-GB" sz="2400" dirty="0"/>
              <a:t>You can benefit from:</a:t>
            </a:r>
          </a:p>
          <a:p>
            <a:pPr lvl="1"/>
            <a:r>
              <a:rPr lang="en-GB" sz="2000" dirty="0"/>
              <a:t>Onboarding science products into a FAIR, </a:t>
            </a:r>
            <a:br>
              <a:rPr lang="en-GB" sz="2000" dirty="0"/>
            </a:br>
            <a:r>
              <a:rPr lang="en-GB" sz="2000" dirty="0"/>
              <a:t>trust-worthy repository</a:t>
            </a:r>
          </a:p>
          <a:p>
            <a:pPr lvl="1"/>
            <a:r>
              <a:rPr lang="en-GB" sz="2000" dirty="0"/>
              <a:t>Definition of best practices and standards; </a:t>
            </a:r>
            <a:br>
              <a:rPr lang="en-GB" sz="2000" dirty="0"/>
            </a:br>
            <a:r>
              <a:rPr lang="en-GB" sz="2000" dirty="0"/>
              <a:t>recognition of software as first-class open science product</a:t>
            </a:r>
          </a:p>
          <a:p>
            <a:pPr lvl="1"/>
            <a:r>
              <a:rPr lang="en-GB" sz="2000" dirty="0"/>
              <a:t>Cross-fertilization through co-development, re-use and innovation</a:t>
            </a:r>
          </a:p>
          <a:p>
            <a:pPr lvl="1"/>
            <a:r>
              <a:rPr lang="en-GB" sz="2000" dirty="0"/>
              <a:t>Technical implementations</a:t>
            </a:r>
          </a:p>
          <a:p>
            <a:pPr marL="317500" indent="-317500"/>
            <a:r>
              <a:rPr lang="en-GB" sz="2400" dirty="0"/>
              <a:t>Next Steps: </a:t>
            </a:r>
          </a:p>
          <a:p>
            <a:pPr lvl="1"/>
            <a:r>
              <a:rPr lang="en-GB" sz="2000" dirty="0"/>
              <a:t> Finalise implementation</a:t>
            </a:r>
          </a:p>
          <a:p>
            <a:pPr lvl="1"/>
            <a:r>
              <a:rPr lang="en-GB" sz="2000" dirty="0"/>
              <a:t> Continue software/service onboarding from partners</a:t>
            </a:r>
          </a:p>
          <a:p>
            <a:pPr lvl="1"/>
            <a:r>
              <a:rPr lang="en-GB" sz="2000" dirty="0"/>
              <a:t> Integration into EOSC portal and Certification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6FE82-AF93-5646-906F-FB67A7A72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ESCAPE OSSR Webinar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E7317-51DE-1A4D-AA0D-450AFC53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F815B12F-D02A-B845-865F-37AC5B232343}" type="slidenum">
              <a:rPr lang="it-IT" smtClean="0"/>
              <a:pPr algn="ctr"/>
              <a:t>3</a:t>
            </a:fld>
            <a:endParaRPr lang="it-IT" dirty="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BF6075F1-157C-4CBD-A2B4-A52344C21E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55885" y="6356352"/>
            <a:ext cx="1171036" cy="365125"/>
          </a:xfrm>
        </p:spPr>
        <p:txBody>
          <a:bodyPr/>
          <a:lstStyle/>
          <a:p>
            <a:r>
              <a:rPr lang="fr-FR" dirty="0"/>
              <a:t>17/02/2021</a:t>
            </a:r>
            <a:endParaRPr lang="it-IT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4BF5E5B-B043-4965-A6E1-10069812B84D}"/>
              </a:ext>
            </a:extLst>
          </p:cNvPr>
          <p:cNvSpPr txBox="1">
            <a:spLocks/>
          </p:cNvSpPr>
          <p:nvPr/>
        </p:nvSpPr>
        <p:spPr>
          <a:xfrm>
            <a:off x="2901352" y="57785"/>
            <a:ext cx="7137998" cy="10323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What’s Next and Closing Remarks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970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732B8-3997-6045-A60E-97DA1B737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4497" y="2080260"/>
            <a:ext cx="5763006" cy="20574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7200" dirty="0"/>
              <a:t>Feel free to ask your questions</a:t>
            </a:r>
            <a:endParaRPr lang="en-GB" sz="6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6FE82-AF93-5646-906F-FB67A7A72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ESCAPE OSSR Webinar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E7317-51DE-1A4D-AA0D-450AFC53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F815B12F-D02A-B845-865F-37AC5B232343}" type="slidenum">
              <a:rPr lang="it-IT" smtClean="0"/>
              <a:pPr algn="ctr"/>
              <a:t>4</a:t>
            </a:fld>
            <a:endParaRPr lang="it-IT" dirty="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BF6075F1-157C-4CBD-A2B4-A52344C21E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55885" y="6356352"/>
            <a:ext cx="1171036" cy="365125"/>
          </a:xfrm>
        </p:spPr>
        <p:txBody>
          <a:bodyPr/>
          <a:lstStyle/>
          <a:p>
            <a:r>
              <a:rPr lang="fr-FR" dirty="0"/>
              <a:t>17/02/2021</a:t>
            </a:r>
            <a:endParaRPr lang="it-IT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4BF5E5B-B043-4965-A6E1-10069812B84D}"/>
              </a:ext>
            </a:extLst>
          </p:cNvPr>
          <p:cNvSpPr txBox="1">
            <a:spLocks/>
          </p:cNvSpPr>
          <p:nvPr/>
        </p:nvSpPr>
        <p:spPr>
          <a:xfrm>
            <a:off x="2901352" y="57785"/>
            <a:ext cx="7137998" cy="10323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Q&amp;A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024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0ABE1FB-4CE5-4A2F-A106-2E545DA47C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1665" y="2371517"/>
            <a:ext cx="8548668" cy="1277766"/>
          </a:xfrm>
        </p:spPr>
        <p:txBody>
          <a:bodyPr>
            <a:noAutofit/>
          </a:bodyPr>
          <a:lstStyle/>
          <a:p>
            <a:r>
              <a:rPr lang="en-GB" sz="4400" b="1" dirty="0">
                <a:latin typeface="Avenir Book" panose="02000503020000020003" pitchFamily="2" charset="0"/>
              </a:rPr>
              <a:t>Enhancing science through sharing software – benefits &amp; use cases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9ECBDF5-4C11-4524-BA55-061401BCC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3672" y="5988962"/>
            <a:ext cx="3744657" cy="404622"/>
          </a:xfrm>
        </p:spPr>
        <p:txBody>
          <a:bodyPr>
            <a:normAutofit/>
          </a:bodyPr>
          <a:lstStyle/>
          <a:p>
            <a:r>
              <a:rPr lang="en-GB" sz="1800" dirty="0"/>
              <a:t>ESCAPE OSSR Webinar - 17/02/2021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8205EA3-24CC-4C35-8DF5-93EED29C6564}"/>
              </a:ext>
            </a:extLst>
          </p:cNvPr>
          <p:cNvSpPr txBox="1">
            <a:spLocks/>
          </p:cNvSpPr>
          <p:nvPr/>
        </p:nvSpPr>
        <p:spPr>
          <a:xfrm>
            <a:off x="1821665" y="3978724"/>
            <a:ext cx="8548668" cy="16279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venir Book" panose="02000503020000020003" pitchFamily="2" charset="0"/>
              </a:rPr>
              <a:t>Thank you!</a:t>
            </a:r>
          </a:p>
          <a:p>
            <a:endParaRPr lang="en-US" sz="2400" dirty="0">
              <a:latin typeface="Avenir Book" panose="02000503020000020003" pitchFamily="2" charset="0"/>
            </a:endParaRPr>
          </a:p>
          <a:p>
            <a:pPr algn="l"/>
            <a:r>
              <a:rPr lang="en-US" sz="2800" dirty="0">
                <a:latin typeface="Avenir Book" panose="02000503020000020003" pitchFamily="2" charset="0"/>
              </a:rPr>
              <a:t>Kay Graf</a:t>
            </a:r>
            <a:r>
              <a:rPr lang="en-US" sz="2400" dirty="0">
                <a:latin typeface="Avenir Book" panose="02000503020000020003" pitchFamily="2" charset="0"/>
              </a:rPr>
              <a:t>, </a:t>
            </a:r>
            <a:r>
              <a:rPr lang="en-US" sz="1600" i="1" dirty="0">
                <a:latin typeface="Avenir Book" panose="02000503020000020003" pitchFamily="2" charset="0"/>
              </a:rPr>
              <a:t>ESCAPE OSSR Team Leader &amp; General Manager at ECAP, Friedrich-Alexander University Erlangen-Nuremberg</a:t>
            </a:r>
            <a:endParaRPr lang="en-GB" sz="2400" i="1" dirty="0">
              <a:latin typeface="Avenir Book" panose="02000503020000020003" pitchFamily="2" charset="0"/>
            </a:endParaRPr>
          </a:p>
        </p:txBody>
      </p:sp>
      <p:sp>
        <p:nvSpPr>
          <p:cNvPr id="7" name="Ritardo 6">
            <a:extLst>
              <a:ext uri="{FF2B5EF4-FFF2-40B4-BE49-F238E27FC236}">
                <a16:creationId xmlns:a16="http://schemas.microsoft.com/office/drawing/2014/main" id="{6D21D7B9-593A-4013-9786-28AED262D8C5}"/>
              </a:ext>
            </a:extLst>
          </p:cNvPr>
          <p:cNvSpPr/>
          <p:nvPr/>
        </p:nvSpPr>
        <p:spPr>
          <a:xfrm rot="5400000">
            <a:off x="5175812" y="-167829"/>
            <a:ext cx="1840376" cy="2176040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F2138FE-789F-4C1A-8D83-3C6D18D91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548" y="60644"/>
            <a:ext cx="2284486" cy="142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306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732B8-3997-6045-A60E-97DA1B737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5885" y="1708161"/>
            <a:ext cx="7886700" cy="3441678"/>
          </a:xfrm>
        </p:spPr>
        <p:txBody>
          <a:bodyPr>
            <a:normAutofit lnSpcReduction="10000"/>
          </a:bodyPr>
          <a:lstStyle/>
          <a:p>
            <a:pPr lvl="1"/>
            <a:r>
              <a:rPr lang="en-GB" sz="3900" b="1" dirty="0"/>
              <a:t>Follow us on Twitter</a:t>
            </a:r>
            <a:r>
              <a:rPr lang="en-GB" sz="2000" dirty="0"/>
              <a:t>: </a:t>
            </a:r>
            <a:br>
              <a:rPr lang="en-GB" sz="2000" dirty="0"/>
            </a:br>
            <a:r>
              <a:rPr lang="en-GB" sz="2800" dirty="0"/>
              <a:t>@ESCAPE_EU</a:t>
            </a:r>
            <a:br>
              <a:rPr lang="en-GB" sz="2000" dirty="0"/>
            </a:br>
            <a:endParaRPr lang="en-GB" sz="2000" dirty="0"/>
          </a:p>
          <a:p>
            <a:pPr lvl="1"/>
            <a:r>
              <a:rPr lang="en-GB" sz="3900" b="1" dirty="0"/>
              <a:t>Follow us on LinkedIn</a:t>
            </a:r>
            <a:r>
              <a:rPr lang="en-GB" sz="2000" dirty="0"/>
              <a:t>: </a:t>
            </a:r>
            <a:r>
              <a:rPr lang="en-GB" sz="3000" dirty="0"/>
              <a:t>linkedin.com/company/</a:t>
            </a:r>
            <a:r>
              <a:rPr lang="en-GB" sz="3000" dirty="0" err="1"/>
              <a:t>projectescape</a:t>
            </a:r>
            <a:r>
              <a:rPr lang="en-GB" sz="3000" dirty="0"/>
              <a:t>/</a:t>
            </a:r>
            <a:br>
              <a:rPr lang="en-GB" sz="3000" dirty="0"/>
            </a:br>
            <a:endParaRPr lang="en-GB" sz="2000" dirty="0"/>
          </a:p>
          <a:p>
            <a:pPr lvl="1"/>
            <a:r>
              <a:rPr lang="en-GB" sz="3600" b="1" dirty="0"/>
              <a:t>Subscribe to our Newsletter</a:t>
            </a:r>
            <a:r>
              <a:rPr lang="en-GB" sz="2000" dirty="0"/>
              <a:t>:  </a:t>
            </a:r>
            <a:r>
              <a:rPr lang="en-GB" sz="2800" dirty="0"/>
              <a:t>https://projectescape.eu/#mc_embed_signup</a:t>
            </a:r>
            <a:endParaRPr lang="en-GB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6FE82-AF93-5646-906F-FB67A7A72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ESCAPE OSSR Webinar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E7317-51DE-1A4D-AA0D-450AFC53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F815B12F-D02A-B845-865F-37AC5B232343}" type="slidenum">
              <a:rPr lang="it-IT" smtClean="0"/>
              <a:pPr algn="ctr"/>
              <a:t>6</a:t>
            </a:fld>
            <a:endParaRPr lang="it-IT" dirty="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18BD0487-20A4-4741-B045-E822B6DDEE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55885" y="6356352"/>
            <a:ext cx="1171036" cy="365125"/>
          </a:xfrm>
        </p:spPr>
        <p:txBody>
          <a:bodyPr/>
          <a:lstStyle/>
          <a:p>
            <a:r>
              <a:rPr lang="fr-FR" dirty="0"/>
              <a:t>17/02/2021</a:t>
            </a:r>
            <a:endParaRPr lang="it-IT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A9724C6-8809-421C-A1EC-15260D352343}"/>
              </a:ext>
            </a:extLst>
          </p:cNvPr>
          <p:cNvSpPr txBox="1">
            <a:spLocks/>
          </p:cNvSpPr>
          <p:nvPr/>
        </p:nvSpPr>
        <p:spPr>
          <a:xfrm>
            <a:off x="2901352" y="57785"/>
            <a:ext cx="7137998" cy="10323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Join our community!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8997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APE PPT template_v4_16-9" id="{F69436B8-0B6C-C84A-924F-A924AA470464}" vid="{518A6F0E-2D71-A84F-914F-4A4C1B479DD0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ESCAPE PPT template_v4_16-9</Template>
  <TotalTime>69</TotalTime>
  <Words>233</Words>
  <Application>Microsoft Office PowerPoint</Application>
  <PresentationFormat>Widescreen</PresentationFormat>
  <Paragraphs>42</Paragraphs>
  <Slides>6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Avenir Book</vt:lpstr>
      <vt:lpstr>Calibri</vt:lpstr>
      <vt:lpstr>Calibri Light</vt:lpstr>
      <vt:lpstr>Tema di Office</vt:lpstr>
      <vt:lpstr>Presentazione standard di PowerPoint</vt:lpstr>
      <vt:lpstr>Enhancing science through sharing software – benefits &amp; use cases</vt:lpstr>
      <vt:lpstr>Presentazione standard di PowerPoint</vt:lpstr>
      <vt:lpstr>Presentazione standard di PowerPoint</vt:lpstr>
      <vt:lpstr>Enhancing science through sharing software – benefits &amp; use cases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Luigi Colucci</dc:creator>
  <cp:lastModifiedBy>luigi colucci</cp:lastModifiedBy>
  <cp:revision>20</cp:revision>
  <dcterms:created xsi:type="dcterms:W3CDTF">2021-02-17T09:16:56Z</dcterms:created>
  <dcterms:modified xsi:type="dcterms:W3CDTF">2021-03-23T12:02:56Z</dcterms:modified>
</cp:coreProperties>
</file>