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80" r:id="rId3"/>
    <p:sldId id="281" r:id="rId4"/>
    <p:sldId id="282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83" r:id="rId18"/>
    <p:sldId id="278" r:id="rId19"/>
    <p:sldId id="284" r:id="rId20"/>
    <p:sldId id="277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MdFhWGwleYZ8NYvT3AtNrGDCd/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ena Cuoco" initials="" lastIdx="7" clrIdx="0"/>
  <p:cmAuthor id="1" name="ian.bird@lapp.in2p3.fr" initials="" lastIdx="1" clrIdx="1"/>
  <p:cmAuthor id="2" name="Ian Bird" initials="IGB" lastIdx="1" clrIdx="2">
    <p:extLst>
      <p:ext uri="{19B8F6BF-5375-455C-9EA6-DF929625EA0E}">
        <p15:presenceInfo xmlns:p15="http://schemas.microsoft.com/office/powerpoint/2012/main" userId="Ian Bir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3"/>
    <p:restoredTop sz="70026" autoAdjust="0"/>
  </p:normalViewPr>
  <p:slideViewPr>
    <p:cSldViewPr snapToGrid="0">
      <p:cViewPr varScale="1">
        <p:scale>
          <a:sx n="84" d="100"/>
          <a:sy n="84" d="100"/>
        </p:scale>
        <p:origin x="557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30" Type="http://customschemas.google.com/relationships/presentationmetadata" Target="metadata"/><Relationship Id="rId35" Type="http://schemas.openxmlformats.org/officeDocument/2006/relationships/tableStyles" Target="tableStyles.xml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image" Target="../media/image69.pn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png"/><Relationship Id="rId1" Type="http://schemas.openxmlformats.org/officeDocument/2006/relationships/image" Target="../media/image71.jpg"/><Relationship Id="rId6" Type="http://schemas.openxmlformats.org/officeDocument/2006/relationships/image" Target="../media/image76.jp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image" Target="../media/image69.pn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image" Target="../media/image72.png"/><Relationship Id="rId1" Type="http://schemas.openxmlformats.org/officeDocument/2006/relationships/image" Target="../media/image71.jpg"/><Relationship Id="rId6" Type="http://schemas.openxmlformats.org/officeDocument/2006/relationships/image" Target="../media/image76.jp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DB872D-BFB3-4C7B-A4B9-4D9117B49334}" type="doc">
      <dgm:prSet loTypeId="urn:microsoft.com/office/officeart/2005/8/layout/rings+Icon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4EFA5C4-93F1-4376-96EE-082A49A7BDD6}">
      <dgm:prSet custT="1"/>
      <dgm:spPr/>
      <dgm:t>
        <a:bodyPr/>
        <a:lstStyle/>
        <a:p>
          <a:pPr rtl="0"/>
          <a:r>
            <a:rPr lang="en-US" sz="1800" b="0" i="0" baseline="0" dirty="0" smtClean="0"/>
            <a:t>Improve access to data and tools to unlock </a:t>
          </a:r>
          <a:r>
            <a:rPr lang="en-US" sz="1800" b="1" i="0" baseline="0" dirty="0" smtClean="0"/>
            <a:t>innovation</a:t>
          </a:r>
          <a:r>
            <a:rPr lang="en-US" sz="1800" b="0" i="0" baseline="0" dirty="0" smtClean="0"/>
            <a:t> for the society at large.</a:t>
          </a:r>
          <a:endParaRPr lang="en-GB" sz="1800" dirty="0"/>
        </a:p>
      </dgm:t>
    </dgm:pt>
    <dgm:pt modelId="{87400CA8-F23B-49A4-8B91-3F76EB548E37}" type="parTrans" cxnId="{61332FE9-9A8F-4BFE-9551-C8BBA7607FB5}">
      <dgm:prSet/>
      <dgm:spPr/>
      <dgm:t>
        <a:bodyPr/>
        <a:lstStyle/>
        <a:p>
          <a:endParaRPr lang="en-US" sz="1800"/>
        </a:p>
      </dgm:t>
    </dgm:pt>
    <dgm:pt modelId="{5009C946-61C2-44D2-B840-04644C6B1334}" type="sibTrans" cxnId="{61332FE9-9A8F-4BFE-9551-C8BBA7607FB5}">
      <dgm:prSet/>
      <dgm:spPr/>
      <dgm:t>
        <a:bodyPr/>
        <a:lstStyle/>
        <a:p>
          <a:endParaRPr lang="en-US" sz="1800"/>
        </a:p>
      </dgm:t>
    </dgm:pt>
    <dgm:pt modelId="{1F06054F-A696-4C8A-A762-F3D526C292CD}">
      <dgm:prSet custT="1"/>
      <dgm:spPr/>
      <dgm:t>
        <a:bodyPr/>
        <a:lstStyle/>
        <a:p>
          <a:pPr rtl="0"/>
          <a:r>
            <a:rPr lang="en-US" sz="1800" b="0" i="0" baseline="0" dirty="0" smtClean="0"/>
            <a:t>Provide data with </a:t>
          </a:r>
          <a:r>
            <a:rPr lang="en-GB" sz="1800" b="1" dirty="0" smtClean="0"/>
            <a:t>FAIR </a:t>
          </a:r>
          <a:r>
            <a:rPr lang="en-GB" sz="1800" b="0" dirty="0" smtClean="0"/>
            <a:t>principles: Findable,  Accessible, Interoperable, Reusable</a:t>
          </a:r>
          <a:endParaRPr lang="en-GB" sz="1800" b="0" dirty="0"/>
        </a:p>
      </dgm:t>
    </dgm:pt>
    <dgm:pt modelId="{D7427637-2EC0-409E-87D6-E2AD20C87626}" type="parTrans" cxnId="{A713E839-70E1-4FD7-BAC0-34134D0AF6A2}">
      <dgm:prSet/>
      <dgm:spPr/>
      <dgm:t>
        <a:bodyPr/>
        <a:lstStyle/>
        <a:p>
          <a:endParaRPr lang="en-US" sz="1800"/>
        </a:p>
      </dgm:t>
    </dgm:pt>
    <dgm:pt modelId="{5F6B1904-E6BB-461F-9EE4-C2DD762F057F}" type="sibTrans" cxnId="{A713E839-70E1-4FD7-BAC0-34134D0AF6A2}">
      <dgm:prSet/>
      <dgm:spPr/>
      <dgm:t>
        <a:bodyPr/>
        <a:lstStyle/>
        <a:p>
          <a:endParaRPr lang="en-US" sz="1800"/>
        </a:p>
      </dgm:t>
    </dgm:pt>
    <dgm:pt modelId="{3DCB643D-2778-44CE-A980-BC076C79880D}">
      <dgm:prSet custT="1"/>
      <dgm:spPr/>
      <dgm:t>
        <a:bodyPr/>
        <a:lstStyle/>
        <a:p>
          <a:pPr rtl="0"/>
          <a:r>
            <a:rPr lang="en-US" sz="1800" b="0" i="0" baseline="0" dirty="0" smtClean="0"/>
            <a:t>Build a European cross-border and multi-disciplinary open innovation environment for  science, while connecting </a:t>
          </a:r>
          <a:r>
            <a:rPr lang="en-US" sz="1800" b="1" i="0" baseline="0" dirty="0" smtClean="0"/>
            <a:t>EOSC</a:t>
          </a:r>
          <a:r>
            <a:rPr lang="en-US" sz="1800" b="0" i="0" baseline="0" dirty="0" smtClean="0"/>
            <a:t> and ESFRI.</a:t>
          </a:r>
          <a:endParaRPr lang="en-GB" sz="1800" dirty="0"/>
        </a:p>
      </dgm:t>
    </dgm:pt>
    <dgm:pt modelId="{9A863676-F114-415C-9572-9672FBB86834}" type="parTrans" cxnId="{813DB8DC-B9E4-4450-962E-C623C60A7058}">
      <dgm:prSet/>
      <dgm:spPr/>
      <dgm:t>
        <a:bodyPr/>
        <a:lstStyle/>
        <a:p>
          <a:endParaRPr lang="en-US" sz="1800"/>
        </a:p>
      </dgm:t>
    </dgm:pt>
    <dgm:pt modelId="{FC38A67E-F5A4-4951-9401-149EF84B9EAD}" type="sibTrans" cxnId="{813DB8DC-B9E4-4450-962E-C623C60A7058}">
      <dgm:prSet/>
      <dgm:spPr/>
      <dgm:t>
        <a:bodyPr/>
        <a:lstStyle/>
        <a:p>
          <a:endParaRPr lang="en-US" sz="1800"/>
        </a:p>
      </dgm:t>
    </dgm:pt>
    <dgm:pt modelId="{60041F87-710F-4198-ADDC-76E474F73C95}">
      <dgm:prSet custT="1"/>
      <dgm:spPr/>
      <dgm:t>
        <a:bodyPr/>
        <a:lstStyle/>
        <a:p>
          <a:pPr rtl="0"/>
          <a:r>
            <a:rPr lang="en-US" sz="1800" b="0" i="0" baseline="0" dirty="0" smtClean="0"/>
            <a:t>Facilitate </a:t>
          </a:r>
          <a:r>
            <a:rPr lang="en-US" sz="1800" b="1" i="0" baseline="0" dirty="0" smtClean="0"/>
            <a:t>interdisciplinary</a:t>
          </a:r>
          <a:r>
            <a:rPr lang="en-US" sz="1800" b="0" i="0" baseline="0" dirty="0" smtClean="0"/>
            <a:t> and networked research between different   ESF/RI  and digital SME</a:t>
          </a:r>
          <a:endParaRPr lang="en-GB" sz="1800" dirty="0"/>
        </a:p>
      </dgm:t>
    </dgm:pt>
    <dgm:pt modelId="{17889583-418C-4CF0-8420-07D4377DAAA5}" type="parTrans" cxnId="{EB03AAE2-9A42-4676-B5E8-C4CD93E26D33}">
      <dgm:prSet/>
      <dgm:spPr/>
      <dgm:t>
        <a:bodyPr/>
        <a:lstStyle/>
        <a:p>
          <a:endParaRPr lang="en-US" sz="1800"/>
        </a:p>
      </dgm:t>
    </dgm:pt>
    <dgm:pt modelId="{81331771-0804-4686-9B90-9980159238A3}" type="sibTrans" cxnId="{EB03AAE2-9A42-4676-B5E8-C4CD93E26D33}">
      <dgm:prSet/>
      <dgm:spPr/>
      <dgm:t>
        <a:bodyPr/>
        <a:lstStyle/>
        <a:p>
          <a:endParaRPr lang="en-US" sz="1800"/>
        </a:p>
      </dgm:t>
    </dgm:pt>
    <dgm:pt modelId="{C522A479-318F-4644-841B-351799BE07D3}">
      <dgm:prSet custT="1"/>
      <dgm:spPr/>
      <dgm:t>
        <a:bodyPr/>
        <a:lstStyle/>
        <a:p>
          <a:pPr rtl="0"/>
          <a:r>
            <a:rPr lang="en-US" sz="1800" b="0" i="0" baseline="0" dirty="0" smtClean="0"/>
            <a:t> Adoption of </a:t>
          </a:r>
          <a:r>
            <a:rPr lang="en-US" sz="1800" b="1" i="0" baseline="0" dirty="0" smtClean="0"/>
            <a:t>common approaches </a:t>
          </a:r>
          <a:r>
            <a:rPr lang="en-US" sz="1800" b="0" i="0" baseline="0" dirty="0" smtClean="0"/>
            <a:t>for data management</a:t>
          </a:r>
          <a:endParaRPr lang="en-GB" sz="1800" dirty="0"/>
        </a:p>
      </dgm:t>
    </dgm:pt>
    <dgm:pt modelId="{EBB23D52-E31C-4FC5-AC1C-475D0101914E}" type="parTrans" cxnId="{C2073836-4976-4842-893C-6F43FE918A61}">
      <dgm:prSet/>
      <dgm:spPr/>
      <dgm:t>
        <a:bodyPr/>
        <a:lstStyle/>
        <a:p>
          <a:endParaRPr lang="en-US" sz="1800"/>
        </a:p>
      </dgm:t>
    </dgm:pt>
    <dgm:pt modelId="{49FFC127-49D7-4E93-8D02-C2F54DA7001B}" type="sibTrans" cxnId="{C2073836-4976-4842-893C-6F43FE918A61}">
      <dgm:prSet/>
      <dgm:spPr/>
      <dgm:t>
        <a:bodyPr/>
        <a:lstStyle/>
        <a:p>
          <a:endParaRPr lang="en-US" sz="1800"/>
        </a:p>
      </dgm:t>
    </dgm:pt>
    <dgm:pt modelId="{0E002D45-AE88-49F3-9D19-C5D3C8FBC963}">
      <dgm:prSet custT="1"/>
      <dgm:spPr/>
      <dgm:t>
        <a:bodyPr/>
        <a:lstStyle/>
        <a:p>
          <a:pPr rtl="0"/>
          <a:r>
            <a:rPr lang="en-US" sz="1800" b="1" i="0" baseline="0" dirty="0" smtClean="0"/>
            <a:t>Educate and train </a:t>
          </a:r>
          <a:r>
            <a:rPr lang="en-US" sz="1800" b="0" i="0" baseline="0" dirty="0" smtClean="0"/>
            <a:t>the scientific and wider user  communities</a:t>
          </a:r>
          <a:endParaRPr lang="en-GB" sz="1800" dirty="0"/>
        </a:p>
      </dgm:t>
    </dgm:pt>
    <dgm:pt modelId="{8AAA0F49-0112-4AA7-8C3A-C516F31F8C60}" type="parTrans" cxnId="{2C7EB6C5-9584-4EF8-9811-846771F3B732}">
      <dgm:prSet/>
      <dgm:spPr/>
      <dgm:t>
        <a:bodyPr/>
        <a:lstStyle/>
        <a:p>
          <a:endParaRPr lang="en-US" sz="1800"/>
        </a:p>
      </dgm:t>
    </dgm:pt>
    <dgm:pt modelId="{D420EDC9-EB82-45D1-8902-319F8890BB4A}" type="sibTrans" cxnId="{2C7EB6C5-9584-4EF8-9811-846771F3B732}">
      <dgm:prSet/>
      <dgm:spPr/>
      <dgm:t>
        <a:bodyPr/>
        <a:lstStyle/>
        <a:p>
          <a:endParaRPr lang="en-US" sz="1800"/>
        </a:p>
      </dgm:t>
    </dgm:pt>
    <dgm:pt modelId="{17D39F6D-0503-4431-8BF3-C21E31C04C16}" type="pres">
      <dgm:prSet presAssocID="{92DB872D-BFB3-4C7B-A4B9-4D9117B49334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46825B-8648-4FBB-AC18-70371058F867}" type="pres">
      <dgm:prSet presAssocID="{92DB872D-BFB3-4C7B-A4B9-4D9117B49334}" presName="ellipse1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5FA66-698B-4D65-9750-D4B5956B7212}" type="pres">
      <dgm:prSet presAssocID="{92DB872D-BFB3-4C7B-A4B9-4D9117B49334}" presName="ellipse2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4C4CB-1A16-4463-A478-9C6C0A7BD56D}" type="pres">
      <dgm:prSet presAssocID="{92DB872D-BFB3-4C7B-A4B9-4D9117B49334}" presName="ellipse3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F4C6BD-0AFF-49AB-8C82-DD4E51C74984}" type="pres">
      <dgm:prSet presAssocID="{92DB872D-BFB3-4C7B-A4B9-4D9117B49334}" presName="ellipse4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4679BC-5FF1-402C-BBD2-EEF83AA3A2EC}" type="pres">
      <dgm:prSet presAssocID="{92DB872D-BFB3-4C7B-A4B9-4D9117B49334}" presName="ellips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E257CD-93D1-404C-A690-0FE6803FB77F}" type="pres">
      <dgm:prSet presAssocID="{92DB872D-BFB3-4C7B-A4B9-4D9117B49334}" presName="ellipse6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CC8218-CA65-4230-8B9A-D199037DCC72}" type="presOf" srcId="{3DCB643D-2778-44CE-A980-BC076C79880D}" destId="{2894C4CB-1A16-4463-A478-9C6C0A7BD56D}" srcOrd="0" destOrd="0" presId="urn:microsoft.com/office/officeart/2005/8/layout/rings+Icon"/>
    <dgm:cxn modelId="{C2073836-4976-4842-893C-6F43FE918A61}" srcId="{92DB872D-BFB3-4C7B-A4B9-4D9117B49334}" destId="{C522A479-318F-4644-841B-351799BE07D3}" srcOrd="4" destOrd="0" parTransId="{EBB23D52-E31C-4FC5-AC1C-475D0101914E}" sibTransId="{49FFC127-49D7-4E93-8D02-C2F54DA7001B}"/>
    <dgm:cxn modelId="{813DB8DC-B9E4-4450-962E-C623C60A7058}" srcId="{92DB872D-BFB3-4C7B-A4B9-4D9117B49334}" destId="{3DCB643D-2778-44CE-A980-BC076C79880D}" srcOrd="2" destOrd="0" parTransId="{9A863676-F114-415C-9572-9672FBB86834}" sibTransId="{FC38A67E-F5A4-4951-9401-149EF84B9EAD}"/>
    <dgm:cxn modelId="{A713E839-70E1-4FD7-BAC0-34134D0AF6A2}" srcId="{92DB872D-BFB3-4C7B-A4B9-4D9117B49334}" destId="{1F06054F-A696-4C8A-A762-F3D526C292CD}" srcOrd="1" destOrd="0" parTransId="{D7427637-2EC0-409E-87D6-E2AD20C87626}" sibTransId="{5F6B1904-E6BB-461F-9EE4-C2DD762F057F}"/>
    <dgm:cxn modelId="{0FF4C746-CFA1-4042-9720-053AE83EC643}" type="presOf" srcId="{92DB872D-BFB3-4C7B-A4B9-4D9117B49334}" destId="{17D39F6D-0503-4431-8BF3-C21E31C04C16}" srcOrd="0" destOrd="0" presId="urn:microsoft.com/office/officeart/2005/8/layout/rings+Icon"/>
    <dgm:cxn modelId="{9ED53772-3261-4976-8EF9-3826A7879F04}" type="presOf" srcId="{60041F87-710F-4198-ADDC-76E474F73C95}" destId="{B0F4C6BD-0AFF-49AB-8C82-DD4E51C74984}" srcOrd="0" destOrd="0" presId="urn:microsoft.com/office/officeart/2005/8/layout/rings+Icon"/>
    <dgm:cxn modelId="{B1DC4589-6941-4F15-BA9E-683E2617E954}" type="presOf" srcId="{0E002D45-AE88-49F3-9D19-C5D3C8FBC963}" destId="{33E257CD-93D1-404C-A690-0FE6803FB77F}" srcOrd="0" destOrd="0" presId="urn:microsoft.com/office/officeart/2005/8/layout/rings+Icon"/>
    <dgm:cxn modelId="{2C7EB6C5-9584-4EF8-9811-846771F3B732}" srcId="{92DB872D-BFB3-4C7B-A4B9-4D9117B49334}" destId="{0E002D45-AE88-49F3-9D19-C5D3C8FBC963}" srcOrd="5" destOrd="0" parTransId="{8AAA0F49-0112-4AA7-8C3A-C516F31F8C60}" sibTransId="{D420EDC9-EB82-45D1-8902-319F8890BB4A}"/>
    <dgm:cxn modelId="{6B823F94-8A4D-4303-A958-9FFF25779CAB}" type="presOf" srcId="{C522A479-318F-4644-841B-351799BE07D3}" destId="{A24679BC-5FF1-402C-BBD2-EEF83AA3A2EC}" srcOrd="0" destOrd="0" presId="urn:microsoft.com/office/officeart/2005/8/layout/rings+Icon"/>
    <dgm:cxn modelId="{B638BEB4-5ED5-4CC2-ADB1-F2B7B5E51496}" type="presOf" srcId="{1F06054F-A696-4C8A-A762-F3D526C292CD}" destId="{3105FA66-698B-4D65-9750-D4B5956B7212}" srcOrd="0" destOrd="0" presId="urn:microsoft.com/office/officeart/2005/8/layout/rings+Icon"/>
    <dgm:cxn modelId="{EB03AAE2-9A42-4676-B5E8-C4CD93E26D33}" srcId="{92DB872D-BFB3-4C7B-A4B9-4D9117B49334}" destId="{60041F87-710F-4198-ADDC-76E474F73C95}" srcOrd="3" destOrd="0" parTransId="{17889583-418C-4CF0-8420-07D4377DAAA5}" sibTransId="{81331771-0804-4686-9B90-9980159238A3}"/>
    <dgm:cxn modelId="{61332FE9-9A8F-4BFE-9551-C8BBA7607FB5}" srcId="{92DB872D-BFB3-4C7B-A4B9-4D9117B49334}" destId="{44EFA5C4-93F1-4376-96EE-082A49A7BDD6}" srcOrd="0" destOrd="0" parTransId="{87400CA8-F23B-49A4-8B91-3F76EB548E37}" sibTransId="{5009C946-61C2-44D2-B840-04644C6B1334}"/>
    <dgm:cxn modelId="{2755978F-6E34-404D-BD3C-491160C60332}" type="presOf" srcId="{44EFA5C4-93F1-4376-96EE-082A49A7BDD6}" destId="{5B46825B-8648-4FBB-AC18-70371058F867}" srcOrd="0" destOrd="0" presId="urn:microsoft.com/office/officeart/2005/8/layout/rings+Icon"/>
    <dgm:cxn modelId="{814F4A21-ECE3-41AA-B63E-8C533D12E9DA}" type="presParOf" srcId="{17D39F6D-0503-4431-8BF3-C21E31C04C16}" destId="{5B46825B-8648-4FBB-AC18-70371058F867}" srcOrd="0" destOrd="0" presId="urn:microsoft.com/office/officeart/2005/8/layout/rings+Icon"/>
    <dgm:cxn modelId="{333BD66C-C38F-4229-B7F3-4FD431A56943}" type="presParOf" srcId="{17D39F6D-0503-4431-8BF3-C21E31C04C16}" destId="{3105FA66-698B-4D65-9750-D4B5956B7212}" srcOrd="1" destOrd="0" presId="urn:microsoft.com/office/officeart/2005/8/layout/rings+Icon"/>
    <dgm:cxn modelId="{A0BD722A-2F54-4ADD-B981-BA7DF00C9588}" type="presParOf" srcId="{17D39F6D-0503-4431-8BF3-C21E31C04C16}" destId="{2894C4CB-1A16-4463-A478-9C6C0A7BD56D}" srcOrd="2" destOrd="0" presId="urn:microsoft.com/office/officeart/2005/8/layout/rings+Icon"/>
    <dgm:cxn modelId="{A665E4A7-8AED-493E-9E2B-99F2EBFE40F0}" type="presParOf" srcId="{17D39F6D-0503-4431-8BF3-C21E31C04C16}" destId="{B0F4C6BD-0AFF-49AB-8C82-DD4E51C74984}" srcOrd="3" destOrd="0" presId="urn:microsoft.com/office/officeart/2005/8/layout/rings+Icon"/>
    <dgm:cxn modelId="{522CC23F-23CA-464A-B3A2-34AA14279A17}" type="presParOf" srcId="{17D39F6D-0503-4431-8BF3-C21E31C04C16}" destId="{A24679BC-5FF1-402C-BBD2-EEF83AA3A2EC}" srcOrd="4" destOrd="0" presId="urn:microsoft.com/office/officeart/2005/8/layout/rings+Icon"/>
    <dgm:cxn modelId="{A40DB302-E404-4595-99F3-EBEA04742C49}" type="presParOf" srcId="{17D39F6D-0503-4431-8BF3-C21E31C04C16}" destId="{33E257CD-93D1-404C-A690-0FE6803FB77F}" srcOrd="5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3AB2E19-1146-4EF6-B337-9AB4E963158A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0E12D52-E1D2-4D40-AE2A-D9435A4023C7}">
      <dgm:prSet custT="1"/>
      <dgm:spPr/>
      <dgm:t>
        <a:bodyPr/>
        <a:lstStyle/>
        <a:p>
          <a:pPr rtl="0"/>
          <a:r>
            <a:rPr lang="en-GB" sz="2000" b="1" i="0" dirty="0" smtClean="0"/>
            <a:t>Certified</a:t>
          </a:r>
          <a:r>
            <a:rPr lang="en-GB" sz="2000" b="0" i="0" dirty="0" smtClean="0"/>
            <a:t> open archive to be exploited by any </a:t>
          </a:r>
          <a:r>
            <a:rPr lang="en-GB" sz="2000" b="1" i="0" dirty="0" smtClean="0"/>
            <a:t>new Big Science </a:t>
          </a:r>
          <a:r>
            <a:rPr lang="en-GB" sz="2000" b="0" i="0" dirty="0" smtClean="0"/>
            <a:t>research facility  to share innovation, practices and  methods.</a:t>
          </a:r>
          <a:endParaRPr lang="en-GB" sz="2000" dirty="0"/>
        </a:p>
      </dgm:t>
    </dgm:pt>
    <dgm:pt modelId="{AF33971A-DEA3-40B3-971F-4836D91B7B6E}" type="parTrans" cxnId="{B71A4C55-7FC5-43A3-87D1-8CB22F15F90E}">
      <dgm:prSet/>
      <dgm:spPr/>
      <dgm:t>
        <a:bodyPr/>
        <a:lstStyle/>
        <a:p>
          <a:endParaRPr lang="en-US"/>
        </a:p>
      </dgm:t>
    </dgm:pt>
    <dgm:pt modelId="{82B52556-0392-4F48-A57C-71B5EC109942}" type="sibTrans" cxnId="{B71A4C55-7FC5-43A3-87D1-8CB22F15F90E}">
      <dgm:prSet/>
      <dgm:spPr/>
      <dgm:t>
        <a:bodyPr/>
        <a:lstStyle/>
        <a:p>
          <a:endParaRPr lang="en-US"/>
        </a:p>
      </dgm:t>
    </dgm:pt>
    <dgm:pt modelId="{8A2E99D9-BBE6-4095-BDF6-F2212226EB46}">
      <dgm:prSet custT="1"/>
      <dgm:spPr/>
      <dgm:t>
        <a:bodyPr/>
        <a:lstStyle/>
        <a:p>
          <a:pPr rtl="0"/>
          <a:r>
            <a:rPr lang="en-GB" sz="2000" b="0" i="0" dirty="0" smtClean="0"/>
            <a:t>Any digital object from R&amp;D and innovation works within the ESCAPE community should be</a:t>
          </a:r>
          <a:r>
            <a:rPr lang="en-GB" sz="2000" b="0" i="1" dirty="0" smtClean="0"/>
            <a:t> </a:t>
          </a:r>
          <a:r>
            <a:rPr lang="en-GB" sz="2000" b="1" i="1" dirty="0" smtClean="0"/>
            <a:t>FAIR</a:t>
          </a:r>
          <a:r>
            <a:rPr lang="en-GB" sz="2000" b="0" i="1" dirty="0" smtClean="0"/>
            <a:t> </a:t>
          </a:r>
          <a:r>
            <a:rPr lang="en-GB" sz="2000" b="0" i="0" dirty="0" smtClean="0"/>
            <a:t>and accessed from a </a:t>
          </a:r>
          <a:r>
            <a:rPr lang="en-GB" sz="2000" b="1" i="0" dirty="0" smtClean="0"/>
            <a:t>single  entry point </a:t>
          </a:r>
          <a:endParaRPr lang="en-GB" sz="2000" b="1" dirty="0"/>
        </a:p>
      </dgm:t>
    </dgm:pt>
    <dgm:pt modelId="{5B0E4DB8-2449-46E3-836B-25AA93C38698}" type="parTrans" cxnId="{820F2EA7-3B61-4FA8-A81C-8546DFD030FA}">
      <dgm:prSet/>
      <dgm:spPr/>
      <dgm:t>
        <a:bodyPr/>
        <a:lstStyle/>
        <a:p>
          <a:endParaRPr lang="en-US"/>
        </a:p>
      </dgm:t>
    </dgm:pt>
    <dgm:pt modelId="{BE68D2AD-2585-4BD6-901D-A0B76BBC2F84}" type="sibTrans" cxnId="{820F2EA7-3B61-4FA8-A81C-8546DFD030FA}">
      <dgm:prSet/>
      <dgm:spPr/>
      <dgm:t>
        <a:bodyPr/>
        <a:lstStyle/>
        <a:p>
          <a:endParaRPr lang="en-US"/>
        </a:p>
      </dgm:t>
    </dgm:pt>
    <dgm:pt modelId="{876B813C-75DB-4957-BD74-572392134768}">
      <dgm:prSet/>
      <dgm:spPr/>
      <dgm:t>
        <a:bodyPr/>
        <a:lstStyle/>
        <a:p>
          <a:pPr rtl="0"/>
          <a:r>
            <a:rPr lang="en-GB" b="0" i="0" dirty="0" smtClean="0"/>
            <a:t>[…] </a:t>
          </a:r>
          <a:endParaRPr lang="en-GB" dirty="0"/>
        </a:p>
      </dgm:t>
    </dgm:pt>
    <dgm:pt modelId="{237B470B-4794-4793-9E88-6D3D8D76D587}" type="parTrans" cxnId="{34C610F5-D8E3-493F-92F0-FE34BB543DA4}">
      <dgm:prSet/>
      <dgm:spPr/>
      <dgm:t>
        <a:bodyPr/>
        <a:lstStyle/>
        <a:p>
          <a:endParaRPr lang="en-US"/>
        </a:p>
      </dgm:t>
    </dgm:pt>
    <dgm:pt modelId="{E23D6563-EA3E-4257-BFEE-4E3D55EB5971}" type="sibTrans" cxnId="{34C610F5-D8E3-493F-92F0-FE34BB543DA4}">
      <dgm:prSet/>
      <dgm:spPr/>
      <dgm:t>
        <a:bodyPr/>
        <a:lstStyle/>
        <a:p>
          <a:endParaRPr lang="en-US"/>
        </a:p>
      </dgm:t>
    </dgm:pt>
    <dgm:pt modelId="{6F9C4070-1418-427B-BAF3-3DD2FFD16CB0}" type="pres">
      <dgm:prSet presAssocID="{73AB2E19-1146-4EF6-B337-9AB4E963158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BFD0715-CA94-4439-93D7-4432BEBA50DF}" type="pres">
      <dgm:prSet presAssocID="{D0E12D52-E1D2-4D40-AE2A-D9435A4023C7}" presName="composite" presStyleCnt="0"/>
      <dgm:spPr/>
    </dgm:pt>
    <dgm:pt modelId="{F75C8D99-E9BE-45F0-B008-45C445FC8F6A}" type="pres">
      <dgm:prSet presAssocID="{D0E12D52-E1D2-4D40-AE2A-D9435A4023C7}" presName="LShape" presStyleLbl="alignNode1" presStyleIdx="0" presStyleCnt="5"/>
      <dgm:spPr/>
    </dgm:pt>
    <dgm:pt modelId="{9E34E8DB-BF7B-4795-A34D-3914560AAA7D}" type="pres">
      <dgm:prSet presAssocID="{D0E12D52-E1D2-4D40-AE2A-D9435A4023C7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13A2C-E6F1-4B07-9FE5-8F56D049B162}" type="pres">
      <dgm:prSet presAssocID="{D0E12D52-E1D2-4D40-AE2A-D9435A4023C7}" presName="Triangle" presStyleLbl="alignNode1" presStyleIdx="1" presStyleCnt="5"/>
      <dgm:spPr/>
    </dgm:pt>
    <dgm:pt modelId="{64A94B45-099A-4972-8E0C-EDC45B04EE79}" type="pres">
      <dgm:prSet presAssocID="{82B52556-0392-4F48-A57C-71B5EC109942}" presName="sibTrans" presStyleCnt="0"/>
      <dgm:spPr/>
    </dgm:pt>
    <dgm:pt modelId="{58F91CA4-A10E-4AB6-9D76-AB471C58320C}" type="pres">
      <dgm:prSet presAssocID="{82B52556-0392-4F48-A57C-71B5EC109942}" presName="space" presStyleCnt="0"/>
      <dgm:spPr/>
    </dgm:pt>
    <dgm:pt modelId="{9C6D1A1B-EFA3-4829-BBE5-EEF137C8CEF0}" type="pres">
      <dgm:prSet presAssocID="{8A2E99D9-BBE6-4095-BDF6-F2212226EB46}" presName="composite" presStyleCnt="0"/>
      <dgm:spPr/>
    </dgm:pt>
    <dgm:pt modelId="{BCD85CB2-E3B0-42D3-AA32-0499BB3530F2}" type="pres">
      <dgm:prSet presAssocID="{8A2E99D9-BBE6-4095-BDF6-F2212226EB46}" presName="LShape" presStyleLbl="alignNode1" presStyleIdx="2" presStyleCnt="5"/>
      <dgm:spPr/>
    </dgm:pt>
    <dgm:pt modelId="{17D8E748-407B-4669-81C0-FBC1CEFD3337}" type="pres">
      <dgm:prSet presAssocID="{8A2E99D9-BBE6-4095-BDF6-F2212226EB46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8F49F3-8300-4804-BB97-8F7F93431430}" type="pres">
      <dgm:prSet presAssocID="{8A2E99D9-BBE6-4095-BDF6-F2212226EB46}" presName="Triangle" presStyleLbl="alignNode1" presStyleIdx="3" presStyleCnt="5"/>
      <dgm:spPr/>
    </dgm:pt>
    <dgm:pt modelId="{78DEFB00-33C6-4D41-8187-2528B74D75A9}" type="pres">
      <dgm:prSet presAssocID="{BE68D2AD-2585-4BD6-901D-A0B76BBC2F84}" presName="sibTrans" presStyleCnt="0"/>
      <dgm:spPr/>
    </dgm:pt>
    <dgm:pt modelId="{07D5406B-5A25-4EC8-ABD5-4AAA04EBE5B2}" type="pres">
      <dgm:prSet presAssocID="{BE68D2AD-2585-4BD6-901D-A0B76BBC2F84}" presName="space" presStyleCnt="0"/>
      <dgm:spPr/>
    </dgm:pt>
    <dgm:pt modelId="{519E51E8-F9D1-45C2-9693-47ACF05D9CC9}" type="pres">
      <dgm:prSet presAssocID="{876B813C-75DB-4957-BD74-572392134768}" presName="composite" presStyleCnt="0"/>
      <dgm:spPr/>
    </dgm:pt>
    <dgm:pt modelId="{27AAEA73-04A8-470E-AB1A-4889F18A7BA1}" type="pres">
      <dgm:prSet presAssocID="{876B813C-75DB-4957-BD74-572392134768}" presName="LShape" presStyleLbl="alignNode1" presStyleIdx="4" presStyleCnt="5"/>
      <dgm:spPr/>
    </dgm:pt>
    <dgm:pt modelId="{CC7F4C92-CD73-45F9-9BD8-7EC62A257BBC}" type="pres">
      <dgm:prSet presAssocID="{876B813C-75DB-4957-BD74-572392134768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F75750-C298-4FCC-B198-C22BA338816E}" type="presOf" srcId="{D0E12D52-E1D2-4D40-AE2A-D9435A4023C7}" destId="{9E34E8DB-BF7B-4795-A34D-3914560AAA7D}" srcOrd="0" destOrd="0" presId="urn:microsoft.com/office/officeart/2009/3/layout/StepUpProcess"/>
    <dgm:cxn modelId="{97B3E35E-BCC2-4F8C-B3AC-243DF17F8F88}" type="presOf" srcId="{876B813C-75DB-4957-BD74-572392134768}" destId="{CC7F4C92-CD73-45F9-9BD8-7EC62A257BBC}" srcOrd="0" destOrd="0" presId="urn:microsoft.com/office/officeart/2009/3/layout/StepUpProcess"/>
    <dgm:cxn modelId="{DF451C49-E963-48EB-9061-B7D197A7DDB3}" type="presOf" srcId="{73AB2E19-1146-4EF6-B337-9AB4E963158A}" destId="{6F9C4070-1418-427B-BAF3-3DD2FFD16CB0}" srcOrd="0" destOrd="0" presId="urn:microsoft.com/office/officeart/2009/3/layout/StepUpProcess"/>
    <dgm:cxn modelId="{88A41DF9-A65D-4029-B4E7-8A7751F9A8F5}" type="presOf" srcId="{8A2E99D9-BBE6-4095-BDF6-F2212226EB46}" destId="{17D8E748-407B-4669-81C0-FBC1CEFD3337}" srcOrd="0" destOrd="0" presId="urn:microsoft.com/office/officeart/2009/3/layout/StepUpProcess"/>
    <dgm:cxn modelId="{34C610F5-D8E3-493F-92F0-FE34BB543DA4}" srcId="{73AB2E19-1146-4EF6-B337-9AB4E963158A}" destId="{876B813C-75DB-4957-BD74-572392134768}" srcOrd="2" destOrd="0" parTransId="{237B470B-4794-4793-9E88-6D3D8D76D587}" sibTransId="{E23D6563-EA3E-4257-BFEE-4E3D55EB5971}"/>
    <dgm:cxn modelId="{B71A4C55-7FC5-43A3-87D1-8CB22F15F90E}" srcId="{73AB2E19-1146-4EF6-B337-9AB4E963158A}" destId="{D0E12D52-E1D2-4D40-AE2A-D9435A4023C7}" srcOrd="0" destOrd="0" parTransId="{AF33971A-DEA3-40B3-971F-4836D91B7B6E}" sibTransId="{82B52556-0392-4F48-A57C-71B5EC109942}"/>
    <dgm:cxn modelId="{820F2EA7-3B61-4FA8-A81C-8546DFD030FA}" srcId="{73AB2E19-1146-4EF6-B337-9AB4E963158A}" destId="{8A2E99D9-BBE6-4095-BDF6-F2212226EB46}" srcOrd="1" destOrd="0" parTransId="{5B0E4DB8-2449-46E3-836B-25AA93C38698}" sibTransId="{BE68D2AD-2585-4BD6-901D-A0B76BBC2F84}"/>
    <dgm:cxn modelId="{FC6BC4C7-A1B5-4EC3-9B05-DC06DC3AD3C2}" type="presParOf" srcId="{6F9C4070-1418-427B-BAF3-3DD2FFD16CB0}" destId="{FBFD0715-CA94-4439-93D7-4432BEBA50DF}" srcOrd="0" destOrd="0" presId="urn:microsoft.com/office/officeart/2009/3/layout/StepUpProcess"/>
    <dgm:cxn modelId="{E7D6A6F3-D9F3-4151-B9A6-CBB08DE662A9}" type="presParOf" srcId="{FBFD0715-CA94-4439-93D7-4432BEBA50DF}" destId="{F75C8D99-E9BE-45F0-B008-45C445FC8F6A}" srcOrd="0" destOrd="0" presId="urn:microsoft.com/office/officeart/2009/3/layout/StepUpProcess"/>
    <dgm:cxn modelId="{4D0B11BA-48DB-4AFB-9FD9-E3170D53BA06}" type="presParOf" srcId="{FBFD0715-CA94-4439-93D7-4432BEBA50DF}" destId="{9E34E8DB-BF7B-4795-A34D-3914560AAA7D}" srcOrd="1" destOrd="0" presId="urn:microsoft.com/office/officeart/2009/3/layout/StepUpProcess"/>
    <dgm:cxn modelId="{6B8ECF48-5E3D-4657-BC0C-2B77B71B0941}" type="presParOf" srcId="{FBFD0715-CA94-4439-93D7-4432BEBA50DF}" destId="{E2013A2C-E6F1-4B07-9FE5-8F56D049B162}" srcOrd="2" destOrd="0" presId="urn:microsoft.com/office/officeart/2009/3/layout/StepUpProcess"/>
    <dgm:cxn modelId="{83E3A6CA-E029-4388-8E2F-BCA497B54EC5}" type="presParOf" srcId="{6F9C4070-1418-427B-BAF3-3DD2FFD16CB0}" destId="{64A94B45-099A-4972-8E0C-EDC45B04EE79}" srcOrd="1" destOrd="0" presId="urn:microsoft.com/office/officeart/2009/3/layout/StepUpProcess"/>
    <dgm:cxn modelId="{8BEF1F05-0B48-438C-9529-1D1FBFA69034}" type="presParOf" srcId="{64A94B45-099A-4972-8E0C-EDC45B04EE79}" destId="{58F91CA4-A10E-4AB6-9D76-AB471C58320C}" srcOrd="0" destOrd="0" presId="urn:microsoft.com/office/officeart/2009/3/layout/StepUpProcess"/>
    <dgm:cxn modelId="{58A0CAA9-C52B-4895-8A09-F344D61B7C0D}" type="presParOf" srcId="{6F9C4070-1418-427B-BAF3-3DD2FFD16CB0}" destId="{9C6D1A1B-EFA3-4829-BBE5-EEF137C8CEF0}" srcOrd="2" destOrd="0" presId="urn:microsoft.com/office/officeart/2009/3/layout/StepUpProcess"/>
    <dgm:cxn modelId="{53811330-A572-4B59-A13C-BB7FE3841D21}" type="presParOf" srcId="{9C6D1A1B-EFA3-4829-BBE5-EEF137C8CEF0}" destId="{BCD85CB2-E3B0-42D3-AA32-0499BB3530F2}" srcOrd="0" destOrd="0" presId="urn:microsoft.com/office/officeart/2009/3/layout/StepUpProcess"/>
    <dgm:cxn modelId="{2403F238-1511-46B0-B8D8-0DD4264FF949}" type="presParOf" srcId="{9C6D1A1B-EFA3-4829-BBE5-EEF137C8CEF0}" destId="{17D8E748-407B-4669-81C0-FBC1CEFD3337}" srcOrd="1" destOrd="0" presId="urn:microsoft.com/office/officeart/2009/3/layout/StepUpProcess"/>
    <dgm:cxn modelId="{36B61FB6-2651-4FA6-969D-837F339B66B0}" type="presParOf" srcId="{9C6D1A1B-EFA3-4829-BBE5-EEF137C8CEF0}" destId="{038F49F3-8300-4804-BB97-8F7F93431430}" srcOrd="2" destOrd="0" presId="urn:microsoft.com/office/officeart/2009/3/layout/StepUpProcess"/>
    <dgm:cxn modelId="{F3197C7F-88D7-4CF6-8A1A-0BAE8E8E74B7}" type="presParOf" srcId="{6F9C4070-1418-427B-BAF3-3DD2FFD16CB0}" destId="{78DEFB00-33C6-4D41-8187-2528B74D75A9}" srcOrd="3" destOrd="0" presId="urn:microsoft.com/office/officeart/2009/3/layout/StepUpProcess"/>
    <dgm:cxn modelId="{ACCBAAE9-8769-415D-B553-A1F1F0FE427D}" type="presParOf" srcId="{78DEFB00-33C6-4D41-8187-2528B74D75A9}" destId="{07D5406B-5A25-4EC8-ABD5-4AAA04EBE5B2}" srcOrd="0" destOrd="0" presId="urn:microsoft.com/office/officeart/2009/3/layout/StepUpProcess"/>
    <dgm:cxn modelId="{DC81C3DE-7773-4F39-B726-8D797AA9E27C}" type="presParOf" srcId="{6F9C4070-1418-427B-BAF3-3DD2FFD16CB0}" destId="{519E51E8-F9D1-45C2-9693-47ACF05D9CC9}" srcOrd="4" destOrd="0" presId="urn:microsoft.com/office/officeart/2009/3/layout/StepUpProcess"/>
    <dgm:cxn modelId="{074943AC-8536-46EF-9B7B-B7F3D30E1E8F}" type="presParOf" srcId="{519E51E8-F9D1-45C2-9693-47ACF05D9CC9}" destId="{27AAEA73-04A8-470E-AB1A-4889F18A7BA1}" srcOrd="0" destOrd="0" presId="urn:microsoft.com/office/officeart/2009/3/layout/StepUpProcess"/>
    <dgm:cxn modelId="{20C1B4B9-2A70-4A63-A391-7ED0C5D74EB2}" type="presParOf" srcId="{519E51E8-F9D1-45C2-9693-47ACF05D9CC9}" destId="{CC7F4C92-CD73-45F9-9BD8-7EC62A257BB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75702FC-B816-4551-BFB3-53C3F0A504FC}" type="doc">
      <dgm:prSet loTypeId="urn:microsoft.com/office/officeart/2005/8/layout/arrow6" loCatId="relationship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0106AA5-4A13-45A8-9DA4-A5C3812F4B1C}">
      <dgm:prSet custT="1"/>
      <dgm:spPr/>
      <dgm:t>
        <a:bodyPr/>
        <a:lstStyle/>
        <a:p>
          <a:pPr rtl="0"/>
          <a:r>
            <a:rPr lang="en-GB" sz="2000" b="0" i="0" dirty="0" smtClean="0"/>
            <a:t>“Science Cluster” scheme is a potential model of </a:t>
          </a:r>
          <a:r>
            <a:rPr lang="en-GB" sz="2000" b="0" i="0" u="sng" dirty="0" smtClean="0"/>
            <a:t>“coordinating structure”, </a:t>
          </a:r>
          <a:r>
            <a:rPr lang="en-GB" sz="2000" b="0" i="0" dirty="0" smtClean="0"/>
            <a:t>because it combines the top-down  and bottom-up  </a:t>
          </a:r>
          <a:endParaRPr lang="en-GB" sz="2000" dirty="0"/>
        </a:p>
      </dgm:t>
    </dgm:pt>
    <dgm:pt modelId="{823B583E-6E63-4266-9ACF-13FCD5BFBAC8}" type="parTrans" cxnId="{027CB8C4-582A-42E9-ADF7-46FB0B89149B}">
      <dgm:prSet/>
      <dgm:spPr/>
      <dgm:t>
        <a:bodyPr/>
        <a:lstStyle/>
        <a:p>
          <a:endParaRPr lang="en-US" sz="2000"/>
        </a:p>
      </dgm:t>
    </dgm:pt>
    <dgm:pt modelId="{3A4742AD-0108-46BA-BA2A-9B63392D786C}" type="sibTrans" cxnId="{027CB8C4-582A-42E9-ADF7-46FB0B89149B}">
      <dgm:prSet/>
      <dgm:spPr/>
      <dgm:t>
        <a:bodyPr/>
        <a:lstStyle/>
        <a:p>
          <a:endParaRPr lang="en-US" sz="2000"/>
        </a:p>
      </dgm:t>
    </dgm:pt>
    <dgm:pt modelId="{B4F18F76-83AA-498F-8EC1-452AA5CA4078}">
      <dgm:prSet custT="1"/>
      <dgm:spPr/>
      <dgm:t>
        <a:bodyPr/>
        <a:lstStyle/>
        <a:p>
          <a:pPr rtl="0"/>
          <a:r>
            <a:rPr lang="en-GB" sz="2000" b="0" i="0" dirty="0" smtClean="0"/>
            <a:t> ESCAPE towards a sustainable large domain </a:t>
          </a:r>
          <a:r>
            <a:rPr lang="en-GB" sz="2000" b="1" i="0" dirty="0" smtClean="0"/>
            <a:t>platform</a:t>
          </a:r>
          <a:r>
            <a:rPr lang="en-GB" sz="2000" b="0" i="0" dirty="0" smtClean="0"/>
            <a:t>, shaping and operating within EOSC</a:t>
          </a:r>
          <a:endParaRPr lang="en-GB" sz="2000" dirty="0"/>
        </a:p>
      </dgm:t>
    </dgm:pt>
    <dgm:pt modelId="{59AB26A0-7186-488C-84D6-033B48E79290}" type="parTrans" cxnId="{AAE3CF4C-3F5C-4D8B-8866-04BF35B03F1F}">
      <dgm:prSet/>
      <dgm:spPr/>
      <dgm:t>
        <a:bodyPr/>
        <a:lstStyle/>
        <a:p>
          <a:endParaRPr lang="en-US" sz="2000"/>
        </a:p>
      </dgm:t>
    </dgm:pt>
    <dgm:pt modelId="{B51DA70E-4A4E-481B-9D58-79E471242CFF}" type="sibTrans" cxnId="{AAE3CF4C-3F5C-4D8B-8866-04BF35B03F1F}">
      <dgm:prSet/>
      <dgm:spPr/>
      <dgm:t>
        <a:bodyPr/>
        <a:lstStyle/>
        <a:p>
          <a:endParaRPr lang="en-US" sz="2000"/>
        </a:p>
      </dgm:t>
    </dgm:pt>
    <dgm:pt modelId="{CF691AC1-8E01-4768-9FE1-2F23EFA92E4C}" type="pres">
      <dgm:prSet presAssocID="{B75702FC-B816-4551-BFB3-53C3F0A504F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937F2C-1433-4D0D-9277-3EAD31B763C2}" type="pres">
      <dgm:prSet presAssocID="{B75702FC-B816-4551-BFB3-53C3F0A504FC}" presName="ribbon" presStyleLbl="node1" presStyleIdx="0" presStyleCnt="1"/>
      <dgm:spPr/>
      <dgm:t>
        <a:bodyPr/>
        <a:lstStyle/>
        <a:p>
          <a:endParaRPr lang="en-US"/>
        </a:p>
      </dgm:t>
    </dgm:pt>
    <dgm:pt modelId="{F5CCAABF-CDE0-4CF9-B275-F67EAE89531E}" type="pres">
      <dgm:prSet presAssocID="{B75702FC-B816-4551-BFB3-53C3F0A504FC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40A612-C853-4AD5-BD04-C15BB5183D6B}" type="pres">
      <dgm:prSet presAssocID="{B75702FC-B816-4551-BFB3-53C3F0A504FC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4E6293-1140-4E7A-8DCB-CE8072926095}" type="presOf" srcId="{B4F18F76-83AA-498F-8EC1-452AA5CA4078}" destId="{F640A612-C853-4AD5-BD04-C15BB5183D6B}" srcOrd="0" destOrd="0" presId="urn:microsoft.com/office/officeart/2005/8/layout/arrow6"/>
    <dgm:cxn modelId="{AAE3CF4C-3F5C-4D8B-8866-04BF35B03F1F}" srcId="{B75702FC-B816-4551-BFB3-53C3F0A504FC}" destId="{B4F18F76-83AA-498F-8EC1-452AA5CA4078}" srcOrd="1" destOrd="0" parTransId="{59AB26A0-7186-488C-84D6-033B48E79290}" sibTransId="{B51DA70E-4A4E-481B-9D58-79E471242CFF}"/>
    <dgm:cxn modelId="{71421924-15FA-4953-B899-248EDB08CC56}" type="presOf" srcId="{B75702FC-B816-4551-BFB3-53C3F0A504FC}" destId="{CF691AC1-8E01-4768-9FE1-2F23EFA92E4C}" srcOrd="0" destOrd="0" presId="urn:microsoft.com/office/officeart/2005/8/layout/arrow6"/>
    <dgm:cxn modelId="{20D6E7D8-D65E-4500-8C21-AA2684AD4936}" type="presOf" srcId="{40106AA5-4A13-45A8-9DA4-A5C3812F4B1C}" destId="{F5CCAABF-CDE0-4CF9-B275-F67EAE89531E}" srcOrd="0" destOrd="0" presId="urn:microsoft.com/office/officeart/2005/8/layout/arrow6"/>
    <dgm:cxn modelId="{027CB8C4-582A-42E9-ADF7-46FB0B89149B}" srcId="{B75702FC-B816-4551-BFB3-53C3F0A504FC}" destId="{40106AA5-4A13-45A8-9DA4-A5C3812F4B1C}" srcOrd="0" destOrd="0" parTransId="{823B583E-6E63-4266-9ACF-13FCD5BFBAC8}" sibTransId="{3A4742AD-0108-46BA-BA2A-9B63392D786C}"/>
    <dgm:cxn modelId="{823B5887-EE53-4865-9CFE-C2646887BDE6}" type="presParOf" srcId="{CF691AC1-8E01-4768-9FE1-2F23EFA92E4C}" destId="{F2937F2C-1433-4D0D-9277-3EAD31B763C2}" srcOrd="0" destOrd="0" presId="urn:microsoft.com/office/officeart/2005/8/layout/arrow6"/>
    <dgm:cxn modelId="{0D9CC617-F5A6-49F1-BFA7-1ACC8D636F8B}" type="presParOf" srcId="{CF691AC1-8E01-4768-9FE1-2F23EFA92E4C}" destId="{F5CCAABF-CDE0-4CF9-B275-F67EAE89531E}" srcOrd="1" destOrd="0" presId="urn:microsoft.com/office/officeart/2005/8/layout/arrow6"/>
    <dgm:cxn modelId="{76E07611-91F0-4FFF-AA94-D345567C1C28}" type="presParOf" srcId="{CF691AC1-8E01-4768-9FE1-2F23EFA92E4C}" destId="{F640A612-C853-4AD5-BD04-C15BB5183D6B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DD11AC7-2F7F-4496-926B-64BF7162470F}" type="doc">
      <dgm:prSet loTypeId="urn:microsoft.com/office/officeart/2009/3/layout/OpposingIdeas" loCatId="relationship" qsTypeId="urn:microsoft.com/office/officeart/2005/8/quickstyle/simple4" qsCatId="simple" csTypeId="urn:microsoft.com/office/officeart/2005/8/colors/accent6_1" csCatId="accent6" phldr="1"/>
      <dgm:spPr/>
      <dgm:t>
        <a:bodyPr/>
        <a:lstStyle/>
        <a:p>
          <a:endParaRPr lang="en-US"/>
        </a:p>
      </dgm:t>
    </dgm:pt>
    <dgm:pt modelId="{BBFCEF40-8F88-4227-B293-BE1E96FFD4CD}">
      <dgm:prSet/>
      <dgm:spPr/>
      <dgm:t>
        <a:bodyPr/>
        <a:lstStyle/>
        <a:p>
          <a:pPr rtl="0"/>
          <a:r>
            <a:rPr lang="en-GB" b="0" i="0" dirty="0" smtClean="0"/>
            <a:t> Synergies</a:t>
          </a:r>
          <a:endParaRPr lang="en-GB" dirty="0"/>
        </a:p>
      </dgm:t>
    </dgm:pt>
    <dgm:pt modelId="{D195EF07-FD1A-4619-A2F0-92593E69E4B4}" type="parTrans" cxnId="{E12A099E-7638-4B3E-BFF5-513A0BC8CDA1}">
      <dgm:prSet/>
      <dgm:spPr/>
      <dgm:t>
        <a:bodyPr/>
        <a:lstStyle/>
        <a:p>
          <a:endParaRPr lang="en-US"/>
        </a:p>
      </dgm:t>
    </dgm:pt>
    <dgm:pt modelId="{FB142845-7487-499C-9786-B761B50548F2}" type="sibTrans" cxnId="{E12A099E-7638-4B3E-BFF5-513A0BC8CDA1}">
      <dgm:prSet/>
      <dgm:spPr/>
      <dgm:t>
        <a:bodyPr/>
        <a:lstStyle/>
        <a:p>
          <a:endParaRPr lang="en-US"/>
        </a:p>
      </dgm:t>
    </dgm:pt>
    <dgm:pt modelId="{BDABDF3C-32B5-442C-8524-5F663221706F}">
      <dgm:prSet custT="1"/>
      <dgm:spPr/>
      <dgm:t>
        <a:bodyPr/>
        <a:lstStyle/>
        <a:p>
          <a:pPr rtl="0"/>
          <a:r>
            <a:rPr lang="en-GB" sz="2000" b="0" i="0" dirty="0" smtClean="0"/>
            <a:t>Communities overlap (</a:t>
          </a:r>
          <a:r>
            <a:rPr lang="en-GB" sz="2000" b="0" i="0" dirty="0" err="1" smtClean="0"/>
            <a:t>astro</a:t>
          </a:r>
          <a:r>
            <a:rPr lang="en-GB" sz="2000" b="0" i="0" dirty="0" smtClean="0"/>
            <a:t>/pp/np), new experiments mix communities</a:t>
          </a:r>
          <a:endParaRPr lang="en-GB" sz="2000" dirty="0"/>
        </a:p>
      </dgm:t>
    </dgm:pt>
    <dgm:pt modelId="{78251739-9927-4B7E-B578-231DB9F0C6D7}" type="parTrans" cxnId="{7F21A4D1-06A0-429F-9E54-3B56654489A9}">
      <dgm:prSet/>
      <dgm:spPr/>
      <dgm:t>
        <a:bodyPr/>
        <a:lstStyle/>
        <a:p>
          <a:endParaRPr lang="en-US"/>
        </a:p>
      </dgm:t>
    </dgm:pt>
    <dgm:pt modelId="{C2561459-1FA5-47D7-9E5D-8199A8710D76}" type="sibTrans" cxnId="{7F21A4D1-06A0-429F-9E54-3B56654489A9}">
      <dgm:prSet/>
      <dgm:spPr/>
      <dgm:t>
        <a:bodyPr/>
        <a:lstStyle/>
        <a:p>
          <a:endParaRPr lang="en-US"/>
        </a:p>
      </dgm:t>
    </dgm:pt>
    <dgm:pt modelId="{DE6D4950-6DB8-42B1-88C9-375A842E4E76}">
      <dgm:prSet custT="1"/>
      <dgm:spPr/>
      <dgm:t>
        <a:bodyPr/>
        <a:lstStyle/>
        <a:p>
          <a:pPr rtl="0"/>
          <a:r>
            <a:rPr lang="en-GB" sz="2000" b="0" i="0" dirty="0" smtClean="0"/>
            <a:t>Common Funding Agencies  </a:t>
          </a:r>
          <a:endParaRPr lang="en-GB" sz="2000" dirty="0"/>
        </a:p>
      </dgm:t>
    </dgm:pt>
    <dgm:pt modelId="{92E13B2D-6A72-4421-84D9-EA9838FBD964}" type="parTrans" cxnId="{F3DE2503-1C3C-4B47-BAA4-D8B97F7EB06B}">
      <dgm:prSet/>
      <dgm:spPr/>
      <dgm:t>
        <a:bodyPr/>
        <a:lstStyle/>
        <a:p>
          <a:endParaRPr lang="en-US"/>
        </a:p>
      </dgm:t>
    </dgm:pt>
    <dgm:pt modelId="{B547D197-7DF6-4F7D-B758-BD637D7DBFB2}" type="sibTrans" cxnId="{F3DE2503-1C3C-4B47-BAA4-D8B97F7EB06B}">
      <dgm:prSet/>
      <dgm:spPr/>
      <dgm:t>
        <a:bodyPr/>
        <a:lstStyle/>
        <a:p>
          <a:endParaRPr lang="en-US"/>
        </a:p>
      </dgm:t>
    </dgm:pt>
    <dgm:pt modelId="{EC2AECDD-9E11-4B7E-8140-C429394B2CAE}">
      <dgm:prSet custT="1"/>
      <dgm:spPr/>
      <dgm:t>
        <a:bodyPr/>
        <a:lstStyle/>
        <a:p>
          <a:pPr rtl="0"/>
          <a:r>
            <a:rPr lang="en-GB" sz="2000" b="0" i="0" dirty="0" smtClean="0"/>
            <a:t>Co-located computing facilities</a:t>
          </a:r>
          <a:endParaRPr lang="en-GB" sz="2000" dirty="0"/>
        </a:p>
      </dgm:t>
    </dgm:pt>
    <dgm:pt modelId="{B7EB75BF-0A4A-4E94-A65E-2C3364ECC0B5}" type="parTrans" cxnId="{ADC887BA-8CB8-4074-B289-B5F0A466417A}">
      <dgm:prSet/>
      <dgm:spPr/>
      <dgm:t>
        <a:bodyPr/>
        <a:lstStyle/>
        <a:p>
          <a:endParaRPr lang="en-US"/>
        </a:p>
      </dgm:t>
    </dgm:pt>
    <dgm:pt modelId="{98CA50F1-1A4C-4D2B-B0DC-D96F28E30568}" type="sibTrans" cxnId="{ADC887BA-8CB8-4074-B289-B5F0A466417A}">
      <dgm:prSet/>
      <dgm:spPr/>
      <dgm:t>
        <a:bodyPr/>
        <a:lstStyle/>
        <a:p>
          <a:endParaRPr lang="en-US"/>
        </a:p>
      </dgm:t>
    </dgm:pt>
    <dgm:pt modelId="{AD15404B-38FC-4741-B342-D10A3B0AFBBD}">
      <dgm:prSet/>
      <dgm:spPr/>
      <dgm:t>
        <a:bodyPr/>
        <a:lstStyle/>
        <a:p>
          <a:pPr rtl="0"/>
          <a:r>
            <a:rPr lang="en-US" dirty="0" smtClean="0"/>
            <a:t>Strength and benefits</a:t>
          </a:r>
          <a:endParaRPr lang="en-GB" dirty="0"/>
        </a:p>
      </dgm:t>
    </dgm:pt>
    <dgm:pt modelId="{226FD50F-B579-4EF6-B847-091595DF4AD4}" type="parTrans" cxnId="{A3E00D04-B035-4628-AA72-B1E984598788}">
      <dgm:prSet/>
      <dgm:spPr/>
      <dgm:t>
        <a:bodyPr/>
        <a:lstStyle/>
        <a:p>
          <a:endParaRPr lang="en-US"/>
        </a:p>
      </dgm:t>
    </dgm:pt>
    <dgm:pt modelId="{4ACAC3AB-C1A4-4EEE-AD68-FA170439DF4E}" type="sibTrans" cxnId="{A3E00D04-B035-4628-AA72-B1E984598788}">
      <dgm:prSet/>
      <dgm:spPr/>
      <dgm:t>
        <a:bodyPr/>
        <a:lstStyle/>
        <a:p>
          <a:endParaRPr lang="en-US"/>
        </a:p>
      </dgm:t>
    </dgm:pt>
    <dgm:pt modelId="{8D97898D-80AD-4C54-9109-73F573BF2149}">
      <dgm:prSet custT="1"/>
      <dgm:spPr/>
      <dgm:t>
        <a:bodyPr/>
        <a:lstStyle/>
        <a:p>
          <a:pPr rtl="0"/>
          <a:r>
            <a:rPr lang="en-GB" sz="2000" b="0" i="0" dirty="0" smtClean="0"/>
            <a:t>European  Strategy for Particle Physics had strong input from  ESCAPE domains</a:t>
          </a:r>
          <a:endParaRPr lang="en-GB" sz="2000" dirty="0"/>
        </a:p>
      </dgm:t>
    </dgm:pt>
    <dgm:pt modelId="{5226F95E-069A-48C0-8084-43C6C4EF257E}" type="parTrans" cxnId="{6C951B31-6B3F-48F1-821C-BE4A39AE4A6F}">
      <dgm:prSet/>
      <dgm:spPr/>
      <dgm:t>
        <a:bodyPr/>
        <a:lstStyle/>
        <a:p>
          <a:endParaRPr lang="en-US"/>
        </a:p>
      </dgm:t>
    </dgm:pt>
    <dgm:pt modelId="{C98DC98C-86B7-4329-A248-E8303623E9B1}" type="sibTrans" cxnId="{6C951B31-6B3F-48F1-821C-BE4A39AE4A6F}">
      <dgm:prSet/>
      <dgm:spPr/>
      <dgm:t>
        <a:bodyPr/>
        <a:lstStyle/>
        <a:p>
          <a:endParaRPr lang="en-US"/>
        </a:p>
      </dgm:t>
    </dgm:pt>
    <dgm:pt modelId="{D80BD731-B512-46CC-8C49-3BFC5CEEE93F}">
      <dgm:prSet custT="1"/>
      <dgm:spPr/>
      <dgm:t>
        <a:bodyPr/>
        <a:lstStyle/>
        <a:p>
          <a:pPr rtl="0"/>
          <a:r>
            <a:rPr lang="en-GB" sz="2000" b="0" i="0" dirty="0" smtClean="0"/>
            <a:t>Consortia: ECFA, APPEC, </a:t>
          </a:r>
          <a:r>
            <a:rPr lang="en-GB" sz="2000" b="0" i="0" dirty="0" err="1" smtClean="0"/>
            <a:t>NuPECC</a:t>
          </a:r>
          <a:r>
            <a:rPr lang="en-GB" sz="2000" b="0" i="0" dirty="0" smtClean="0"/>
            <a:t>, </a:t>
          </a:r>
          <a:r>
            <a:rPr lang="en-GB" sz="2000" b="0" i="0" dirty="0" err="1" smtClean="0"/>
            <a:t>Astronet</a:t>
          </a:r>
          <a:r>
            <a:rPr lang="en-GB" sz="2000" b="0" i="0" dirty="0" smtClean="0"/>
            <a:t>, (+ JENAA) coordinate at a high level, and oversee ESCAPE</a:t>
          </a:r>
          <a:endParaRPr lang="en-GB" sz="2000" dirty="0"/>
        </a:p>
      </dgm:t>
    </dgm:pt>
    <dgm:pt modelId="{7B7040A0-B022-4FF7-ACDA-C91DB6DCF221}" type="sibTrans" cxnId="{EA524C00-2D7B-47B9-84A4-F9F5ED59FEC7}">
      <dgm:prSet/>
      <dgm:spPr/>
      <dgm:t>
        <a:bodyPr/>
        <a:lstStyle/>
        <a:p>
          <a:endParaRPr lang="en-US"/>
        </a:p>
      </dgm:t>
    </dgm:pt>
    <dgm:pt modelId="{E13A87FC-CA87-4E0E-8E98-AE1854ACECF9}" type="parTrans" cxnId="{EA524C00-2D7B-47B9-84A4-F9F5ED59FEC7}">
      <dgm:prSet/>
      <dgm:spPr/>
      <dgm:t>
        <a:bodyPr/>
        <a:lstStyle/>
        <a:p>
          <a:endParaRPr lang="en-US"/>
        </a:p>
      </dgm:t>
    </dgm:pt>
    <dgm:pt modelId="{1707DC9A-8316-4461-AD8C-B9BC773CCFC8}">
      <dgm:prSet custT="1"/>
      <dgm:spPr/>
      <dgm:t>
        <a:bodyPr/>
        <a:lstStyle/>
        <a:p>
          <a:pPr rtl="0"/>
          <a:r>
            <a:rPr lang="en-GB" sz="2000" b="0" i="0" dirty="0" smtClean="0"/>
            <a:t>Strong coordinated voice and support to EC and EOSC Association.</a:t>
          </a:r>
          <a:endParaRPr lang="en-GB" sz="2000" dirty="0"/>
        </a:p>
      </dgm:t>
    </dgm:pt>
    <dgm:pt modelId="{2D5CA483-C8EB-4BB8-A84C-BABB382B6C28}" type="sibTrans" cxnId="{AC18097A-0CC8-4CF8-97A8-308507ABDC8C}">
      <dgm:prSet/>
      <dgm:spPr/>
      <dgm:t>
        <a:bodyPr/>
        <a:lstStyle/>
        <a:p>
          <a:endParaRPr lang="en-US"/>
        </a:p>
      </dgm:t>
    </dgm:pt>
    <dgm:pt modelId="{D460C833-1176-4E67-9AEB-F169B381FC55}" type="parTrans" cxnId="{AC18097A-0CC8-4CF8-97A8-308507ABDC8C}">
      <dgm:prSet/>
      <dgm:spPr/>
      <dgm:t>
        <a:bodyPr/>
        <a:lstStyle/>
        <a:p>
          <a:endParaRPr lang="en-US"/>
        </a:p>
      </dgm:t>
    </dgm:pt>
    <dgm:pt modelId="{192BF433-3166-4770-8C93-E74B83F294F7}">
      <dgm:prSet custT="1"/>
      <dgm:spPr/>
      <dgm:t>
        <a:bodyPr/>
        <a:lstStyle/>
        <a:p>
          <a:pPr rtl="0"/>
          <a:r>
            <a:rPr lang="en-GB" sz="2000" b="0" i="0" dirty="0" smtClean="0"/>
            <a:t>Federated, collaborative infrastructures optimise use of available funding</a:t>
          </a:r>
          <a:endParaRPr lang="en-GB" sz="2000" dirty="0"/>
        </a:p>
      </dgm:t>
    </dgm:pt>
    <dgm:pt modelId="{25C82671-BF6E-471A-8F5A-C23FF0AFC7F6}" type="sibTrans" cxnId="{69E71C58-C6EE-4107-A2FA-C3A899FF7D1A}">
      <dgm:prSet/>
      <dgm:spPr/>
      <dgm:t>
        <a:bodyPr/>
        <a:lstStyle/>
        <a:p>
          <a:endParaRPr lang="en-US"/>
        </a:p>
      </dgm:t>
    </dgm:pt>
    <dgm:pt modelId="{EB4F092A-1B2F-4CC3-A3A0-8FEFCB63E7EA}" type="parTrans" cxnId="{69E71C58-C6EE-4107-A2FA-C3A899FF7D1A}">
      <dgm:prSet/>
      <dgm:spPr/>
      <dgm:t>
        <a:bodyPr/>
        <a:lstStyle/>
        <a:p>
          <a:endParaRPr lang="en-US"/>
        </a:p>
      </dgm:t>
    </dgm:pt>
    <dgm:pt modelId="{AAF6B367-E91C-459D-88AA-5CD0735FC176}" type="pres">
      <dgm:prSet presAssocID="{4DD11AC7-2F7F-4496-926B-64BF7162470F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8B30DD-849A-47FA-A978-944738BAF171}" type="pres">
      <dgm:prSet presAssocID="{4DD11AC7-2F7F-4496-926B-64BF7162470F}" presName="Background" presStyleLbl="node1" presStyleIdx="0" presStyleCnt="1" custScaleX="109453" custScaleY="130176" custLinFactNeighborX="-82" custLinFactNeighborY="7382"/>
      <dgm:spPr/>
      <dgm:t>
        <a:bodyPr/>
        <a:lstStyle/>
        <a:p>
          <a:endParaRPr lang="en-US"/>
        </a:p>
      </dgm:t>
    </dgm:pt>
    <dgm:pt modelId="{96CC92B4-D81B-4364-AB6A-BAAC579904F1}" type="pres">
      <dgm:prSet presAssocID="{4DD11AC7-2F7F-4496-926B-64BF7162470F}" presName="Divider" presStyleLbl="callout" presStyleIdx="0" presStyleCnt="1"/>
      <dgm:spPr/>
      <dgm:t>
        <a:bodyPr/>
        <a:lstStyle/>
        <a:p>
          <a:endParaRPr lang="en-US"/>
        </a:p>
      </dgm:t>
    </dgm:pt>
    <dgm:pt modelId="{6F3EA302-A7B5-43F4-A4BE-170E3FB473B4}" type="pres">
      <dgm:prSet presAssocID="{4DD11AC7-2F7F-4496-926B-64BF7162470F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0600A6-671B-4CCC-8746-5BDE3300960B}" type="pres">
      <dgm:prSet presAssocID="{4DD11AC7-2F7F-4496-926B-64BF7162470F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D8CF2-C5D8-455D-9D0B-2C796AFB65C8}" type="pres">
      <dgm:prSet presAssocID="{4DD11AC7-2F7F-4496-926B-64BF7162470F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D6F2DA7-71D1-4D07-85FC-FC7CFF76AB94}" type="pres">
      <dgm:prSet presAssocID="{4DD11AC7-2F7F-4496-926B-64BF7162470F}" presName="ParentShape1" presStyleLbl="alignImgPlace1" presStyleIdx="0" presStyleCnt="2">
        <dgm:presLayoutVars/>
      </dgm:prSet>
      <dgm:spPr/>
      <dgm:t>
        <a:bodyPr/>
        <a:lstStyle/>
        <a:p>
          <a:endParaRPr lang="en-US"/>
        </a:p>
      </dgm:t>
    </dgm:pt>
    <dgm:pt modelId="{F8FF73D8-07A5-4ADE-8C5D-24F5DD12EA66}" type="pres">
      <dgm:prSet presAssocID="{4DD11AC7-2F7F-4496-926B-64BF7162470F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4696A5B-8534-4CB7-A183-DD0B29D3B0EE}" type="pres">
      <dgm:prSet presAssocID="{4DD11AC7-2F7F-4496-926B-64BF7162470F}" presName="ParentShape2" presStyleLbl="alignImgPlace1" presStyleIdx="1" presStyleCnt="2">
        <dgm:presLayoutVars/>
      </dgm:prSet>
      <dgm:spPr/>
      <dgm:t>
        <a:bodyPr/>
        <a:lstStyle/>
        <a:p>
          <a:endParaRPr lang="en-US"/>
        </a:p>
      </dgm:t>
    </dgm:pt>
  </dgm:ptLst>
  <dgm:cxnLst>
    <dgm:cxn modelId="{C61745D5-C067-48DF-8163-90E5788D7B67}" type="presOf" srcId="{1707DC9A-8316-4461-AD8C-B9BC773CCFC8}" destId="{E60600A6-671B-4CCC-8746-5BDE3300960B}" srcOrd="0" destOrd="2" presId="urn:microsoft.com/office/officeart/2009/3/layout/OpposingIdeas"/>
    <dgm:cxn modelId="{A3E00D04-B035-4628-AA72-B1E984598788}" srcId="{4DD11AC7-2F7F-4496-926B-64BF7162470F}" destId="{AD15404B-38FC-4741-B342-D10A3B0AFBBD}" srcOrd="1" destOrd="0" parTransId="{226FD50F-B579-4EF6-B847-091595DF4AD4}" sibTransId="{4ACAC3AB-C1A4-4EEE-AD68-FA170439DF4E}"/>
    <dgm:cxn modelId="{5B996933-F450-4546-ADB8-1310C440FE41}" type="presOf" srcId="{DE6D4950-6DB8-42B1-88C9-375A842E4E76}" destId="{6F3EA302-A7B5-43F4-A4BE-170E3FB473B4}" srcOrd="0" destOrd="1" presId="urn:microsoft.com/office/officeart/2009/3/layout/OpposingIdeas"/>
    <dgm:cxn modelId="{90DA65A4-1CF0-413D-BFBA-C5EE983292EC}" type="presOf" srcId="{BBFCEF40-8F88-4227-B293-BE1E96FFD4CD}" destId="{0C8D8CF2-C5D8-455D-9D0B-2C796AFB65C8}" srcOrd="0" destOrd="0" presId="urn:microsoft.com/office/officeart/2009/3/layout/OpposingIdeas"/>
    <dgm:cxn modelId="{18159383-6F02-4088-AE48-D97B3DABBE7A}" type="presOf" srcId="{BBFCEF40-8F88-4227-B293-BE1E96FFD4CD}" destId="{4D6F2DA7-71D1-4D07-85FC-FC7CFF76AB94}" srcOrd="1" destOrd="0" presId="urn:microsoft.com/office/officeart/2009/3/layout/OpposingIdeas"/>
    <dgm:cxn modelId="{6C951B31-6B3F-48F1-821C-BE4A39AE4A6F}" srcId="{AD15404B-38FC-4741-B342-D10A3B0AFBBD}" destId="{8D97898D-80AD-4C54-9109-73F573BF2149}" srcOrd="0" destOrd="0" parTransId="{5226F95E-069A-48C0-8084-43C6C4EF257E}" sibTransId="{C98DC98C-86B7-4329-A248-E8303623E9B1}"/>
    <dgm:cxn modelId="{CFF1F3FB-418B-4537-90BD-5CB0C0963768}" type="presOf" srcId="{BDABDF3C-32B5-442C-8524-5F663221706F}" destId="{6F3EA302-A7B5-43F4-A4BE-170E3FB473B4}" srcOrd="0" destOrd="0" presId="urn:microsoft.com/office/officeart/2009/3/layout/OpposingIdeas"/>
    <dgm:cxn modelId="{AC18097A-0CC8-4CF8-97A8-308507ABDC8C}" srcId="{AD15404B-38FC-4741-B342-D10A3B0AFBBD}" destId="{1707DC9A-8316-4461-AD8C-B9BC773CCFC8}" srcOrd="2" destOrd="0" parTransId="{D460C833-1176-4E67-9AEB-F169B381FC55}" sibTransId="{2D5CA483-C8EB-4BB8-A84C-BABB382B6C28}"/>
    <dgm:cxn modelId="{F3DE2503-1C3C-4B47-BAA4-D8B97F7EB06B}" srcId="{BBFCEF40-8F88-4227-B293-BE1E96FFD4CD}" destId="{DE6D4950-6DB8-42B1-88C9-375A842E4E76}" srcOrd="1" destOrd="0" parTransId="{92E13B2D-6A72-4421-84D9-EA9838FBD964}" sibTransId="{B547D197-7DF6-4F7D-B758-BD637D7DBFB2}"/>
    <dgm:cxn modelId="{ADC887BA-8CB8-4074-B289-B5F0A466417A}" srcId="{BBFCEF40-8F88-4227-B293-BE1E96FFD4CD}" destId="{EC2AECDD-9E11-4B7E-8140-C429394B2CAE}" srcOrd="2" destOrd="0" parTransId="{B7EB75BF-0A4A-4E94-A65E-2C3364ECC0B5}" sibTransId="{98CA50F1-1A4C-4D2B-B0DC-D96F28E30568}"/>
    <dgm:cxn modelId="{7F21A4D1-06A0-429F-9E54-3B56654489A9}" srcId="{BBFCEF40-8F88-4227-B293-BE1E96FFD4CD}" destId="{BDABDF3C-32B5-442C-8524-5F663221706F}" srcOrd="0" destOrd="0" parTransId="{78251739-9927-4B7E-B578-231DB9F0C6D7}" sibTransId="{C2561459-1FA5-47D7-9E5D-8199A8710D76}"/>
    <dgm:cxn modelId="{69E71C58-C6EE-4107-A2FA-C3A899FF7D1A}" srcId="{AD15404B-38FC-4741-B342-D10A3B0AFBBD}" destId="{192BF433-3166-4770-8C93-E74B83F294F7}" srcOrd="3" destOrd="0" parTransId="{EB4F092A-1B2F-4CC3-A3A0-8FEFCB63E7EA}" sibTransId="{25C82671-BF6E-471A-8F5A-C23FF0AFC7F6}"/>
    <dgm:cxn modelId="{8F5FBC7F-D7C4-4DCE-834E-8D6629F028A7}" type="presOf" srcId="{4DD11AC7-2F7F-4496-926B-64BF7162470F}" destId="{AAF6B367-E91C-459D-88AA-5CD0735FC176}" srcOrd="0" destOrd="0" presId="urn:microsoft.com/office/officeart/2009/3/layout/OpposingIdeas"/>
    <dgm:cxn modelId="{3E1B2D32-9F5E-4716-BD44-7F359E551EE4}" type="presOf" srcId="{EC2AECDD-9E11-4B7E-8140-C429394B2CAE}" destId="{6F3EA302-A7B5-43F4-A4BE-170E3FB473B4}" srcOrd="0" destOrd="2" presId="urn:microsoft.com/office/officeart/2009/3/layout/OpposingIdeas"/>
    <dgm:cxn modelId="{C750E978-FD96-4B9C-A1A3-0F85AEE01E92}" type="presOf" srcId="{D80BD731-B512-46CC-8C49-3BFC5CEEE93F}" destId="{E60600A6-671B-4CCC-8746-5BDE3300960B}" srcOrd="0" destOrd="1" presId="urn:microsoft.com/office/officeart/2009/3/layout/OpposingIdeas"/>
    <dgm:cxn modelId="{2C9B16CD-51D4-4A8E-9148-FDAF8B058B28}" type="presOf" srcId="{AD15404B-38FC-4741-B342-D10A3B0AFBBD}" destId="{34696A5B-8534-4CB7-A183-DD0B29D3B0EE}" srcOrd="1" destOrd="0" presId="urn:microsoft.com/office/officeart/2009/3/layout/OpposingIdeas"/>
    <dgm:cxn modelId="{EA524C00-2D7B-47B9-84A4-F9F5ED59FEC7}" srcId="{AD15404B-38FC-4741-B342-D10A3B0AFBBD}" destId="{D80BD731-B512-46CC-8C49-3BFC5CEEE93F}" srcOrd="1" destOrd="0" parTransId="{E13A87FC-CA87-4E0E-8E98-AE1854ACECF9}" sibTransId="{7B7040A0-B022-4FF7-ACDA-C91DB6DCF221}"/>
    <dgm:cxn modelId="{E12A099E-7638-4B3E-BFF5-513A0BC8CDA1}" srcId="{4DD11AC7-2F7F-4496-926B-64BF7162470F}" destId="{BBFCEF40-8F88-4227-B293-BE1E96FFD4CD}" srcOrd="0" destOrd="0" parTransId="{D195EF07-FD1A-4619-A2F0-92593E69E4B4}" sibTransId="{FB142845-7487-499C-9786-B761B50548F2}"/>
    <dgm:cxn modelId="{56C6EB03-FCB3-4AC0-B46B-972BF9857C1E}" type="presOf" srcId="{8D97898D-80AD-4C54-9109-73F573BF2149}" destId="{E60600A6-671B-4CCC-8746-5BDE3300960B}" srcOrd="0" destOrd="0" presId="urn:microsoft.com/office/officeart/2009/3/layout/OpposingIdeas"/>
    <dgm:cxn modelId="{7824138F-C9EF-4D04-BD01-4DC14B878222}" type="presOf" srcId="{192BF433-3166-4770-8C93-E74B83F294F7}" destId="{E60600A6-671B-4CCC-8746-5BDE3300960B}" srcOrd="0" destOrd="3" presId="urn:microsoft.com/office/officeart/2009/3/layout/OpposingIdeas"/>
    <dgm:cxn modelId="{5608F681-9699-4F20-89E0-CBEE8AD84A25}" type="presOf" srcId="{AD15404B-38FC-4741-B342-D10A3B0AFBBD}" destId="{F8FF73D8-07A5-4ADE-8C5D-24F5DD12EA66}" srcOrd="0" destOrd="0" presId="urn:microsoft.com/office/officeart/2009/3/layout/OpposingIdeas"/>
    <dgm:cxn modelId="{E554696E-3BD4-498E-938C-AF94749BD9CF}" type="presParOf" srcId="{AAF6B367-E91C-459D-88AA-5CD0735FC176}" destId="{C78B30DD-849A-47FA-A978-944738BAF171}" srcOrd="0" destOrd="0" presId="urn:microsoft.com/office/officeart/2009/3/layout/OpposingIdeas"/>
    <dgm:cxn modelId="{E893782E-B7A9-429A-B691-7912C08472AF}" type="presParOf" srcId="{AAF6B367-E91C-459D-88AA-5CD0735FC176}" destId="{96CC92B4-D81B-4364-AB6A-BAAC579904F1}" srcOrd="1" destOrd="0" presId="urn:microsoft.com/office/officeart/2009/3/layout/OpposingIdeas"/>
    <dgm:cxn modelId="{633F04BB-B7B4-4B88-854D-3AD94A085B53}" type="presParOf" srcId="{AAF6B367-E91C-459D-88AA-5CD0735FC176}" destId="{6F3EA302-A7B5-43F4-A4BE-170E3FB473B4}" srcOrd="2" destOrd="0" presId="urn:microsoft.com/office/officeart/2009/3/layout/OpposingIdeas"/>
    <dgm:cxn modelId="{C132397D-90A8-48C1-A701-4D39E3AA642B}" type="presParOf" srcId="{AAF6B367-E91C-459D-88AA-5CD0735FC176}" destId="{E60600A6-671B-4CCC-8746-5BDE3300960B}" srcOrd="3" destOrd="0" presId="urn:microsoft.com/office/officeart/2009/3/layout/OpposingIdeas"/>
    <dgm:cxn modelId="{1216CA0F-C5DE-43B9-87A6-75ECD8F8BB46}" type="presParOf" srcId="{AAF6B367-E91C-459D-88AA-5CD0735FC176}" destId="{0C8D8CF2-C5D8-455D-9D0B-2C796AFB65C8}" srcOrd="4" destOrd="0" presId="urn:microsoft.com/office/officeart/2009/3/layout/OpposingIdeas"/>
    <dgm:cxn modelId="{34BE3963-06CA-463F-9B19-D953B5B067F4}" type="presParOf" srcId="{AAF6B367-E91C-459D-88AA-5CD0735FC176}" destId="{4D6F2DA7-71D1-4D07-85FC-FC7CFF76AB94}" srcOrd="5" destOrd="0" presId="urn:microsoft.com/office/officeart/2009/3/layout/OpposingIdeas"/>
    <dgm:cxn modelId="{74BA916E-87F0-4FEA-9893-9074CB5F7793}" type="presParOf" srcId="{AAF6B367-E91C-459D-88AA-5CD0735FC176}" destId="{F8FF73D8-07A5-4ADE-8C5D-24F5DD12EA66}" srcOrd="6" destOrd="0" presId="urn:microsoft.com/office/officeart/2009/3/layout/OpposingIdeas"/>
    <dgm:cxn modelId="{BF7BDC95-316C-4E54-B63A-720C17396918}" type="presParOf" srcId="{AAF6B367-E91C-459D-88AA-5CD0735FC176}" destId="{34696A5B-8534-4CB7-A183-DD0B29D3B0EE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E1743BC-7B5C-4436-9C4A-599271B4C5D9}" type="doc">
      <dgm:prSet loTypeId="urn:microsoft.com/office/officeart/2005/8/layout/b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9717660-815D-4825-AF8B-F2DB17D85DFB}">
      <dgm:prSet custT="1"/>
      <dgm:spPr/>
      <dgm:t>
        <a:bodyPr/>
        <a:lstStyle/>
        <a:p>
          <a:pPr rtl="0"/>
          <a:r>
            <a:rPr lang="en-GB" sz="1800" b="0" i="0" smtClean="0"/>
            <a:t>ESCAPE intends to remain as a collaboration after the end of the current project</a:t>
          </a:r>
          <a:endParaRPr lang="en-GB" sz="1800"/>
        </a:p>
      </dgm:t>
    </dgm:pt>
    <dgm:pt modelId="{D592BE3B-3141-4110-ABED-02FF42834A75}" type="parTrans" cxnId="{D5C4A952-0D99-4CA7-A993-ACD9DD7F943D}">
      <dgm:prSet/>
      <dgm:spPr/>
      <dgm:t>
        <a:bodyPr/>
        <a:lstStyle/>
        <a:p>
          <a:endParaRPr lang="en-US" sz="1800"/>
        </a:p>
      </dgm:t>
    </dgm:pt>
    <dgm:pt modelId="{A7213B95-4B4B-4510-A6A5-B608171C9330}" type="sibTrans" cxnId="{D5C4A952-0D99-4CA7-A993-ACD9DD7F943D}">
      <dgm:prSet/>
      <dgm:spPr/>
      <dgm:t>
        <a:bodyPr/>
        <a:lstStyle/>
        <a:p>
          <a:endParaRPr lang="en-US" sz="1800"/>
        </a:p>
      </dgm:t>
    </dgm:pt>
    <dgm:pt modelId="{AECC37BB-F139-4A3B-87F7-DB9CD12BA592}">
      <dgm:prSet custT="1"/>
      <dgm:spPr/>
      <dgm:t>
        <a:bodyPr/>
        <a:lstStyle/>
        <a:p>
          <a:pPr rtl="0"/>
          <a:r>
            <a:rPr lang="en-GB" sz="2400" b="0" i="0" dirty="0" smtClean="0"/>
            <a:t>Sustained thematic consortium for the sustainability of EOSC</a:t>
          </a:r>
          <a:endParaRPr lang="en-GB" sz="2400" dirty="0"/>
        </a:p>
      </dgm:t>
    </dgm:pt>
    <dgm:pt modelId="{91B16407-9FF1-46B7-85A3-679E39EE626C}" type="parTrans" cxnId="{4BE815CE-D741-47D5-BE1D-56FE72432EFD}">
      <dgm:prSet/>
      <dgm:spPr/>
      <dgm:t>
        <a:bodyPr/>
        <a:lstStyle/>
        <a:p>
          <a:endParaRPr lang="en-US" sz="1800"/>
        </a:p>
      </dgm:t>
    </dgm:pt>
    <dgm:pt modelId="{01AFBDBD-EEBF-4848-A8CE-83CA66321186}" type="sibTrans" cxnId="{4BE815CE-D741-47D5-BE1D-56FE72432EFD}">
      <dgm:prSet/>
      <dgm:spPr/>
      <dgm:t>
        <a:bodyPr/>
        <a:lstStyle/>
        <a:p>
          <a:endParaRPr lang="en-US" sz="1800"/>
        </a:p>
      </dgm:t>
    </dgm:pt>
    <dgm:pt modelId="{FB3F3892-C331-4578-AD80-17118726519C}">
      <dgm:prSet custT="1"/>
      <dgm:spPr/>
      <dgm:t>
        <a:bodyPr/>
        <a:lstStyle/>
        <a:p>
          <a:pPr rtl="0"/>
          <a:r>
            <a:rPr lang="en-GB" sz="2400" b="0" i="0" dirty="0" smtClean="0"/>
            <a:t>Additional thematic RI’s are interested in participating</a:t>
          </a:r>
          <a:endParaRPr lang="en-GB" sz="2400" dirty="0"/>
        </a:p>
      </dgm:t>
    </dgm:pt>
    <dgm:pt modelId="{F0102588-4065-4276-A1BA-DD128BBEF220}" type="parTrans" cxnId="{3D387F3B-ECDB-42D1-AC22-9F4330BCAD26}">
      <dgm:prSet/>
      <dgm:spPr/>
      <dgm:t>
        <a:bodyPr/>
        <a:lstStyle/>
        <a:p>
          <a:endParaRPr lang="en-US" sz="1800"/>
        </a:p>
      </dgm:t>
    </dgm:pt>
    <dgm:pt modelId="{488DFD83-A0EC-4C68-936B-32F5B9D6E347}" type="sibTrans" cxnId="{3D387F3B-ECDB-42D1-AC22-9F4330BCAD26}">
      <dgm:prSet/>
      <dgm:spPr/>
      <dgm:t>
        <a:bodyPr/>
        <a:lstStyle/>
        <a:p>
          <a:endParaRPr lang="en-US" sz="1800"/>
        </a:p>
      </dgm:t>
    </dgm:pt>
    <dgm:pt modelId="{9B3DBCED-8A65-4DD9-A36C-B277BE5B1537}">
      <dgm:prSet custT="1"/>
      <dgm:spPr/>
      <dgm:t>
        <a:bodyPr/>
        <a:lstStyle/>
        <a:p>
          <a:pPr rtl="0"/>
          <a:r>
            <a:rPr lang="en-GB" sz="1800" b="0" i="0" dirty="0" smtClean="0"/>
            <a:t>Many potential collaborative actions</a:t>
          </a:r>
          <a:endParaRPr lang="en-GB" sz="1800" dirty="0"/>
        </a:p>
      </dgm:t>
    </dgm:pt>
    <dgm:pt modelId="{939E0F73-8FCA-4C6E-9272-AAD97481FD7E}" type="parTrans" cxnId="{3565DE8C-353A-458C-9D32-E53EB27359BA}">
      <dgm:prSet/>
      <dgm:spPr/>
      <dgm:t>
        <a:bodyPr/>
        <a:lstStyle/>
        <a:p>
          <a:endParaRPr lang="en-US" sz="1800"/>
        </a:p>
      </dgm:t>
    </dgm:pt>
    <dgm:pt modelId="{334BBCD7-1AFC-4A1E-A010-D50B46C3C30D}" type="sibTrans" cxnId="{3565DE8C-353A-458C-9D32-E53EB27359BA}">
      <dgm:prSet/>
      <dgm:spPr/>
      <dgm:t>
        <a:bodyPr/>
        <a:lstStyle/>
        <a:p>
          <a:endParaRPr lang="en-US" sz="1800"/>
        </a:p>
      </dgm:t>
    </dgm:pt>
    <dgm:pt modelId="{46A4369D-174C-4EA9-9FA7-BF753E2734A6}">
      <dgm:prSet custT="1"/>
      <dgm:spPr/>
      <dgm:t>
        <a:bodyPr/>
        <a:lstStyle/>
        <a:p>
          <a:pPr rtl="0"/>
          <a:r>
            <a:rPr lang="en-GB" sz="2000" b="0" i="0" dirty="0" smtClean="0"/>
            <a:t>Data Management at </a:t>
          </a:r>
          <a:r>
            <a:rPr lang="en-GB" sz="2000" b="0" i="0" dirty="0" err="1" smtClean="0"/>
            <a:t>Exascale</a:t>
          </a:r>
          <a:r>
            <a:rPr lang="en-GB" sz="2000" b="0" i="0" dirty="0" smtClean="0"/>
            <a:t>  </a:t>
          </a:r>
          <a:endParaRPr lang="en-GB" sz="2000" dirty="0"/>
        </a:p>
      </dgm:t>
    </dgm:pt>
    <dgm:pt modelId="{1E4FA1F4-BDFD-45BB-9567-3B7DAC5C6D6A}" type="parTrans" cxnId="{B2A84EBF-4A07-4A77-BF6F-41CBA0CC81F2}">
      <dgm:prSet/>
      <dgm:spPr/>
      <dgm:t>
        <a:bodyPr/>
        <a:lstStyle/>
        <a:p>
          <a:endParaRPr lang="en-US" sz="1800"/>
        </a:p>
      </dgm:t>
    </dgm:pt>
    <dgm:pt modelId="{1559B608-025B-45AC-B7C5-38F92C61FB7B}" type="sibTrans" cxnId="{B2A84EBF-4A07-4A77-BF6F-41CBA0CC81F2}">
      <dgm:prSet/>
      <dgm:spPr/>
      <dgm:t>
        <a:bodyPr/>
        <a:lstStyle/>
        <a:p>
          <a:endParaRPr lang="en-US" sz="1800"/>
        </a:p>
      </dgm:t>
    </dgm:pt>
    <dgm:pt modelId="{844C74A8-119D-4EF7-8A23-F7738D949A66}">
      <dgm:prSet custT="1"/>
      <dgm:spPr/>
      <dgm:t>
        <a:bodyPr/>
        <a:lstStyle/>
        <a:p>
          <a:pPr rtl="0"/>
          <a:r>
            <a:rPr lang="en-GB" sz="2000" b="0" i="0" dirty="0" smtClean="0"/>
            <a:t>Common software challenges</a:t>
          </a:r>
          <a:endParaRPr lang="en-GB" sz="2000" dirty="0"/>
        </a:p>
      </dgm:t>
    </dgm:pt>
    <dgm:pt modelId="{3F184D64-06D6-4A24-9CEB-F4FC8EF05C25}" type="parTrans" cxnId="{E84539C2-C227-44E0-B331-F55DBA57FE72}">
      <dgm:prSet/>
      <dgm:spPr/>
      <dgm:t>
        <a:bodyPr/>
        <a:lstStyle/>
        <a:p>
          <a:endParaRPr lang="en-US" sz="1800"/>
        </a:p>
      </dgm:t>
    </dgm:pt>
    <dgm:pt modelId="{D38839F2-81D4-4AB2-A0CE-A5BAFC2EEC72}" type="sibTrans" cxnId="{E84539C2-C227-44E0-B331-F55DBA57FE72}">
      <dgm:prSet/>
      <dgm:spPr/>
      <dgm:t>
        <a:bodyPr/>
        <a:lstStyle/>
        <a:p>
          <a:endParaRPr lang="en-US" sz="1800"/>
        </a:p>
      </dgm:t>
    </dgm:pt>
    <dgm:pt modelId="{C08F765D-9DA3-403B-8DE3-E2F219F03B7A}">
      <dgm:prSet custT="1"/>
      <dgm:spPr/>
      <dgm:t>
        <a:bodyPr/>
        <a:lstStyle/>
        <a:p>
          <a:pPr rtl="0"/>
          <a:r>
            <a:rPr lang="en-GB" sz="2000" b="0" i="0" dirty="0" smtClean="0"/>
            <a:t>Cross-fertilisation of software tools and services</a:t>
          </a:r>
          <a:endParaRPr lang="en-GB" sz="2000" dirty="0"/>
        </a:p>
      </dgm:t>
    </dgm:pt>
    <dgm:pt modelId="{92964B65-CABE-4F7D-B256-39958121F081}" type="parTrans" cxnId="{B37922A4-E3E7-40AD-A712-F10906A11552}">
      <dgm:prSet/>
      <dgm:spPr/>
      <dgm:t>
        <a:bodyPr/>
        <a:lstStyle/>
        <a:p>
          <a:endParaRPr lang="en-US" sz="1800"/>
        </a:p>
      </dgm:t>
    </dgm:pt>
    <dgm:pt modelId="{05F3B54D-C125-42C3-8D4B-4EA5B84FB96E}" type="sibTrans" cxnId="{B37922A4-E3E7-40AD-A712-F10906A11552}">
      <dgm:prSet/>
      <dgm:spPr/>
      <dgm:t>
        <a:bodyPr/>
        <a:lstStyle/>
        <a:p>
          <a:endParaRPr lang="en-US" sz="1800"/>
        </a:p>
      </dgm:t>
    </dgm:pt>
    <dgm:pt modelId="{AD6B6B6A-B247-4C41-BE67-AFB65F69E7EF}">
      <dgm:prSet custT="1"/>
      <dgm:spPr/>
      <dgm:t>
        <a:bodyPr/>
        <a:lstStyle/>
        <a:p>
          <a:pPr rtl="0"/>
          <a:r>
            <a:rPr lang="en-GB" sz="2000" b="0" i="0" dirty="0" smtClean="0"/>
            <a:t>Building a platform for multi-messenger astronomy and cross-domain collaborations</a:t>
          </a:r>
          <a:endParaRPr lang="en-GB" sz="2000" dirty="0"/>
        </a:p>
      </dgm:t>
    </dgm:pt>
    <dgm:pt modelId="{7C071C6A-DED7-4DF3-9849-E044716F16E9}" type="parTrans" cxnId="{D86DFDFE-5117-434A-B11E-B94FBE488521}">
      <dgm:prSet/>
      <dgm:spPr/>
      <dgm:t>
        <a:bodyPr/>
        <a:lstStyle/>
        <a:p>
          <a:endParaRPr lang="en-US" sz="1800"/>
        </a:p>
      </dgm:t>
    </dgm:pt>
    <dgm:pt modelId="{E8E4EE03-A413-4EB2-85C8-12DEDFB7B318}" type="sibTrans" cxnId="{D86DFDFE-5117-434A-B11E-B94FBE488521}">
      <dgm:prSet/>
      <dgm:spPr/>
      <dgm:t>
        <a:bodyPr/>
        <a:lstStyle/>
        <a:p>
          <a:endParaRPr lang="en-US" sz="1800"/>
        </a:p>
      </dgm:t>
    </dgm:pt>
    <dgm:pt modelId="{7D93695A-D86D-40D0-9DBE-B581B8FFAD2E}">
      <dgm:prSet custT="1"/>
      <dgm:spPr/>
      <dgm:t>
        <a:bodyPr/>
        <a:lstStyle/>
        <a:p>
          <a:pPr rtl="0"/>
          <a:r>
            <a:rPr lang="en-GB" sz="2000" b="0" i="0" dirty="0" smtClean="0"/>
            <a:t>Connection of data infrastructure to </a:t>
          </a:r>
          <a:r>
            <a:rPr lang="en-GB" sz="2000" b="0" i="0" dirty="0" err="1" smtClean="0"/>
            <a:t>heterogenous</a:t>
          </a:r>
          <a:r>
            <a:rPr lang="en-GB" sz="2000" b="0" i="0" dirty="0" smtClean="0"/>
            <a:t> computing  </a:t>
          </a:r>
          <a:endParaRPr lang="en-GB" sz="2000" dirty="0"/>
        </a:p>
      </dgm:t>
    </dgm:pt>
    <dgm:pt modelId="{C26E4A8D-395B-42D5-A214-686703388C2D}" type="parTrans" cxnId="{CC73CE13-3175-45F4-836E-DCEF5FB01990}">
      <dgm:prSet/>
      <dgm:spPr/>
      <dgm:t>
        <a:bodyPr/>
        <a:lstStyle/>
        <a:p>
          <a:endParaRPr lang="en-US" sz="1800"/>
        </a:p>
      </dgm:t>
    </dgm:pt>
    <dgm:pt modelId="{404AB671-45EA-4FB1-B855-2E979D270EA4}" type="sibTrans" cxnId="{CC73CE13-3175-45F4-836E-DCEF5FB01990}">
      <dgm:prSet/>
      <dgm:spPr/>
      <dgm:t>
        <a:bodyPr/>
        <a:lstStyle/>
        <a:p>
          <a:endParaRPr lang="en-US" sz="1800"/>
        </a:p>
      </dgm:t>
    </dgm:pt>
    <dgm:pt modelId="{0CE9E2BB-734C-4551-B8A4-83282C77CD88}" type="pres">
      <dgm:prSet presAssocID="{8E1743BC-7B5C-4436-9C4A-599271B4C5D9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B93D94-D9C9-4531-9004-AFCD652E17FF}" type="pres">
      <dgm:prSet presAssocID="{09717660-815D-4825-AF8B-F2DB17D85DFB}" presName="compNode" presStyleCnt="0"/>
      <dgm:spPr/>
    </dgm:pt>
    <dgm:pt modelId="{2F3D2916-66BF-4EAC-B488-FB7F14178D3B}" type="pres">
      <dgm:prSet presAssocID="{09717660-815D-4825-AF8B-F2DB17D85DFB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B55794-0696-428E-AEF6-85A98EF8F967}" type="pres">
      <dgm:prSet presAssocID="{09717660-815D-4825-AF8B-F2DB17D85DF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9A49CA-FE42-467E-B884-F14D675805BA}" type="pres">
      <dgm:prSet presAssocID="{09717660-815D-4825-AF8B-F2DB17D85DFB}" presName="parentRect" presStyleLbl="alignNode1" presStyleIdx="0" presStyleCnt="2"/>
      <dgm:spPr/>
      <dgm:t>
        <a:bodyPr/>
        <a:lstStyle/>
        <a:p>
          <a:endParaRPr lang="en-US"/>
        </a:p>
      </dgm:t>
    </dgm:pt>
    <dgm:pt modelId="{B8D10747-34DE-45BD-AFA9-F96908D7FC1E}" type="pres">
      <dgm:prSet presAssocID="{09717660-815D-4825-AF8B-F2DB17D85DFB}" presName="adorn" presStyleLbl="fgAccFollow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A83DF71-8B1F-4134-A5FD-F49041818B44}" type="pres">
      <dgm:prSet presAssocID="{A7213B95-4B4B-4510-A6A5-B608171C933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ED906B4-3276-42C8-940A-87AAF66AF9FE}" type="pres">
      <dgm:prSet presAssocID="{9B3DBCED-8A65-4DD9-A36C-B277BE5B1537}" presName="compNode" presStyleCnt="0"/>
      <dgm:spPr/>
    </dgm:pt>
    <dgm:pt modelId="{39B398E4-6A09-4B23-91E8-1A4AF904711B}" type="pres">
      <dgm:prSet presAssocID="{9B3DBCED-8A65-4DD9-A36C-B277BE5B1537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2D49A-AEAB-4453-9412-2A85985F0682}" type="pres">
      <dgm:prSet presAssocID="{9B3DBCED-8A65-4DD9-A36C-B277BE5B153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DBE4BA-3CC4-4DC5-9782-E42C695E7785}" type="pres">
      <dgm:prSet presAssocID="{9B3DBCED-8A65-4DD9-A36C-B277BE5B1537}" presName="parentRect" presStyleLbl="alignNode1" presStyleIdx="1" presStyleCnt="2"/>
      <dgm:spPr/>
      <dgm:t>
        <a:bodyPr/>
        <a:lstStyle/>
        <a:p>
          <a:endParaRPr lang="en-US"/>
        </a:p>
      </dgm:t>
    </dgm:pt>
    <dgm:pt modelId="{CB12E649-0E20-4E13-987F-8870ADE4404E}" type="pres">
      <dgm:prSet presAssocID="{9B3DBCED-8A65-4DD9-A36C-B277BE5B1537}" presName="adorn" presStyleLbl="fgAccFollow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6F85675A-2068-4D8F-8E1E-1841D09A8DF0}" type="presOf" srcId="{46A4369D-174C-4EA9-9FA7-BF753E2734A6}" destId="{39B398E4-6A09-4B23-91E8-1A4AF904711B}" srcOrd="0" destOrd="0" presId="urn:microsoft.com/office/officeart/2005/8/layout/bList2"/>
    <dgm:cxn modelId="{B7320E85-2C35-4874-BFB3-13881916CBCD}" type="presOf" srcId="{FB3F3892-C331-4578-AD80-17118726519C}" destId="{2F3D2916-66BF-4EAC-B488-FB7F14178D3B}" srcOrd="0" destOrd="1" presId="urn:microsoft.com/office/officeart/2005/8/layout/bList2"/>
    <dgm:cxn modelId="{D86DFDFE-5117-434A-B11E-B94FBE488521}" srcId="{9B3DBCED-8A65-4DD9-A36C-B277BE5B1537}" destId="{AD6B6B6A-B247-4C41-BE67-AFB65F69E7EF}" srcOrd="3" destOrd="0" parTransId="{7C071C6A-DED7-4DF3-9849-E044716F16E9}" sibTransId="{E8E4EE03-A413-4EB2-85C8-12DEDFB7B318}"/>
    <dgm:cxn modelId="{E84539C2-C227-44E0-B331-F55DBA57FE72}" srcId="{9B3DBCED-8A65-4DD9-A36C-B277BE5B1537}" destId="{844C74A8-119D-4EF7-8A23-F7738D949A66}" srcOrd="1" destOrd="0" parTransId="{3F184D64-06D6-4A24-9CEB-F4FC8EF05C25}" sibTransId="{D38839F2-81D4-4AB2-A0CE-A5BAFC2EEC72}"/>
    <dgm:cxn modelId="{A002E63C-C5D5-47B8-9718-E5A46D5FFE59}" type="presOf" srcId="{C08F765D-9DA3-403B-8DE3-E2F219F03B7A}" destId="{39B398E4-6A09-4B23-91E8-1A4AF904711B}" srcOrd="0" destOrd="2" presId="urn:microsoft.com/office/officeart/2005/8/layout/bList2"/>
    <dgm:cxn modelId="{B37922A4-E3E7-40AD-A712-F10906A11552}" srcId="{9B3DBCED-8A65-4DD9-A36C-B277BE5B1537}" destId="{C08F765D-9DA3-403B-8DE3-E2F219F03B7A}" srcOrd="2" destOrd="0" parTransId="{92964B65-CABE-4F7D-B256-39958121F081}" sibTransId="{05F3B54D-C125-42C3-8D4B-4EA5B84FB96E}"/>
    <dgm:cxn modelId="{3D387F3B-ECDB-42D1-AC22-9F4330BCAD26}" srcId="{09717660-815D-4825-AF8B-F2DB17D85DFB}" destId="{FB3F3892-C331-4578-AD80-17118726519C}" srcOrd="1" destOrd="0" parTransId="{F0102588-4065-4276-A1BA-DD128BBEF220}" sibTransId="{488DFD83-A0EC-4C68-936B-32F5B9D6E347}"/>
    <dgm:cxn modelId="{B2A84EBF-4A07-4A77-BF6F-41CBA0CC81F2}" srcId="{9B3DBCED-8A65-4DD9-A36C-B277BE5B1537}" destId="{46A4369D-174C-4EA9-9FA7-BF753E2734A6}" srcOrd="0" destOrd="0" parTransId="{1E4FA1F4-BDFD-45BB-9567-3B7DAC5C6D6A}" sibTransId="{1559B608-025B-45AC-B7C5-38F92C61FB7B}"/>
    <dgm:cxn modelId="{4A5D2000-1A08-4223-88E0-3673E7CC162F}" type="presOf" srcId="{09717660-815D-4825-AF8B-F2DB17D85DFB}" destId="{989A49CA-FE42-467E-B884-F14D675805BA}" srcOrd="1" destOrd="0" presId="urn:microsoft.com/office/officeart/2005/8/layout/bList2"/>
    <dgm:cxn modelId="{6CEFBC57-3E1E-46E8-8DA5-E745A1F1B730}" type="presOf" srcId="{9B3DBCED-8A65-4DD9-A36C-B277BE5B1537}" destId="{B392D49A-AEAB-4453-9412-2A85985F0682}" srcOrd="0" destOrd="0" presId="urn:microsoft.com/office/officeart/2005/8/layout/bList2"/>
    <dgm:cxn modelId="{4BE815CE-D741-47D5-BE1D-56FE72432EFD}" srcId="{09717660-815D-4825-AF8B-F2DB17D85DFB}" destId="{AECC37BB-F139-4A3B-87F7-DB9CD12BA592}" srcOrd="0" destOrd="0" parTransId="{91B16407-9FF1-46B7-85A3-679E39EE626C}" sibTransId="{01AFBDBD-EEBF-4848-A8CE-83CA66321186}"/>
    <dgm:cxn modelId="{3565DE8C-353A-458C-9D32-E53EB27359BA}" srcId="{8E1743BC-7B5C-4436-9C4A-599271B4C5D9}" destId="{9B3DBCED-8A65-4DD9-A36C-B277BE5B1537}" srcOrd="1" destOrd="0" parTransId="{939E0F73-8FCA-4C6E-9272-AAD97481FD7E}" sibTransId="{334BBCD7-1AFC-4A1E-A010-D50B46C3C30D}"/>
    <dgm:cxn modelId="{0C1AF879-B756-46BE-BDA9-229B87151F5B}" type="presOf" srcId="{09717660-815D-4825-AF8B-F2DB17D85DFB}" destId="{A3B55794-0696-428E-AEF6-85A98EF8F967}" srcOrd="0" destOrd="0" presId="urn:microsoft.com/office/officeart/2005/8/layout/bList2"/>
    <dgm:cxn modelId="{1016940E-2488-438F-B232-20C6DD9DC6C9}" type="presOf" srcId="{844C74A8-119D-4EF7-8A23-F7738D949A66}" destId="{39B398E4-6A09-4B23-91E8-1A4AF904711B}" srcOrd="0" destOrd="1" presId="urn:microsoft.com/office/officeart/2005/8/layout/bList2"/>
    <dgm:cxn modelId="{07EEE362-32FB-4584-80DD-4F85B046AC3B}" type="presOf" srcId="{8E1743BC-7B5C-4436-9C4A-599271B4C5D9}" destId="{0CE9E2BB-734C-4551-B8A4-83282C77CD88}" srcOrd="0" destOrd="0" presId="urn:microsoft.com/office/officeart/2005/8/layout/bList2"/>
    <dgm:cxn modelId="{222411E6-B7A5-43BB-9573-E264617B98C0}" type="presOf" srcId="{7D93695A-D86D-40D0-9DBE-B581B8FFAD2E}" destId="{39B398E4-6A09-4B23-91E8-1A4AF904711B}" srcOrd="0" destOrd="4" presId="urn:microsoft.com/office/officeart/2005/8/layout/bList2"/>
    <dgm:cxn modelId="{CC73CE13-3175-45F4-836E-DCEF5FB01990}" srcId="{9B3DBCED-8A65-4DD9-A36C-B277BE5B1537}" destId="{7D93695A-D86D-40D0-9DBE-B581B8FFAD2E}" srcOrd="4" destOrd="0" parTransId="{C26E4A8D-395B-42D5-A214-686703388C2D}" sibTransId="{404AB671-45EA-4FB1-B855-2E979D270EA4}"/>
    <dgm:cxn modelId="{D5C4A952-0D99-4CA7-A993-ACD9DD7F943D}" srcId="{8E1743BC-7B5C-4436-9C4A-599271B4C5D9}" destId="{09717660-815D-4825-AF8B-F2DB17D85DFB}" srcOrd="0" destOrd="0" parTransId="{D592BE3B-3141-4110-ABED-02FF42834A75}" sibTransId="{A7213B95-4B4B-4510-A6A5-B608171C9330}"/>
    <dgm:cxn modelId="{FBF05AB6-90F8-4C8D-909C-22A6ACBF1D22}" type="presOf" srcId="{AD6B6B6A-B247-4C41-BE67-AFB65F69E7EF}" destId="{39B398E4-6A09-4B23-91E8-1A4AF904711B}" srcOrd="0" destOrd="3" presId="urn:microsoft.com/office/officeart/2005/8/layout/bList2"/>
    <dgm:cxn modelId="{6BC021B9-2D05-4690-AA8D-99CDA9B4EA4A}" type="presOf" srcId="{A7213B95-4B4B-4510-A6A5-B608171C9330}" destId="{3A83DF71-8B1F-4134-A5FD-F49041818B44}" srcOrd="0" destOrd="0" presId="urn:microsoft.com/office/officeart/2005/8/layout/bList2"/>
    <dgm:cxn modelId="{73F2C2F3-23C3-4FC5-860C-453E912D882D}" type="presOf" srcId="{9B3DBCED-8A65-4DD9-A36C-B277BE5B1537}" destId="{C5DBE4BA-3CC4-4DC5-9782-E42C695E7785}" srcOrd="1" destOrd="0" presId="urn:microsoft.com/office/officeart/2005/8/layout/bList2"/>
    <dgm:cxn modelId="{133D1723-61BC-49D7-9A82-1050A9994C8C}" type="presOf" srcId="{AECC37BB-F139-4A3B-87F7-DB9CD12BA592}" destId="{2F3D2916-66BF-4EAC-B488-FB7F14178D3B}" srcOrd="0" destOrd="0" presId="urn:microsoft.com/office/officeart/2005/8/layout/bList2"/>
    <dgm:cxn modelId="{04459573-0B17-4B0E-B038-C0625D8E73BC}" type="presParOf" srcId="{0CE9E2BB-734C-4551-B8A4-83282C77CD88}" destId="{1DB93D94-D9C9-4531-9004-AFCD652E17FF}" srcOrd="0" destOrd="0" presId="urn:microsoft.com/office/officeart/2005/8/layout/bList2"/>
    <dgm:cxn modelId="{A81CA4A3-BF1B-4BB1-9AC0-818AF2B0066C}" type="presParOf" srcId="{1DB93D94-D9C9-4531-9004-AFCD652E17FF}" destId="{2F3D2916-66BF-4EAC-B488-FB7F14178D3B}" srcOrd="0" destOrd="0" presId="urn:microsoft.com/office/officeart/2005/8/layout/bList2"/>
    <dgm:cxn modelId="{048087D6-BCA1-4F0A-B903-D4FF5E93333A}" type="presParOf" srcId="{1DB93D94-D9C9-4531-9004-AFCD652E17FF}" destId="{A3B55794-0696-428E-AEF6-85A98EF8F967}" srcOrd="1" destOrd="0" presId="urn:microsoft.com/office/officeart/2005/8/layout/bList2"/>
    <dgm:cxn modelId="{2AA381BD-7AFA-46F4-9A51-463278A75EAC}" type="presParOf" srcId="{1DB93D94-D9C9-4531-9004-AFCD652E17FF}" destId="{989A49CA-FE42-467E-B884-F14D675805BA}" srcOrd="2" destOrd="0" presId="urn:microsoft.com/office/officeart/2005/8/layout/bList2"/>
    <dgm:cxn modelId="{D7D0D224-5F96-43BE-A33B-678684863BBE}" type="presParOf" srcId="{1DB93D94-D9C9-4531-9004-AFCD652E17FF}" destId="{B8D10747-34DE-45BD-AFA9-F96908D7FC1E}" srcOrd="3" destOrd="0" presId="urn:microsoft.com/office/officeart/2005/8/layout/bList2"/>
    <dgm:cxn modelId="{B58FE831-D369-4F99-B456-1E6386EDA6B4}" type="presParOf" srcId="{0CE9E2BB-734C-4551-B8A4-83282C77CD88}" destId="{3A83DF71-8B1F-4134-A5FD-F49041818B44}" srcOrd="1" destOrd="0" presId="urn:microsoft.com/office/officeart/2005/8/layout/bList2"/>
    <dgm:cxn modelId="{AC23E043-7669-4717-BABC-D1FADDDAF253}" type="presParOf" srcId="{0CE9E2BB-734C-4551-B8A4-83282C77CD88}" destId="{2ED906B4-3276-42C8-940A-87AAF66AF9FE}" srcOrd="2" destOrd="0" presId="urn:microsoft.com/office/officeart/2005/8/layout/bList2"/>
    <dgm:cxn modelId="{97D0BF72-B516-4C11-B46B-FDC7C89D06F9}" type="presParOf" srcId="{2ED906B4-3276-42C8-940A-87AAF66AF9FE}" destId="{39B398E4-6A09-4B23-91E8-1A4AF904711B}" srcOrd="0" destOrd="0" presId="urn:microsoft.com/office/officeart/2005/8/layout/bList2"/>
    <dgm:cxn modelId="{CC3DE4C4-0700-4DC9-ABDA-51098408A372}" type="presParOf" srcId="{2ED906B4-3276-42C8-940A-87AAF66AF9FE}" destId="{B392D49A-AEAB-4453-9412-2A85985F0682}" srcOrd="1" destOrd="0" presId="urn:microsoft.com/office/officeart/2005/8/layout/bList2"/>
    <dgm:cxn modelId="{90CCD6B7-5F43-46C0-B613-555BEE0131C9}" type="presParOf" srcId="{2ED906B4-3276-42C8-940A-87AAF66AF9FE}" destId="{C5DBE4BA-3CC4-4DC5-9782-E42C695E7785}" srcOrd="2" destOrd="0" presId="urn:microsoft.com/office/officeart/2005/8/layout/bList2"/>
    <dgm:cxn modelId="{097A53CE-3B87-4F1A-8984-134CDFF8474B}" type="presParOf" srcId="{2ED906B4-3276-42C8-940A-87AAF66AF9FE}" destId="{CB12E649-0E20-4E13-987F-8870ADE4404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B13DD10-3BA1-4885-862A-E00C9D86132F}" type="doc">
      <dgm:prSet loTypeId="urn:microsoft.com/office/officeart/2005/8/layout/p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7F10EF7-0037-457B-B9A7-50D0837BDE12}">
      <dgm:prSet custT="1"/>
      <dgm:spPr/>
      <dgm:t>
        <a:bodyPr/>
        <a:lstStyle/>
        <a:p>
          <a:pPr rtl="0"/>
          <a:r>
            <a:rPr lang="en-GB" sz="1800" b="0" i="0" dirty="0" smtClean="0"/>
            <a:t>Services for integration of the Exabyte scale data infrastructure supporting Open Science and FAIR data;</a:t>
          </a:r>
          <a:endParaRPr lang="en-GB" sz="1800" dirty="0"/>
        </a:p>
      </dgm:t>
    </dgm:pt>
    <dgm:pt modelId="{C5F7A214-9F81-47B3-BB70-9DCB12083643}" type="parTrans" cxnId="{F85741CB-9566-4D09-8794-767A1110C79D}">
      <dgm:prSet/>
      <dgm:spPr/>
      <dgm:t>
        <a:bodyPr/>
        <a:lstStyle/>
        <a:p>
          <a:endParaRPr lang="en-US" sz="1800"/>
        </a:p>
      </dgm:t>
    </dgm:pt>
    <dgm:pt modelId="{FD122383-6E47-40C5-BA0A-3DC408CB1E60}" type="sibTrans" cxnId="{F85741CB-9566-4D09-8794-767A1110C79D}">
      <dgm:prSet/>
      <dgm:spPr/>
      <dgm:t>
        <a:bodyPr/>
        <a:lstStyle/>
        <a:p>
          <a:endParaRPr lang="en-US" sz="1800"/>
        </a:p>
      </dgm:t>
    </dgm:pt>
    <dgm:pt modelId="{970781DA-DC52-4EEA-BF7B-B11D5E3EC167}">
      <dgm:prSet custT="1"/>
      <dgm:spPr/>
      <dgm:t>
        <a:bodyPr/>
        <a:lstStyle/>
        <a:p>
          <a:pPr rtl="0"/>
          <a:r>
            <a:rPr lang="en-GB" sz="1800" b="0" i="0" dirty="0" smtClean="0"/>
            <a:t>Interoperable data-analysis platform  </a:t>
          </a:r>
          <a:endParaRPr lang="en-GB" sz="1800" dirty="0"/>
        </a:p>
      </dgm:t>
    </dgm:pt>
    <dgm:pt modelId="{589794C7-85E9-4507-B869-EE9638B8123F}" type="parTrans" cxnId="{8FB73410-B527-4394-899A-C8F21F7C6F9A}">
      <dgm:prSet/>
      <dgm:spPr/>
      <dgm:t>
        <a:bodyPr/>
        <a:lstStyle/>
        <a:p>
          <a:endParaRPr lang="en-US" sz="1800"/>
        </a:p>
      </dgm:t>
    </dgm:pt>
    <dgm:pt modelId="{F19216EE-7B85-4FFA-9E4F-ED319615C709}" type="sibTrans" cxnId="{8FB73410-B527-4394-899A-C8F21F7C6F9A}">
      <dgm:prSet/>
      <dgm:spPr/>
      <dgm:t>
        <a:bodyPr/>
        <a:lstStyle/>
        <a:p>
          <a:endParaRPr lang="en-US" sz="1800"/>
        </a:p>
      </dgm:t>
    </dgm:pt>
    <dgm:pt modelId="{81C8725F-7999-47B9-A6A0-ACEC575DF60C}">
      <dgm:prSet custT="1"/>
      <dgm:spPr/>
      <dgm:t>
        <a:bodyPr/>
        <a:lstStyle/>
        <a:p>
          <a:pPr rtl="0"/>
          <a:r>
            <a:rPr lang="en-GB" sz="1800" b="0" i="0" dirty="0" smtClean="0"/>
            <a:t>Development and sustainability of the services for the software catalogue and workflow  </a:t>
          </a:r>
          <a:endParaRPr lang="en-GB" sz="1800" dirty="0"/>
        </a:p>
      </dgm:t>
    </dgm:pt>
    <dgm:pt modelId="{5ADA7B1C-FBAB-4167-ACFD-10E0D70E3F69}" type="parTrans" cxnId="{D99B219A-CDED-4552-9D94-2A9E3A664038}">
      <dgm:prSet/>
      <dgm:spPr/>
      <dgm:t>
        <a:bodyPr/>
        <a:lstStyle/>
        <a:p>
          <a:endParaRPr lang="en-US" sz="1800"/>
        </a:p>
      </dgm:t>
    </dgm:pt>
    <dgm:pt modelId="{DB760F4A-B66D-41EB-BE70-824B4E254F48}" type="sibTrans" cxnId="{D99B219A-CDED-4552-9D94-2A9E3A664038}">
      <dgm:prSet/>
      <dgm:spPr/>
      <dgm:t>
        <a:bodyPr/>
        <a:lstStyle/>
        <a:p>
          <a:endParaRPr lang="en-US" sz="1800"/>
        </a:p>
      </dgm:t>
    </dgm:pt>
    <dgm:pt modelId="{7B65482F-F027-4413-8837-577487BAD674}">
      <dgm:prSet custT="1"/>
      <dgm:spPr/>
      <dgm:t>
        <a:bodyPr/>
        <a:lstStyle/>
        <a:p>
          <a:pPr rtl="0"/>
          <a:r>
            <a:rPr lang="en-GB" sz="1800" b="0" i="0" dirty="0" smtClean="0"/>
            <a:t>Partnership with </a:t>
          </a:r>
          <a:r>
            <a:rPr lang="en-GB" sz="1800" b="0" i="0" dirty="0" err="1" smtClean="0"/>
            <a:t>EuroHPC</a:t>
          </a:r>
          <a:r>
            <a:rPr lang="en-GB" sz="1800" b="0" i="0" dirty="0" smtClean="0"/>
            <a:t>/</a:t>
          </a:r>
          <a:r>
            <a:rPr lang="en-GB" sz="1800" b="0" i="0" dirty="0" err="1" smtClean="0"/>
            <a:t>Prace</a:t>
          </a:r>
          <a:r>
            <a:rPr lang="en-GB" sz="1800" b="0" i="0" dirty="0" smtClean="0"/>
            <a:t>/FENIX to provide the services for integration of Data-Lake with HPC resources;</a:t>
          </a:r>
          <a:endParaRPr lang="en-GB" sz="1800" dirty="0"/>
        </a:p>
      </dgm:t>
    </dgm:pt>
    <dgm:pt modelId="{B07D1D0E-F1BD-4169-9726-0EB417FE3F63}" type="parTrans" cxnId="{47B49067-4844-413B-9B62-F4F39F7D0F1B}">
      <dgm:prSet/>
      <dgm:spPr/>
      <dgm:t>
        <a:bodyPr/>
        <a:lstStyle/>
        <a:p>
          <a:endParaRPr lang="en-US" sz="1800"/>
        </a:p>
      </dgm:t>
    </dgm:pt>
    <dgm:pt modelId="{25746280-B36E-4DEF-A341-FE6AFA16F84D}" type="sibTrans" cxnId="{47B49067-4844-413B-9B62-F4F39F7D0F1B}">
      <dgm:prSet/>
      <dgm:spPr/>
      <dgm:t>
        <a:bodyPr/>
        <a:lstStyle/>
        <a:p>
          <a:endParaRPr lang="en-US" sz="1800"/>
        </a:p>
      </dgm:t>
    </dgm:pt>
    <dgm:pt modelId="{D6793C6A-9994-4589-A0D3-56EDF39F8D9F}">
      <dgm:prSet custT="1"/>
      <dgm:spPr/>
      <dgm:t>
        <a:bodyPr/>
        <a:lstStyle/>
        <a:p>
          <a:pPr rtl="0"/>
          <a:r>
            <a:rPr lang="en-GB" sz="1800" b="0" i="0" dirty="0" smtClean="0"/>
            <a:t>Collaborative scientific environment. Include new ESFRI and SME</a:t>
          </a:r>
          <a:endParaRPr lang="en-GB" sz="1800" dirty="0"/>
        </a:p>
      </dgm:t>
    </dgm:pt>
    <dgm:pt modelId="{AD21768D-9E4E-4CFB-8730-DE227C944664}" type="parTrans" cxnId="{A24DEC9C-FDF0-4286-A221-F86453D6E418}">
      <dgm:prSet/>
      <dgm:spPr/>
      <dgm:t>
        <a:bodyPr/>
        <a:lstStyle/>
        <a:p>
          <a:endParaRPr lang="en-US" sz="1800"/>
        </a:p>
      </dgm:t>
    </dgm:pt>
    <dgm:pt modelId="{7BE35140-FFB8-4A99-B95E-8AAEB4015485}" type="sibTrans" cxnId="{A24DEC9C-FDF0-4286-A221-F86453D6E418}">
      <dgm:prSet/>
      <dgm:spPr/>
      <dgm:t>
        <a:bodyPr/>
        <a:lstStyle/>
        <a:p>
          <a:endParaRPr lang="en-US" sz="1800"/>
        </a:p>
      </dgm:t>
    </dgm:pt>
    <dgm:pt modelId="{1E3F4D71-6660-4D0C-A41A-E0D35C03AC0D}">
      <dgm:prSet custT="1"/>
      <dgm:spPr/>
      <dgm:t>
        <a:bodyPr/>
        <a:lstStyle/>
        <a:p>
          <a:pPr rtl="0"/>
          <a:r>
            <a:rPr lang="en-GB" sz="1800" b="0" i="0" dirty="0" smtClean="0"/>
            <a:t>Global integration of some of the above with global partners in USA, Australia and Africa</a:t>
          </a:r>
          <a:endParaRPr lang="en-GB" sz="1800" dirty="0"/>
        </a:p>
      </dgm:t>
    </dgm:pt>
    <dgm:pt modelId="{CE93C71A-3CA2-478A-992E-36B6E03E0161}" type="parTrans" cxnId="{21B81E52-247B-42CE-90E8-1C1A8B436ACD}">
      <dgm:prSet/>
      <dgm:spPr/>
      <dgm:t>
        <a:bodyPr/>
        <a:lstStyle/>
        <a:p>
          <a:endParaRPr lang="en-US" sz="1800"/>
        </a:p>
      </dgm:t>
    </dgm:pt>
    <dgm:pt modelId="{8F526587-9DD3-405C-8F83-717D3ECEE6D3}" type="sibTrans" cxnId="{21B81E52-247B-42CE-90E8-1C1A8B436ACD}">
      <dgm:prSet/>
      <dgm:spPr/>
      <dgm:t>
        <a:bodyPr/>
        <a:lstStyle/>
        <a:p>
          <a:endParaRPr lang="en-US" sz="1800"/>
        </a:p>
      </dgm:t>
    </dgm:pt>
    <dgm:pt modelId="{324EC1D2-55F2-4B52-8E24-AFABB74D6CCF}" type="pres">
      <dgm:prSet presAssocID="{1B13DD10-3BA1-4885-862A-E00C9D8613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86104DF-1E70-48FE-92EA-D9AE9C5D92FF}" type="pres">
      <dgm:prSet presAssocID="{1B13DD10-3BA1-4885-862A-E00C9D86132F}" presName="bkgdShp" presStyleLbl="alignAccFollowNode1" presStyleIdx="0" presStyleCnt="1"/>
      <dgm:spPr/>
    </dgm:pt>
    <dgm:pt modelId="{81849BDA-2F47-4A90-8922-A9955F65D551}" type="pres">
      <dgm:prSet presAssocID="{1B13DD10-3BA1-4885-862A-E00C9D86132F}" presName="linComp" presStyleCnt="0"/>
      <dgm:spPr/>
    </dgm:pt>
    <dgm:pt modelId="{4D8FF487-7007-464D-A63E-F6FE4F8F93FF}" type="pres">
      <dgm:prSet presAssocID="{B7F10EF7-0037-457B-B9A7-50D0837BDE12}" presName="compNode" presStyleCnt="0"/>
      <dgm:spPr/>
    </dgm:pt>
    <dgm:pt modelId="{550E264E-62BB-454E-BE8A-420397F20023}" type="pres">
      <dgm:prSet presAssocID="{B7F10EF7-0037-457B-B9A7-50D0837BDE1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CDF52-0A40-46B2-BB16-50DF959B1BAD}" type="pres">
      <dgm:prSet presAssocID="{B7F10EF7-0037-457B-B9A7-50D0837BDE12}" presName="invisiNode" presStyleLbl="node1" presStyleIdx="0" presStyleCnt="6"/>
      <dgm:spPr/>
    </dgm:pt>
    <dgm:pt modelId="{528A59A5-5E60-40CE-9C06-EB049099CEFF}" type="pres">
      <dgm:prSet presAssocID="{B7F10EF7-0037-457B-B9A7-50D0837BDE12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2B2A2F38-40EB-4689-A9E2-A956122ECFAE}" type="pres">
      <dgm:prSet presAssocID="{FD122383-6E47-40C5-BA0A-3DC408CB1E6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64A02EB-6869-4BF9-8AF7-197FB913BE3E}" type="pres">
      <dgm:prSet presAssocID="{970781DA-DC52-4EEA-BF7B-B11D5E3EC167}" presName="compNode" presStyleCnt="0"/>
      <dgm:spPr/>
    </dgm:pt>
    <dgm:pt modelId="{24B8E0AB-9170-4223-9C33-54952FD5CD02}" type="pres">
      <dgm:prSet presAssocID="{970781DA-DC52-4EEA-BF7B-B11D5E3EC16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8CD24B-8E9D-48D7-9652-10AC390DC4FF}" type="pres">
      <dgm:prSet presAssocID="{970781DA-DC52-4EEA-BF7B-B11D5E3EC167}" presName="invisiNode" presStyleLbl="node1" presStyleIdx="1" presStyleCnt="6"/>
      <dgm:spPr/>
    </dgm:pt>
    <dgm:pt modelId="{19E5CBD0-C501-4815-B455-E1D0834698A4}" type="pres">
      <dgm:prSet presAssocID="{970781DA-DC52-4EEA-BF7B-B11D5E3EC167}" presName="imagNode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C28CB346-FBCE-4741-8E01-69A8FB282913}" type="pres">
      <dgm:prSet presAssocID="{F19216EE-7B85-4FFA-9E4F-ED319615C70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13A8D5C-3C0C-41E5-A779-1FD4912DBA6D}" type="pres">
      <dgm:prSet presAssocID="{81C8725F-7999-47B9-A6A0-ACEC575DF60C}" presName="compNode" presStyleCnt="0"/>
      <dgm:spPr/>
    </dgm:pt>
    <dgm:pt modelId="{9F862187-EEAA-4793-9D23-F3664105B2F5}" type="pres">
      <dgm:prSet presAssocID="{81C8725F-7999-47B9-A6A0-ACEC575DF60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835CD-31FE-4970-93D2-FD3459803ACF}" type="pres">
      <dgm:prSet presAssocID="{81C8725F-7999-47B9-A6A0-ACEC575DF60C}" presName="invisiNode" presStyleLbl="node1" presStyleIdx="2" presStyleCnt="6"/>
      <dgm:spPr/>
    </dgm:pt>
    <dgm:pt modelId="{1D140CC8-C901-4BD1-B2EA-F450CC543B0A}" type="pres">
      <dgm:prSet presAssocID="{81C8725F-7999-47B9-A6A0-ACEC575DF60C}" presName="imagNode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69B6A074-D38B-4322-9149-65DA32D35D27}" type="pres">
      <dgm:prSet presAssocID="{DB760F4A-B66D-41EB-BE70-824B4E254F4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5D94FEF-B936-4987-8BE3-49778AD60E07}" type="pres">
      <dgm:prSet presAssocID="{7B65482F-F027-4413-8837-577487BAD674}" presName="compNode" presStyleCnt="0"/>
      <dgm:spPr/>
    </dgm:pt>
    <dgm:pt modelId="{772BF06D-143A-4649-AABE-71A94A039288}" type="pres">
      <dgm:prSet presAssocID="{7B65482F-F027-4413-8837-577487BAD67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5AEB3-40DF-4777-BBAC-A9096A525045}" type="pres">
      <dgm:prSet presAssocID="{7B65482F-F027-4413-8837-577487BAD674}" presName="invisiNode" presStyleLbl="node1" presStyleIdx="3" presStyleCnt="6"/>
      <dgm:spPr/>
    </dgm:pt>
    <dgm:pt modelId="{38D6073D-57E3-417E-9948-6488E1FC7703}" type="pres">
      <dgm:prSet presAssocID="{7B65482F-F027-4413-8837-577487BAD674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9000" r="-69000"/>
          </a:stretch>
        </a:blipFill>
      </dgm:spPr>
    </dgm:pt>
    <dgm:pt modelId="{C67CE393-D08B-4F64-A679-A5EB2F933974}" type="pres">
      <dgm:prSet presAssocID="{25746280-B36E-4DEF-A341-FE6AFA16F84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042BD20-7FA0-4DC5-8227-656BD93FAB9A}" type="pres">
      <dgm:prSet presAssocID="{D6793C6A-9994-4589-A0D3-56EDF39F8D9F}" presName="compNode" presStyleCnt="0"/>
      <dgm:spPr/>
    </dgm:pt>
    <dgm:pt modelId="{827E6288-A668-484D-ADDA-322FD715A042}" type="pres">
      <dgm:prSet presAssocID="{D6793C6A-9994-4589-A0D3-56EDF39F8D9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C76CCF-B133-4141-BFBD-CC0B6B1A2969}" type="pres">
      <dgm:prSet presAssocID="{D6793C6A-9994-4589-A0D3-56EDF39F8D9F}" presName="invisiNode" presStyleLbl="node1" presStyleIdx="4" presStyleCnt="6"/>
      <dgm:spPr/>
    </dgm:pt>
    <dgm:pt modelId="{2C10CFF9-B998-4BBF-9A41-9C9DE5316E55}" type="pres">
      <dgm:prSet presAssocID="{D6793C6A-9994-4589-A0D3-56EDF39F8D9F}" presName="imagNode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3DC97BDC-90CF-48E6-A945-CBD0B6047CE1}" type="pres">
      <dgm:prSet presAssocID="{7BE35140-FFB8-4A99-B95E-8AAEB401548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31FEDA0-787C-453F-9D56-D8B1A15A325C}" type="pres">
      <dgm:prSet presAssocID="{1E3F4D71-6660-4D0C-A41A-E0D35C03AC0D}" presName="compNode" presStyleCnt="0"/>
      <dgm:spPr/>
    </dgm:pt>
    <dgm:pt modelId="{049ABED4-F677-4826-848A-EB7E729B32F2}" type="pres">
      <dgm:prSet presAssocID="{1E3F4D71-6660-4D0C-A41A-E0D35C03AC0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124CF5-043F-4231-A714-93425B43DA9B}" type="pres">
      <dgm:prSet presAssocID="{1E3F4D71-6660-4D0C-A41A-E0D35C03AC0D}" presName="invisiNode" presStyleLbl="node1" presStyleIdx="5" presStyleCnt="6"/>
      <dgm:spPr/>
    </dgm:pt>
    <dgm:pt modelId="{0CA96638-C8FA-4862-9EEB-CBA0A9D0D761}" type="pres">
      <dgm:prSet presAssocID="{1E3F4D71-6660-4D0C-A41A-E0D35C03AC0D}" presName="imagNode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</dgm:ptLst>
  <dgm:cxnLst>
    <dgm:cxn modelId="{21B81E52-247B-42CE-90E8-1C1A8B436ACD}" srcId="{1B13DD10-3BA1-4885-862A-E00C9D86132F}" destId="{1E3F4D71-6660-4D0C-A41A-E0D35C03AC0D}" srcOrd="5" destOrd="0" parTransId="{CE93C71A-3CA2-478A-992E-36B6E03E0161}" sibTransId="{8F526587-9DD3-405C-8F83-717D3ECEE6D3}"/>
    <dgm:cxn modelId="{5D602649-A5E4-4666-83D6-62EFA4E8BEC5}" type="presOf" srcId="{B7F10EF7-0037-457B-B9A7-50D0837BDE12}" destId="{550E264E-62BB-454E-BE8A-420397F20023}" srcOrd="0" destOrd="0" presId="urn:microsoft.com/office/officeart/2005/8/layout/pList2"/>
    <dgm:cxn modelId="{409AF236-834E-4810-94BA-5AC40E7DE90A}" type="presOf" srcId="{F19216EE-7B85-4FFA-9E4F-ED319615C709}" destId="{C28CB346-FBCE-4741-8E01-69A8FB282913}" srcOrd="0" destOrd="0" presId="urn:microsoft.com/office/officeart/2005/8/layout/pList2"/>
    <dgm:cxn modelId="{D9286C7D-AC63-42C8-A858-39E6C9A902B3}" type="presOf" srcId="{FD122383-6E47-40C5-BA0A-3DC408CB1E60}" destId="{2B2A2F38-40EB-4689-A9E2-A956122ECFAE}" srcOrd="0" destOrd="0" presId="urn:microsoft.com/office/officeart/2005/8/layout/pList2"/>
    <dgm:cxn modelId="{F4729535-7613-4623-8F0D-D9FA8B40480F}" type="presOf" srcId="{970781DA-DC52-4EEA-BF7B-B11D5E3EC167}" destId="{24B8E0AB-9170-4223-9C33-54952FD5CD02}" srcOrd="0" destOrd="0" presId="urn:microsoft.com/office/officeart/2005/8/layout/pList2"/>
    <dgm:cxn modelId="{81E2C30C-BFAC-4E64-8994-2A0D47169857}" type="presOf" srcId="{1E3F4D71-6660-4D0C-A41A-E0D35C03AC0D}" destId="{049ABED4-F677-4826-848A-EB7E729B32F2}" srcOrd="0" destOrd="0" presId="urn:microsoft.com/office/officeart/2005/8/layout/pList2"/>
    <dgm:cxn modelId="{161045C9-A5F3-41E3-88D6-02059393DE99}" type="presOf" srcId="{25746280-B36E-4DEF-A341-FE6AFA16F84D}" destId="{C67CE393-D08B-4F64-A679-A5EB2F933974}" srcOrd="0" destOrd="0" presId="urn:microsoft.com/office/officeart/2005/8/layout/pList2"/>
    <dgm:cxn modelId="{8FB73410-B527-4394-899A-C8F21F7C6F9A}" srcId="{1B13DD10-3BA1-4885-862A-E00C9D86132F}" destId="{970781DA-DC52-4EEA-BF7B-B11D5E3EC167}" srcOrd="1" destOrd="0" parTransId="{589794C7-85E9-4507-B869-EE9638B8123F}" sibTransId="{F19216EE-7B85-4FFA-9E4F-ED319615C709}"/>
    <dgm:cxn modelId="{47B49067-4844-413B-9B62-F4F39F7D0F1B}" srcId="{1B13DD10-3BA1-4885-862A-E00C9D86132F}" destId="{7B65482F-F027-4413-8837-577487BAD674}" srcOrd="3" destOrd="0" parTransId="{B07D1D0E-F1BD-4169-9726-0EB417FE3F63}" sibTransId="{25746280-B36E-4DEF-A341-FE6AFA16F84D}"/>
    <dgm:cxn modelId="{E62FFD1A-64F7-4531-92CD-E430556B6383}" type="presOf" srcId="{DB760F4A-B66D-41EB-BE70-824B4E254F48}" destId="{69B6A074-D38B-4322-9149-65DA32D35D27}" srcOrd="0" destOrd="0" presId="urn:microsoft.com/office/officeart/2005/8/layout/pList2"/>
    <dgm:cxn modelId="{F85741CB-9566-4D09-8794-767A1110C79D}" srcId="{1B13DD10-3BA1-4885-862A-E00C9D86132F}" destId="{B7F10EF7-0037-457B-B9A7-50D0837BDE12}" srcOrd="0" destOrd="0" parTransId="{C5F7A214-9F81-47B3-BB70-9DCB12083643}" sibTransId="{FD122383-6E47-40C5-BA0A-3DC408CB1E60}"/>
    <dgm:cxn modelId="{74602D1F-B03A-45A8-BDC8-9A4394C1B1E2}" type="presOf" srcId="{D6793C6A-9994-4589-A0D3-56EDF39F8D9F}" destId="{827E6288-A668-484D-ADDA-322FD715A042}" srcOrd="0" destOrd="0" presId="urn:microsoft.com/office/officeart/2005/8/layout/pList2"/>
    <dgm:cxn modelId="{5F390FF9-8171-41A7-96C7-14D365E3F797}" type="presOf" srcId="{81C8725F-7999-47B9-A6A0-ACEC575DF60C}" destId="{9F862187-EEAA-4793-9D23-F3664105B2F5}" srcOrd="0" destOrd="0" presId="urn:microsoft.com/office/officeart/2005/8/layout/pList2"/>
    <dgm:cxn modelId="{3EE0BD04-4F7C-42D4-BA17-EE4448869CF9}" type="presOf" srcId="{7BE35140-FFB8-4A99-B95E-8AAEB4015485}" destId="{3DC97BDC-90CF-48E6-A945-CBD0B6047CE1}" srcOrd="0" destOrd="0" presId="urn:microsoft.com/office/officeart/2005/8/layout/pList2"/>
    <dgm:cxn modelId="{A24DEC9C-FDF0-4286-A221-F86453D6E418}" srcId="{1B13DD10-3BA1-4885-862A-E00C9D86132F}" destId="{D6793C6A-9994-4589-A0D3-56EDF39F8D9F}" srcOrd="4" destOrd="0" parTransId="{AD21768D-9E4E-4CFB-8730-DE227C944664}" sibTransId="{7BE35140-FFB8-4A99-B95E-8AAEB4015485}"/>
    <dgm:cxn modelId="{BA27DDAD-BCBB-4F3E-BBC4-D20F48A34598}" type="presOf" srcId="{7B65482F-F027-4413-8837-577487BAD674}" destId="{772BF06D-143A-4649-AABE-71A94A039288}" srcOrd="0" destOrd="0" presId="urn:microsoft.com/office/officeart/2005/8/layout/pList2"/>
    <dgm:cxn modelId="{86A3D7A7-9DB9-4817-9ED5-A14FA6C18723}" type="presOf" srcId="{1B13DD10-3BA1-4885-862A-E00C9D86132F}" destId="{324EC1D2-55F2-4B52-8E24-AFABB74D6CCF}" srcOrd="0" destOrd="0" presId="urn:microsoft.com/office/officeart/2005/8/layout/pList2"/>
    <dgm:cxn modelId="{D99B219A-CDED-4552-9D94-2A9E3A664038}" srcId="{1B13DD10-3BA1-4885-862A-E00C9D86132F}" destId="{81C8725F-7999-47B9-A6A0-ACEC575DF60C}" srcOrd="2" destOrd="0" parTransId="{5ADA7B1C-FBAB-4167-ACFD-10E0D70E3F69}" sibTransId="{DB760F4A-B66D-41EB-BE70-824B4E254F48}"/>
    <dgm:cxn modelId="{CC607DD1-54F5-4996-B098-6E947A6E0D4E}" type="presParOf" srcId="{324EC1D2-55F2-4B52-8E24-AFABB74D6CCF}" destId="{186104DF-1E70-48FE-92EA-D9AE9C5D92FF}" srcOrd="0" destOrd="0" presId="urn:microsoft.com/office/officeart/2005/8/layout/pList2"/>
    <dgm:cxn modelId="{32918AA1-F522-4F97-B182-D17872776748}" type="presParOf" srcId="{324EC1D2-55F2-4B52-8E24-AFABB74D6CCF}" destId="{81849BDA-2F47-4A90-8922-A9955F65D551}" srcOrd="1" destOrd="0" presId="urn:microsoft.com/office/officeart/2005/8/layout/pList2"/>
    <dgm:cxn modelId="{D9A80A21-238B-4508-A9E1-1E355BCE46B3}" type="presParOf" srcId="{81849BDA-2F47-4A90-8922-A9955F65D551}" destId="{4D8FF487-7007-464D-A63E-F6FE4F8F93FF}" srcOrd="0" destOrd="0" presId="urn:microsoft.com/office/officeart/2005/8/layout/pList2"/>
    <dgm:cxn modelId="{F7D3939E-CD58-453C-BAAE-D85ACF7D0664}" type="presParOf" srcId="{4D8FF487-7007-464D-A63E-F6FE4F8F93FF}" destId="{550E264E-62BB-454E-BE8A-420397F20023}" srcOrd="0" destOrd="0" presId="urn:microsoft.com/office/officeart/2005/8/layout/pList2"/>
    <dgm:cxn modelId="{712A48D2-CBE6-4673-84DC-D15957A127CC}" type="presParOf" srcId="{4D8FF487-7007-464D-A63E-F6FE4F8F93FF}" destId="{3DCCDF52-0A40-46B2-BB16-50DF959B1BAD}" srcOrd="1" destOrd="0" presId="urn:microsoft.com/office/officeart/2005/8/layout/pList2"/>
    <dgm:cxn modelId="{05D0B1D7-0F04-47EC-BF56-C77070E3E57B}" type="presParOf" srcId="{4D8FF487-7007-464D-A63E-F6FE4F8F93FF}" destId="{528A59A5-5E60-40CE-9C06-EB049099CEFF}" srcOrd="2" destOrd="0" presId="urn:microsoft.com/office/officeart/2005/8/layout/pList2"/>
    <dgm:cxn modelId="{3312FB9F-3E5E-4DAE-AF15-74E4D3A46C0F}" type="presParOf" srcId="{81849BDA-2F47-4A90-8922-A9955F65D551}" destId="{2B2A2F38-40EB-4689-A9E2-A956122ECFAE}" srcOrd="1" destOrd="0" presId="urn:microsoft.com/office/officeart/2005/8/layout/pList2"/>
    <dgm:cxn modelId="{8DF7ED9B-136E-4758-9B9F-CF279A306F89}" type="presParOf" srcId="{81849BDA-2F47-4A90-8922-A9955F65D551}" destId="{664A02EB-6869-4BF9-8AF7-197FB913BE3E}" srcOrd="2" destOrd="0" presId="urn:microsoft.com/office/officeart/2005/8/layout/pList2"/>
    <dgm:cxn modelId="{8BB33957-53F5-4256-861C-CD8FD614D634}" type="presParOf" srcId="{664A02EB-6869-4BF9-8AF7-197FB913BE3E}" destId="{24B8E0AB-9170-4223-9C33-54952FD5CD02}" srcOrd="0" destOrd="0" presId="urn:microsoft.com/office/officeart/2005/8/layout/pList2"/>
    <dgm:cxn modelId="{8E0795A1-D488-44F6-9E99-BA820BF2732C}" type="presParOf" srcId="{664A02EB-6869-4BF9-8AF7-197FB913BE3E}" destId="{C98CD24B-8E9D-48D7-9652-10AC390DC4FF}" srcOrd="1" destOrd="0" presId="urn:microsoft.com/office/officeart/2005/8/layout/pList2"/>
    <dgm:cxn modelId="{98D37B45-742F-4512-A989-7C252CE0BC21}" type="presParOf" srcId="{664A02EB-6869-4BF9-8AF7-197FB913BE3E}" destId="{19E5CBD0-C501-4815-B455-E1D0834698A4}" srcOrd="2" destOrd="0" presId="urn:microsoft.com/office/officeart/2005/8/layout/pList2"/>
    <dgm:cxn modelId="{C1A4F633-DA3D-48A1-84A6-F2946A2F3598}" type="presParOf" srcId="{81849BDA-2F47-4A90-8922-A9955F65D551}" destId="{C28CB346-FBCE-4741-8E01-69A8FB282913}" srcOrd="3" destOrd="0" presId="urn:microsoft.com/office/officeart/2005/8/layout/pList2"/>
    <dgm:cxn modelId="{B0940D34-B28F-4629-9320-F28F1117D5E0}" type="presParOf" srcId="{81849BDA-2F47-4A90-8922-A9955F65D551}" destId="{713A8D5C-3C0C-41E5-A779-1FD4912DBA6D}" srcOrd="4" destOrd="0" presId="urn:microsoft.com/office/officeart/2005/8/layout/pList2"/>
    <dgm:cxn modelId="{17937DC7-FBBA-4B2A-8B26-54476EA4C5C0}" type="presParOf" srcId="{713A8D5C-3C0C-41E5-A779-1FD4912DBA6D}" destId="{9F862187-EEAA-4793-9D23-F3664105B2F5}" srcOrd="0" destOrd="0" presId="urn:microsoft.com/office/officeart/2005/8/layout/pList2"/>
    <dgm:cxn modelId="{C87FCC5E-A1BC-46B7-9580-DD052A61BDF6}" type="presParOf" srcId="{713A8D5C-3C0C-41E5-A779-1FD4912DBA6D}" destId="{466835CD-31FE-4970-93D2-FD3459803ACF}" srcOrd="1" destOrd="0" presId="urn:microsoft.com/office/officeart/2005/8/layout/pList2"/>
    <dgm:cxn modelId="{36CE0659-CBE9-4520-98F2-542DD0AA9A1A}" type="presParOf" srcId="{713A8D5C-3C0C-41E5-A779-1FD4912DBA6D}" destId="{1D140CC8-C901-4BD1-B2EA-F450CC543B0A}" srcOrd="2" destOrd="0" presId="urn:microsoft.com/office/officeart/2005/8/layout/pList2"/>
    <dgm:cxn modelId="{CA3CAFD9-DC2A-41F0-977A-D5411CEFD0BC}" type="presParOf" srcId="{81849BDA-2F47-4A90-8922-A9955F65D551}" destId="{69B6A074-D38B-4322-9149-65DA32D35D27}" srcOrd="5" destOrd="0" presId="urn:microsoft.com/office/officeart/2005/8/layout/pList2"/>
    <dgm:cxn modelId="{5D3FA8CC-2F17-4AE1-B4FB-9DFAB6AA9F1B}" type="presParOf" srcId="{81849BDA-2F47-4A90-8922-A9955F65D551}" destId="{45D94FEF-B936-4987-8BE3-49778AD60E07}" srcOrd="6" destOrd="0" presId="urn:microsoft.com/office/officeart/2005/8/layout/pList2"/>
    <dgm:cxn modelId="{5DFEECB0-5ACD-4F27-9B84-1365EACA35A4}" type="presParOf" srcId="{45D94FEF-B936-4987-8BE3-49778AD60E07}" destId="{772BF06D-143A-4649-AABE-71A94A039288}" srcOrd="0" destOrd="0" presId="urn:microsoft.com/office/officeart/2005/8/layout/pList2"/>
    <dgm:cxn modelId="{0D23F9B1-BCCA-4D40-8CAE-B6C77DD6D54C}" type="presParOf" srcId="{45D94FEF-B936-4987-8BE3-49778AD60E07}" destId="{EE85AEB3-40DF-4777-BBAC-A9096A525045}" srcOrd="1" destOrd="0" presId="urn:microsoft.com/office/officeart/2005/8/layout/pList2"/>
    <dgm:cxn modelId="{2F1C8360-9D6B-4418-945B-535954539F30}" type="presParOf" srcId="{45D94FEF-B936-4987-8BE3-49778AD60E07}" destId="{38D6073D-57E3-417E-9948-6488E1FC7703}" srcOrd="2" destOrd="0" presId="urn:microsoft.com/office/officeart/2005/8/layout/pList2"/>
    <dgm:cxn modelId="{6A2A9D07-8A09-4061-B9DD-E264BB8AE6D1}" type="presParOf" srcId="{81849BDA-2F47-4A90-8922-A9955F65D551}" destId="{C67CE393-D08B-4F64-A679-A5EB2F933974}" srcOrd="7" destOrd="0" presId="urn:microsoft.com/office/officeart/2005/8/layout/pList2"/>
    <dgm:cxn modelId="{4EED366F-2BD1-4A4D-BD5E-A82EE6BFB004}" type="presParOf" srcId="{81849BDA-2F47-4A90-8922-A9955F65D551}" destId="{5042BD20-7FA0-4DC5-8227-656BD93FAB9A}" srcOrd="8" destOrd="0" presId="urn:microsoft.com/office/officeart/2005/8/layout/pList2"/>
    <dgm:cxn modelId="{9BB77F12-1A56-4720-B097-BB74E6699738}" type="presParOf" srcId="{5042BD20-7FA0-4DC5-8227-656BD93FAB9A}" destId="{827E6288-A668-484D-ADDA-322FD715A042}" srcOrd="0" destOrd="0" presId="urn:microsoft.com/office/officeart/2005/8/layout/pList2"/>
    <dgm:cxn modelId="{BAC3652B-8090-47AF-816F-F41832D15D1C}" type="presParOf" srcId="{5042BD20-7FA0-4DC5-8227-656BD93FAB9A}" destId="{87C76CCF-B133-4141-BFBD-CC0B6B1A2969}" srcOrd="1" destOrd="0" presId="urn:microsoft.com/office/officeart/2005/8/layout/pList2"/>
    <dgm:cxn modelId="{1E6864FD-FA3D-49C9-B571-C9694CCA295E}" type="presParOf" srcId="{5042BD20-7FA0-4DC5-8227-656BD93FAB9A}" destId="{2C10CFF9-B998-4BBF-9A41-9C9DE5316E55}" srcOrd="2" destOrd="0" presId="urn:microsoft.com/office/officeart/2005/8/layout/pList2"/>
    <dgm:cxn modelId="{3D3DBB08-71CE-4D48-BD48-C7DF8E00BDBF}" type="presParOf" srcId="{81849BDA-2F47-4A90-8922-A9955F65D551}" destId="{3DC97BDC-90CF-48E6-A945-CBD0B6047CE1}" srcOrd="9" destOrd="0" presId="urn:microsoft.com/office/officeart/2005/8/layout/pList2"/>
    <dgm:cxn modelId="{FA355AFC-3F8F-4B92-871B-3A7038CE3F3D}" type="presParOf" srcId="{81849BDA-2F47-4A90-8922-A9955F65D551}" destId="{C31FEDA0-787C-453F-9D56-D8B1A15A325C}" srcOrd="10" destOrd="0" presId="urn:microsoft.com/office/officeart/2005/8/layout/pList2"/>
    <dgm:cxn modelId="{C6FEDF4C-933D-4B62-9E4C-52F874E04FE2}" type="presParOf" srcId="{C31FEDA0-787C-453F-9D56-D8B1A15A325C}" destId="{049ABED4-F677-4826-848A-EB7E729B32F2}" srcOrd="0" destOrd="0" presId="urn:microsoft.com/office/officeart/2005/8/layout/pList2"/>
    <dgm:cxn modelId="{203E23D8-E08E-4E68-9BC5-9C8F13F1436E}" type="presParOf" srcId="{C31FEDA0-787C-453F-9D56-D8B1A15A325C}" destId="{62124CF5-043F-4231-A714-93425B43DA9B}" srcOrd="1" destOrd="0" presId="urn:microsoft.com/office/officeart/2005/8/layout/pList2"/>
    <dgm:cxn modelId="{AD057AAA-DD3B-4E33-BFF6-BC4D777BBA9E}" type="presParOf" srcId="{C31FEDA0-787C-453F-9D56-D8B1A15A325C}" destId="{0CA96638-C8FA-4862-9EEB-CBA0A9D0D76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2D0DA0-DD9A-41C4-9C26-E534C41D5A99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93C8BDC-65E6-494F-9440-51B822E499A9}">
      <dgm:prSet/>
      <dgm:spPr/>
      <dgm:t>
        <a:bodyPr/>
        <a:lstStyle/>
        <a:p>
          <a:pPr rtl="0"/>
          <a:r>
            <a:rPr lang="en-GB" b="0" i="0" smtClean="0"/>
            <a:t>Each </a:t>
          </a:r>
          <a:r>
            <a:rPr lang="en-GB" b="1" i="0" smtClean="0"/>
            <a:t>RI legal entity commits</a:t>
          </a:r>
          <a:r>
            <a:rPr lang="en-GB" b="0" i="0" smtClean="0"/>
            <a:t> together with a sub-set of </a:t>
          </a:r>
          <a:r>
            <a:rPr lang="en-GB" b="0" i="0" u="sng" smtClean="0"/>
            <a:t>associated national stakeholders</a:t>
          </a:r>
          <a:r>
            <a:rPr lang="en-GB" b="0" i="0" smtClean="0"/>
            <a:t>. </a:t>
          </a:r>
          <a:endParaRPr lang="en-GB"/>
        </a:p>
      </dgm:t>
    </dgm:pt>
    <dgm:pt modelId="{2F1E25B2-9FFC-48E9-86A5-27E9D6543984}" type="parTrans" cxnId="{093C87A6-68B1-4554-AB7D-0AE09363C0B3}">
      <dgm:prSet/>
      <dgm:spPr/>
      <dgm:t>
        <a:bodyPr/>
        <a:lstStyle/>
        <a:p>
          <a:endParaRPr lang="en-US"/>
        </a:p>
      </dgm:t>
    </dgm:pt>
    <dgm:pt modelId="{393F77A7-4923-43CE-82A1-17DDFBE46675}" type="sibTrans" cxnId="{093C87A6-68B1-4554-AB7D-0AE09363C0B3}">
      <dgm:prSet/>
      <dgm:spPr/>
      <dgm:t>
        <a:bodyPr/>
        <a:lstStyle/>
        <a:p>
          <a:endParaRPr lang="en-US"/>
        </a:p>
      </dgm:t>
    </dgm:pt>
    <dgm:pt modelId="{82C18808-6FF8-44FD-B7E7-4F84C60B0176}">
      <dgm:prSet/>
      <dgm:spPr/>
      <dgm:t>
        <a:bodyPr/>
        <a:lstStyle/>
        <a:p>
          <a:pPr rtl="0"/>
          <a:r>
            <a:rPr lang="en-GB" b="0" i="0" dirty="0" smtClean="0"/>
            <a:t>The </a:t>
          </a:r>
          <a:r>
            <a:rPr lang="en-GB" b="0" i="0" u="none" dirty="0" smtClean="0"/>
            <a:t>Director</a:t>
          </a:r>
          <a:r>
            <a:rPr lang="en-GB" b="0" i="0" dirty="0" smtClean="0"/>
            <a:t> of each </a:t>
          </a:r>
          <a:r>
            <a:rPr lang="en-GB" b="1" i="0" dirty="0" smtClean="0"/>
            <a:t>ESFRI/ RI </a:t>
          </a:r>
          <a:r>
            <a:rPr lang="en-GB" b="0" i="0" dirty="0" smtClean="0"/>
            <a:t>is a member of the  </a:t>
          </a:r>
          <a:r>
            <a:rPr lang="en-GB" b="1" i="0" dirty="0" smtClean="0"/>
            <a:t>ESCAPE Supervisory Committee (E-SC)</a:t>
          </a:r>
          <a:endParaRPr lang="en-GB" dirty="0"/>
        </a:p>
      </dgm:t>
    </dgm:pt>
    <dgm:pt modelId="{DF410D95-6DFC-42BE-AB53-E88C09C44193}" type="parTrans" cxnId="{DA2FA425-6AA9-4112-90FD-CD1B360ED5F6}">
      <dgm:prSet/>
      <dgm:spPr/>
      <dgm:t>
        <a:bodyPr/>
        <a:lstStyle/>
        <a:p>
          <a:endParaRPr lang="en-US"/>
        </a:p>
      </dgm:t>
    </dgm:pt>
    <dgm:pt modelId="{1E5FB9D7-3846-4D75-AB15-E93811F65FDD}" type="sibTrans" cxnId="{DA2FA425-6AA9-4112-90FD-CD1B360ED5F6}">
      <dgm:prSet/>
      <dgm:spPr/>
      <dgm:t>
        <a:bodyPr/>
        <a:lstStyle/>
        <a:p>
          <a:endParaRPr lang="en-US"/>
        </a:p>
      </dgm:t>
    </dgm:pt>
    <dgm:pt modelId="{0D271F73-7B4D-4C49-9FD3-786B0B531217}">
      <dgm:prSet/>
      <dgm:spPr/>
      <dgm:t>
        <a:bodyPr/>
        <a:lstStyle/>
        <a:p>
          <a:pPr rtl="0"/>
          <a:r>
            <a:rPr lang="en-GB" b="0" i="0" dirty="0" smtClean="0"/>
            <a:t>The Chairs of national thematic consortia </a:t>
          </a:r>
          <a:r>
            <a:rPr lang="en-GB" b="0" i="0" u="none" dirty="0" smtClean="0"/>
            <a:t>of Universities and Research Institutes </a:t>
          </a:r>
          <a:r>
            <a:rPr lang="en-GB" b="0" i="0" dirty="0" smtClean="0"/>
            <a:t>such as </a:t>
          </a:r>
          <a:r>
            <a:rPr lang="en-GB" b="1" i="0" dirty="0" smtClean="0"/>
            <a:t>APPEC, ASTRONET, ECFA, </a:t>
          </a:r>
          <a:r>
            <a:rPr lang="en-GB" b="1" i="0" dirty="0" err="1" smtClean="0"/>
            <a:t>NuPPEC</a:t>
          </a:r>
          <a:r>
            <a:rPr lang="en-GB" b="1" i="0" dirty="0" smtClean="0"/>
            <a:t> and an ESA </a:t>
          </a:r>
          <a:r>
            <a:rPr lang="en-GB" b="0" i="0" dirty="0" smtClean="0"/>
            <a:t>representative in the </a:t>
          </a:r>
          <a:r>
            <a:rPr lang="en-GB" b="1" i="0" dirty="0" smtClean="0"/>
            <a:t>ESCAPE External Advisory Board (E-EAB)</a:t>
          </a:r>
          <a:endParaRPr lang="en-GB" dirty="0"/>
        </a:p>
      </dgm:t>
    </dgm:pt>
    <dgm:pt modelId="{C3CC3145-87E8-41DA-8E6A-3FFEC9F8B92F}" type="parTrans" cxnId="{4E057AB8-E358-4966-8D83-23B61125E829}">
      <dgm:prSet/>
      <dgm:spPr/>
      <dgm:t>
        <a:bodyPr/>
        <a:lstStyle/>
        <a:p>
          <a:endParaRPr lang="en-US"/>
        </a:p>
      </dgm:t>
    </dgm:pt>
    <dgm:pt modelId="{65EB26CA-06CD-4337-8E51-D65D93702055}" type="sibTrans" cxnId="{4E057AB8-E358-4966-8D83-23B61125E829}">
      <dgm:prSet/>
      <dgm:spPr/>
      <dgm:t>
        <a:bodyPr/>
        <a:lstStyle/>
        <a:p>
          <a:endParaRPr lang="en-US"/>
        </a:p>
      </dgm:t>
    </dgm:pt>
    <dgm:pt modelId="{3CD84167-54F5-48C0-8150-59209BD48B51}" type="pres">
      <dgm:prSet presAssocID="{522D0DA0-DD9A-41C4-9C26-E534C41D5A9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215A01-E9EC-4E93-B75C-0160B952D3B0}" type="pres">
      <dgm:prSet presAssocID="{E93C8BDC-65E6-494F-9440-51B822E499A9}" presName="roof" presStyleLbl="dkBgShp" presStyleIdx="0" presStyleCnt="2"/>
      <dgm:spPr/>
      <dgm:t>
        <a:bodyPr/>
        <a:lstStyle/>
        <a:p>
          <a:endParaRPr lang="en-US"/>
        </a:p>
      </dgm:t>
    </dgm:pt>
    <dgm:pt modelId="{EF39568A-8A58-4778-9EE6-9F0C55A223B4}" type="pres">
      <dgm:prSet presAssocID="{E93C8BDC-65E6-494F-9440-51B822E499A9}" presName="pillars" presStyleCnt="0"/>
      <dgm:spPr/>
    </dgm:pt>
    <dgm:pt modelId="{7A4D4078-6095-494B-92E4-2B1B72E3730C}" type="pres">
      <dgm:prSet presAssocID="{E93C8BDC-65E6-494F-9440-51B822E499A9}" presName="pillar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90F09F-A3CF-4FCC-80C5-23DDFCB84E82}" type="pres">
      <dgm:prSet presAssocID="{0D271F73-7B4D-4C49-9FD3-786B0B531217}" presName="pillar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0269BD-759D-41B1-A1AD-88D9969E0D93}" type="pres">
      <dgm:prSet presAssocID="{E93C8BDC-65E6-494F-9440-51B822E499A9}" presName="base" presStyleLbl="dkBgShp" presStyleIdx="1" presStyleCnt="2"/>
      <dgm:spPr/>
    </dgm:pt>
  </dgm:ptLst>
  <dgm:cxnLst>
    <dgm:cxn modelId="{8DDC3B42-C41C-4B36-A721-5CFF70A572D5}" type="presOf" srcId="{0D271F73-7B4D-4C49-9FD3-786B0B531217}" destId="{4990F09F-A3CF-4FCC-80C5-23DDFCB84E82}" srcOrd="0" destOrd="0" presId="urn:microsoft.com/office/officeart/2005/8/layout/hList3"/>
    <dgm:cxn modelId="{8824072B-A4A9-4E05-9990-27893CB34912}" type="presOf" srcId="{E93C8BDC-65E6-494F-9440-51B822E499A9}" destId="{FB215A01-E9EC-4E93-B75C-0160B952D3B0}" srcOrd="0" destOrd="0" presId="urn:microsoft.com/office/officeart/2005/8/layout/hList3"/>
    <dgm:cxn modelId="{028C1A4E-79A6-4E54-8DF3-CC7B9E2C2130}" type="presOf" srcId="{82C18808-6FF8-44FD-B7E7-4F84C60B0176}" destId="{7A4D4078-6095-494B-92E4-2B1B72E3730C}" srcOrd="0" destOrd="0" presId="urn:microsoft.com/office/officeart/2005/8/layout/hList3"/>
    <dgm:cxn modelId="{093C87A6-68B1-4554-AB7D-0AE09363C0B3}" srcId="{522D0DA0-DD9A-41C4-9C26-E534C41D5A99}" destId="{E93C8BDC-65E6-494F-9440-51B822E499A9}" srcOrd="0" destOrd="0" parTransId="{2F1E25B2-9FFC-48E9-86A5-27E9D6543984}" sibTransId="{393F77A7-4923-43CE-82A1-17DDFBE46675}"/>
    <dgm:cxn modelId="{4E057AB8-E358-4966-8D83-23B61125E829}" srcId="{E93C8BDC-65E6-494F-9440-51B822E499A9}" destId="{0D271F73-7B4D-4C49-9FD3-786B0B531217}" srcOrd="1" destOrd="0" parTransId="{C3CC3145-87E8-41DA-8E6A-3FFEC9F8B92F}" sibTransId="{65EB26CA-06CD-4337-8E51-D65D93702055}"/>
    <dgm:cxn modelId="{E07A6E8C-33EE-4D1D-941A-8D48B4D77052}" type="presOf" srcId="{522D0DA0-DD9A-41C4-9C26-E534C41D5A99}" destId="{3CD84167-54F5-48C0-8150-59209BD48B51}" srcOrd="0" destOrd="0" presId="urn:microsoft.com/office/officeart/2005/8/layout/hList3"/>
    <dgm:cxn modelId="{DA2FA425-6AA9-4112-90FD-CD1B360ED5F6}" srcId="{E93C8BDC-65E6-494F-9440-51B822E499A9}" destId="{82C18808-6FF8-44FD-B7E7-4F84C60B0176}" srcOrd="0" destOrd="0" parTransId="{DF410D95-6DFC-42BE-AB53-E88C09C44193}" sibTransId="{1E5FB9D7-3846-4D75-AB15-E93811F65FDD}"/>
    <dgm:cxn modelId="{D3148930-4BC1-4262-96C0-4DC7725A5214}" type="presParOf" srcId="{3CD84167-54F5-48C0-8150-59209BD48B51}" destId="{FB215A01-E9EC-4E93-B75C-0160B952D3B0}" srcOrd="0" destOrd="0" presId="urn:microsoft.com/office/officeart/2005/8/layout/hList3"/>
    <dgm:cxn modelId="{D430FE2B-509A-4CE4-9219-2A1F732F04BE}" type="presParOf" srcId="{3CD84167-54F5-48C0-8150-59209BD48B51}" destId="{EF39568A-8A58-4778-9EE6-9F0C55A223B4}" srcOrd="1" destOrd="0" presId="urn:microsoft.com/office/officeart/2005/8/layout/hList3"/>
    <dgm:cxn modelId="{2F59090E-166C-4268-9580-5CFF58E684AB}" type="presParOf" srcId="{EF39568A-8A58-4778-9EE6-9F0C55A223B4}" destId="{7A4D4078-6095-494B-92E4-2B1B72E3730C}" srcOrd="0" destOrd="0" presId="urn:microsoft.com/office/officeart/2005/8/layout/hList3"/>
    <dgm:cxn modelId="{46405748-508F-41F5-8DD1-84A44A4B9539}" type="presParOf" srcId="{EF39568A-8A58-4778-9EE6-9F0C55A223B4}" destId="{4990F09F-A3CF-4FCC-80C5-23DDFCB84E82}" srcOrd="1" destOrd="0" presId="urn:microsoft.com/office/officeart/2005/8/layout/hList3"/>
    <dgm:cxn modelId="{01A8F23C-CAE6-4D37-B42A-CB0089DADDB3}" type="presParOf" srcId="{3CD84167-54F5-48C0-8150-59209BD48B51}" destId="{6F0269BD-759D-41B1-A1AD-88D9969E0D9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272B1A-3A26-4451-8535-F089F8447A8E}" type="doc">
      <dgm:prSet loTypeId="urn:microsoft.com/office/officeart/2005/8/layout/hList7" loCatId="relationship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AE83AFB-D404-4853-BB36-C2DB009DBF97}">
      <dgm:prSet custT="1"/>
      <dgm:spPr/>
      <dgm:t>
        <a:bodyPr/>
        <a:lstStyle/>
        <a:p>
          <a:pPr rtl="0"/>
          <a:r>
            <a:rPr lang="en-GB" sz="1600" b="1" i="0" dirty="0" smtClean="0"/>
            <a:t>Data Lake</a:t>
          </a:r>
          <a:r>
            <a:rPr lang="en-GB" sz="1600" b="0" i="0" dirty="0" smtClean="0"/>
            <a:t>:</a:t>
          </a:r>
        </a:p>
        <a:p>
          <a:pPr rtl="0"/>
          <a:r>
            <a:rPr lang="en-GB" sz="1600" b="0" i="0" dirty="0" smtClean="0"/>
            <a:t>Build a scalable, federated, data infrastructure as the basis of open science for the ESFRI projects within ESCAPE</a:t>
          </a:r>
          <a:r>
            <a:rPr lang="en-GB" sz="1400" b="0" i="0" dirty="0" smtClean="0"/>
            <a:t>.   </a:t>
          </a:r>
          <a:endParaRPr lang="en-GB" sz="1400" dirty="0"/>
        </a:p>
      </dgm:t>
    </dgm:pt>
    <dgm:pt modelId="{C93C4FE5-9711-4988-B237-D7F8E314A5D8}" type="parTrans" cxnId="{1B693038-362D-4B3E-9EFD-5D7E819DAF01}">
      <dgm:prSet/>
      <dgm:spPr/>
      <dgm:t>
        <a:bodyPr/>
        <a:lstStyle/>
        <a:p>
          <a:endParaRPr lang="en-US" sz="1400"/>
        </a:p>
      </dgm:t>
    </dgm:pt>
    <dgm:pt modelId="{BAAB0B93-3DC0-431A-B742-1EE55B43D5BB}" type="sibTrans" cxnId="{1B693038-362D-4B3E-9EFD-5D7E819DAF01}">
      <dgm:prSet/>
      <dgm:spPr/>
      <dgm:t>
        <a:bodyPr/>
        <a:lstStyle/>
        <a:p>
          <a:endParaRPr lang="en-US" sz="1400"/>
        </a:p>
      </dgm:t>
    </dgm:pt>
    <dgm:pt modelId="{3FC70B45-2386-4F18-89E4-40B14422239C}">
      <dgm:prSet custT="1"/>
      <dgm:spPr/>
      <dgm:t>
        <a:bodyPr/>
        <a:lstStyle/>
        <a:p>
          <a:pPr rtl="0"/>
          <a:r>
            <a:rPr lang="en-GB" sz="1600" b="1" i="0" dirty="0" smtClean="0"/>
            <a:t>Software Repository</a:t>
          </a:r>
          <a:r>
            <a:rPr lang="en-GB" sz="1600" b="0" i="0" dirty="0" smtClean="0"/>
            <a:t>:</a:t>
          </a:r>
        </a:p>
        <a:p>
          <a:pPr rtl="0"/>
          <a:r>
            <a:rPr lang="en-GB" sz="1600" b="0" i="0" dirty="0" smtClean="0"/>
            <a:t>Repository of "scientific software" as a major component of the “data” to be curated in EOSC.  </a:t>
          </a:r>
          <a:endParaRPr lang="en-GB" sz="1600" dirty="0"/>
        </a:p>
      </dgm:t>
    </dgm:pt>
    <dgm:pt modelId="{53D6D711-76C3-4BC1-966A-7C1B28AB124F}" type="parTrans" cxnId="{82B720E5-9C1F-4369-8C29-14079F3E6FF1}">
      <dgm:prSet/>
      <dgm:spPr/>
      <dgm:t>
        <a:bodyPr/>
        <a:lstStyle/>
        <a:p>
          <a:endParaRPr lang="en-US" sz="1400"/>
        </a:p>
      </dgm:t>
    </dgm:pt>
    <dgm:pt modelId="{D1DCB8AE-CECF-4B3C-A6E6-E940DF72065D}" type="sibTrans" cxnId="{82B720E5-9C1F-4369-8C29-14079F3E6FF1}">
      <dgm:prSet/>
      <dgm:spPr/>
      <dgm:t>
        <a:bodyPr/>
        <a:lstStyle/>
        <a:p>
          <a:endParaRPr lang="en-US" sz="1400"/>
        </a:p>
      </dgm:t>
    </dgm:pt>
    <dgm:pt modelId="{038D94BB-0AB0-44A4-9E75-B1CD2AA05C44}">
      <dgm:prSet custT="1"/>
      <dgm:spPr/>
      <dgm:t>
        <a:bodyPr/>
        <a:lstStyle/>
        <a:p>
          <a:pPr rtl="0"/>
          <a:r>
            <a:rPr lang="en-GB" sz="1600" b="1" i="0" dirty="0" smtClean="0"/>
            <a:t>Virtual Observatory</a:t>
          </a:r>
          <a:r>
            <a:rPr lang="en-GB" sz="1600" b="0" i="0" dirty="0" smtClean="0"/>
            <a:t>:</a:t>
          </a:r>
        </a:p>
        <a:p>
          <a:pPr rtl="0"/>
          <a:r>
            <a:rPr lang="en-GB" sz="1600" b="0" i="0" dirty="0" smtClean="0"/>
            <a:t>Extend the VO </a:t>
          </a:r>
          <a:r>
            <a:rPr lang="en-GB" sz="1600" b="0" i="1" dirty="0" smtClean="0"/>
            <a:t>FAIR </a:t>
          </a:r>
          <a:r>
            <a:rPr lang="en-GB" sz="1600" b="0" i="0" dirty="0" smtClean="0"/>
            <a:t>standards, methods and to a broader scientific context;    prepare the VO to interface the large data volumes of next facilities.</a:t>
          </a:r>
          <a:endParaRPr lang="en-GB" sz="1600" dirty="0"/>
        </a:p>
      </dgm:t>
    </dgm:pt>
    <dgm:pt modelId="{25E77106-1689-4A7E-8692-C3495C97B478}" type="parTrans" cxnId="{A07704EB-77F6-4742-A1EA-BAE472863BA6}">
      <dgm:prSet/>
      <dgm:spPr/>
      <dgm:t>
        <a:bodyPr/>
        <a:lstStyle/>
        <a:p>
          <a:endParaRPr lang="en-US" sz="1400"/>
        </a:p>
      </dgm:t>
    </dgm:pt>
    <dgm:pt modelId="{B04C3D8D-D9A7-4B20-889D-847905F5EC72}" type="sibTrans" cxnId="{A07704EB-77F6-4742-A1EA-BAE472863BA6}">
      <dgm:prSet/>
      <dgm:spPr/>
      <dgm:t>
        <a:bodyPr/>
        <a:lstStyle/>
        <a:p>
          <a:endParaRPr lang="en-US" sz="1400"/>
        </a:p>
      </dgm:t>
    </dgm:pt>
    <dgm:pt modelId="{18E98FC2-705F-4531-9C2F-7CB819A75A2F}">
      <dgm:prSet custT="1"/>
      <dgm:spPr/>
      <dgm:t>
        <a:bodyPr/>
        <a:lstStyle/>
        <a:p>
          <a:pPr rtl="0"/>
          <a:r>
            <a:rPr lang="en-GB" sz="1600" b="1" i="0" dirty="0" smtClean="0"/>
            <a:t>Science Platforms</a:t>
          </a:r>
          <a:r>
            <a:rPr lang="en-GB" sz="1600" b="0" i="0" dirty="0" smtClean="0"/>
            <a:t>:</a:t>
          </a:r>
        </a:p>
        <a:p>
          <a:pPr rtl="0"/>
          <a:r>
            <a:rPr lang="en-GB" sz="1600" b="0" i="0" dirty="0" smtClean="0"/>
            <a:t>Flexible science platforms to enable the open data analysis tailored by and for each facility as well as a global one for transversal workflows.</a:t>
          </a:r>
          <a:endParaRPr lang="en-GB" sz="1600" dirty="0"/>
        </a:p>
      </dgm:t>
    </dgm:pt>
    <dgm:pt modelId="{E17A0795-8EBB-4054-B22B-D789B2804B58}" type="parTrans" cxnId="{93C71331-9D64-4AB0-925F-BFBCDA728F4A}">
      <dgm:prSet/>
      <dgm:spPr/>
      <dgm:t>
        <a:bodyPr/>
        <a:lstStyle/>
        <a:p>
          <a:endParaRPr lang="en-US" sz="1400"/>
        </a:p>
      </dgm:t>
    </dgm:pt>
    <dgm:pt modelId="{1EC3D926-32DE-47F6-A520-59F9C7363B85}" type="sibTrans" cxnId="{93C71331-9D64-4AB0-925F-BFBCDA728F4A}">
      <dgm:prSet/>
      <dgm:spPr/>
      <dgm:t>
        <a:bodyPr/>
        <a:lstStyle/>
        <a:p>
          <a:endParaRPr lang="en-US" sz="1400"/>
        </a:p>
      </dgm:t>
    </dgm:pt>
    <dgm:pt modelId="{A9AA9E34-6670-4DEF-826B-BCB429AD4F30}">
      <dgm:prSet custT="1"/>
      <dgm:spPr/>
      <dgm:t>
        <a:bodyPr/>
        <a:lstStyle/>
        <a:p>
          <a:pPr rtl="0"/>
          <a:r>
            <a:rPr lang="en-GB" sz="1600" b="1" i="0" dirty="0" smtClean="0"/>
            <a:t>Citizen Science</a:t>
          </a:r>
          <a:r>
            <a:rPr lang="en-GB" sz="1600" b="0" i="0" dirty="0" smtClean="0"/>
            <a:t>:</a:t>
          </a:r>
        </a:p>
        <a:p>
          <a:pPr rtl="0"/>
          <a:r>
            <a:rPr lang="en-GB" sz="1600" b="0" i="0" dirty="0" smtClean="0"/>
            <a:t>Open gateway for citizen science on ESCAPE data archives and ESFRI community</a:t>
          </a:r>
          <a:endParaRPr lang="en-GB" sz="1600" dirty="0"/>
        </a:p>
      </dgm:t>
    </dgm:pt>
    <dgm:pt modelId="{D52D7495-81C9-4D0D-B2BD-1D22B064F1D4}" type="parTrans" cxnId="{71967BF7-24FA-4980-AE56-7CBC0C41770D}">
      <dgm:prSet/>
      <dgm:spPr/>
      <dgm:t>
        <a:bodyPr/>
        <a:lstStyle/>
        <a:p>
          <a:endParaRPr lang="en-US" sz="1400"/>
        </a:p>
      </dgm:t>
    </dgm:pt>
    <dgm:pt modelId="{C8807712-2428-4DC2-8E00-0435606BC186}" type="sibTrans" cxnId="{71967BF7-24FA-4980-AE56-7CBC0C41770D}">
      <dgm:prSet/>
      <dgm:spPr/>
      <dgm:t>
        <a:bodyPr/>
        <a:lstStyle/>
        <a:p>
          <a:endParaRPr lang="en-US" sz="1400"/>
        </a:p>
      </dgm:t>
    </dgm:pt>
    <dgm:pt modelId="{977D6401-4685-49BF-99B6-93F52336A67A}" type="pres">
      <dgm:prSet presAssocID="{18272B1A-3A26-4451-8535-F089F8447A8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25C0205-E69B-4FA1-ABF1-D43DD383F406}" type="pres">
      <dgm:prSet presAssocID="{18272B1A-3A26-4451-8535-F089F8447A8E}" presName="fgShape" presStyleLbl="fgShp" presStyleIdx="0" presStyleCnt="1"/>
      <dgm:spPr>
        <a:solidFill>
          <a:schemeClr val="accent5">
            <a:lumMod val="50000"/>
          </a:schemeClr>
        </a:solidFill>
        <a:ln>
          <a:solidFill>
            <a:srgbClr val="002060"/>
          </a:solidFill>
        </a:ln>
      </dgm:spPr>
    </dgm:pt>
    <dgm:pt modelId="{A801C42C-799A-400A-9813-666942E6BE65}" type="pres">
      <dgm:prSet presAssocID="{18272B1A-3A26-4451-8535-F089F8447A8E}" presName="linComp" presStyleCnt="0"/>
      <dgm:spPr/>
    </dgm:pt>
    <dgm:pt modelId="{E00DF8C2-F885-4719-932B-B8C884864D6A}" type="pres">
      <dgm:prSet presAssocID="{6AE83AFB-D404-4853-BB36-C2DB009DBF97}" presName="compNode" presStyleCnt="0"/>
      <dgm:spPr/>
    </dgm:pt>
    <dgm:pt modelId="{EA3A6762-20D4-4F70-AFAF-B13D046CF349}" type="pres">
      <dgm:prSet presAssocID="{6AE83AFB-D404-4853-BB36-C2DB009DBF97}" presName="bkgdShape" presStyleLbl="node1" presStyleIdx="0" presStyleCnt="5"/>
      <dgm:spPr/>
      <dgm:t>
        <a:bodyPr/>
        <a:lstStyle/>
        <a:p>
          <a:endParaRPr lang="en-US"/>
        </a:p>
      </dgm:t>
    </dgm:pt>
    <dgm:pt modelId="{7977848D-3200-4212-BF4B-FE385C15A1FF}" type="pres">
      <dgm:prSet presAssocID="{6AE83AFB-D404-4853-BB36-C2DB009DBF97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AAD4DA-8AF0-4F28-A0F0-CE053549C240}" type="pres">
      <dgm:prSet presAssocID="{6AE83AFB-D404-4853-BB36-C2DB009DBF97}" presName="invisiNode" presStyleLbl="node1" presStyleIdx="0" presStyleCnt="5"/>
      <dgm:spPr/>
    </dgm:pt>
    <dgm:pt modelId="{EE84B53D-BB63-4AFE-9C49-DF81FA705954}" type="pres">
      <dgm:prSet presAssocID="{6AE83AFB-D404-4853-BB36-C2DB009DBF97}" presName="imagNode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22BC0CDE-A1C3-4986-AD3E-2C2800837775}" type="pres">
      <dgm:prSet presAssocID="{BAAB0B93-3DC0-431A-B742-1EE55B43D5B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7356E1D-4A4A-42DD-8B92-15C273691D64}" type="pres">
      <dgm:prSet presAssocID="{3FC70B45-2386-4F18-89E4-40B14422239C}" presName="compNode" presStyleCnt="0"/>
      <dgm:spPr/>
    </dgm:pt>
    <dgm:pt modelId="{D91495B0-AA8E-4216-AB2F-36F2F7FA09C4}" type="pres">
      <dgm:prSet presAssocID="{3FC70B45-2386-4F18-89E4-40B14422239C}" presName="bkgdShape" presStyleLbl="node1" presStyleIdx="1" presStyleCnt="5"/>
      <dgm:spPr/>
      <dgm:t>
        <a:bodyPr/>
        <a:lstStyle/>
        <a:p>
          <a:endParaRPr lang="en-US"/>
        </a:p>
      </dgm:t>
    </dgm:pt>
    <dgm:pt modelId="{C56B773A-2C29-4428-AB95-A62057F35170}" type="pres">
      <dgm:prSet presAssocID="{3FC70B45-2386-4F18-89E4-40B14422239C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C3C64-D08D-457B-937B-E590F02C6D96}" type="pres">
      <dgm:prSet presAssocID="{3FC70B45-2386-4F18-89E4-40B14422239C}" presName="invisiNode" presStyleLbl="node1" presStyleIdx="1" presStyleCnt="5"/>
      <dgm:spPr/>
    </dgm:pt>
    <dgm:pt modelId="{D3B18209-6506-4FEA-B1C4-B4DAF56BEF18}" type="pres">
      <dgm:prSet presAssocID="{3FC70B45-2386-4F18-89E4-40B14422239C}" presName="imagNode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681B35F-0546-4780-982E-0152963C372D}" type="pres">
      <dgm:prSet presAssocID="{D1DCB8AE-CECF-4B3C-A6E6-E940DF72065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3FDA256-4374-4F18-9F6B-DEDA898CDCFC}" type="pres">
      <dgm:prSet presAssocID="{038D94BB-0AB0-44A4-9E75-B1CD2AA05C44}" presName="compNode" presStyleCnt="0"/>
      <dgm:spPr/>
    </dgm:pt>
    <dgm:pt modelId="{96F791DB-BF07-45E5-A13A-5CDDA5A8899C}" type="pres">
      <dgm:prSet presAssocID="{038D94BB-0AB0-44A4-9E75-B1CD2AA05C44}" presName="bkgdShape" presStyleLbl="node1" presStyleIdx="2" presStyleCnt="5"/>
      <dgm:spPr/>
      <dgm:t>
        <a:bodyPr/>
        <a:lstStyle/>
        <a:p>
          <a:endParaRPr lang="en-US"/>
        </a:p>
      </dgm:t>
    </dgm:pt>
    <dgm:pt modelId="{F46F55F2-0647-475D-9FC8-0255672B399C}" type="pres">
      <dgm:prSet presAssocID="{038D94BB-0AB0-44A4-9E75-B1CD2AA05C44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D75A10-CAA8-4344-8F96-DC4F34A9FACF}" type="pres">
      <dgm:prSet presAssocID="{038D94BB-0AB0-44A4-9E75-B1CD2AA05C44}" presName="invisiNode" presStyleLbl="node1" presStyleIdx="2" presStyleCnt="5"/>
      <dgm:spPr/>
    </dgm:pt>
    <dgm:pt modelId="{709987A0-61E7-497A-A6FF-CB10B840A105}" type="pres">
      <dgm:prSet presAssocID="{038D94BB-0AB0-44A4-9E75-B1CD2AA05C44}" presName="imagNode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6CC3AF08-1D99-43B5-BD70-CC629E3CCFF9}" type="pres">
      <dgm:prSet presAssocID="{B04C3D8D-D9A7-4B20-889D-847905F5EC7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92FFD0C-3628-4BE1-B6CD-B87BF687EB61}" type="pres">
      <dgm:prSet presAssocID="{18E98FC2-705F-4531-9C2F-7CB819A75A2F}" presName="compNode" presStyleCnt="0"/>
      <dgm:spPr/>
    </dgm:pt>
    <dgm:pt modelId="{49A08F17-17B9-4051-9967-6ECE14C3DA56}" type="pres">
      <dgm:prSet presAssocID="{18E98FC2-705F-4531-9C2F-7CB819A75A2F}" presName="bkgdShape" presStyleLbl="node1" presStyleIdx="3" presStyleCnt="5"/>
      <dgm:spPr/>
      <dgm:t>
        <a:bodyPr/>
        <a:lstStyle/>
        <a:p>
          <a:endParaRPr lang="en-US"/>
        </a:p>
      </dgm:t>
    </dgm:pt>
    <dgm:pt modelId="{FD388FFF-0C10-49CE-95C2-2D9CFB5105D7}" type="pres">
      <dgm:prSet presAssocID="{18E98FC2-705F-4531-9C2F-7CB819A75A2F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8D8E31-8BDE-4868-B27F-5528C560CD16}" type="pres">
      <dgm:prSet presAssocID="{18E98FC2-705F-4531-9C2F-7CB819A75A2F}" presName="invisiNode" presStyleLbl="node1" presStyleIdx="3" presStyleCnt="5"/>
      <dgm:spPr/>
    </dgm:pt>
    <dgm:pt modelId="{5514F9AC-EAA7-4E81-8424-AD714979FB39}" type="pres">
      <dgm:prSet presAssocID="{18E98FC2-705F-4531-9C2F-7CB819A75A2F}" presName="imagNode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7364F91A-6288-47E1-8A16-1B626DDE55A0}" type="pres">
      <dgm:prSet presAssocID="{1EC3D926-32DE-47F6-A520-59F9C7363B8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F6944B8-5087-4F12-841A-858B116C9586}" type="pres">
      <dgm:prSet presAssocID="{A9AA9E34-6670-4DEF-826B-BCB429AD4F30}" presName="compNode" presStyleCnt="0"/>
      <dgm:spPr/>
    </dgm:pt>
    <dgm:pt modelId="{E14CCFF6-C456-43E7-8715-C857A57FDA00}" type="pres">
      <dgm:prSet presAssocID="{A9AA9E34-6670-4DEF-826B-BCB429AD4F30}" presName="bkgdShape" presStyleLbl="node1" presStyleIdx="4" presStyleCnt="5"/>
      <dgm:spPr/>
      <dgm:t>
        <a:bodyPr/>
        <a:lstStyle/>
        <a:p>
          <a:endParaRPr lang="en-US"/>
        </a:p>
      </dgm:t>
    </dgm:pt>
    <dgm:pt modelId="{1979ED3C-A562-4B96-BA5A-0BB2BE293874}" type="pres">
      <dgm:prSet presAssocID="{A9AA9E34-6670-4DEF-826B-BCB429AD4F30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02A9A5-6F99-4B64-B5E8-59CF260A2FAD}" type="pres">
      <dgm:prSet presAssocID="{A9AA9E34-6670-4DEF-826B-BCB429AD4F30}" presName="invisiNode" presStyleLbl="node1" presStyleIdx="4" presStyleCnt="5"/>
      <dgm:spPr/>
    </dgm:pt>
    <dgm:pt modelId="{851086FE-E65C-4277-A1C6-0554C844F70E}" type="pres">
      <dgm:prSet presAssocID="{A9AA9E34-6670-4DEF-826B-BCB429AD4F30}" presName="imagNode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C0667B19-5DEA-4045-A270-4E4416AD5FD5}" type="presOf" srcId="{D1DCB8AE-CECF-4B3C-A6E6-E940DF72065D}" destId="{5681B35F-0546-4780-982E-0152963C372D}" srcOrd="0" destOrd="0" presId="urn:microsoft.com/office/officeart/2005/8/layout/hList7"/>
    <dgm:cxn modelId="{D2C46548-D3D8-406D-8082-75A4A9F8A1D0}" type="presOf" srcId="{B04C3D8D-D9A7-4B20-889D-847905F5EC72}" destId="{6CC3AF08-1D99-43B5-BD70-CC629E3CCFF9}" srcOrd="0" destOrd="0" presId="urn:microsoft.com/office/officeart/2005/8/layout/hList7"/>
    <dgm:cxn modelId="{55880C29-5C48-4BBF-987C-CE40739DEED5}" type="presOf" srcId="{6AE83AFB-D404-4853-BB36-C2DB009DBF97}" destId="{7977848D-3200-4212-BF4B-FE385C15A1FF}" srcOrd="1" destOrd="0" presId="urn:microsoft.com/office/officeart/2005/8/layout/hList7"/>
    <dgm:cxn modelId="{EBBF3042-2BB5-441F-9AB5-42E9FEC38B7F}" type="presOf" srcId="{038D94BB-0AB0-44A4-9E75-B1CD2AA05C44}" destId="{96F791DB-BF07-45E5-A13A-5CDDA5A8899C}" srcOrd="0" destOrd="0" presId="urn:microsoft.com/office/officeart/2005/8/layout/hList7"/>
    <dgm:cxn modelId="{49A6C1B5-E5CC-4EF0-849F-AEA1D0B85165}" type="presOf" srcId="{18E98FC2-705F-4531-9C2F-7CB819A75A2F}" destId="{FD388FFF-0C10-49CE-95C2-2D9CFB5105D7}" srcOrd="1" destOrd="0" presId="urn:microsoft.com/office/officeart/2005/8/layout/hList7"/>
    <dgm:cxn modelId="{C3713288-21B8-4C37-BF25-344D8A9A1497}" type="presOf" srcId="{A9AA9E34-6670-4DEF-826B-BCB429AD4F30}" destId="{E14CCFF6-C456-43E7-8715-C857A57FDA00}" srcOrd="0" destOrd="0" presId="urn:microsoft.com/office/officeart/2005/8/layout/hList7"/>
    <dgm:cxn modelId="{1B693038-362D-4B3E-9EFD-5D7E819DAF01}" srcId="{18272B1A-3A26-4451-8535-F089F8447A8E}" destId="{6AE83AFB-D404-4853-BB36-C2DB009DBF97}" srcOrd="0" destOrd="0" parTransId="{C93C4FE5-9711-4988-B237-D7F8E314A5D8}" sibTransId="{BAAB0B93-3DC0-431A-B742-1EE55B43D5BB}"/>
    <dgm:cxn modelId="{16E79AF3-C062-4579-9F5C-E7B54D6483ED}" type="presOf" srcId="{3FC70B45-2386-4F18-89E4-40B14422239C}" destId="{C56B773A-2C29-4428-AB95-A62057F35170}" srcOrd="1" destOrd="0" presId="urn:microsoft.com/office/officeart/2005/8/layout/hList7"/>
    <dgm:cxn modelId="{A07704EB-77F6-4742-A1EA-BAE472863BA6}" srcId="{18272B1A-3A26-4451-8535-F089F8447A8E}" destId="{038D94BB-0AB0-44A4-9E75-B1CD2AA05C44}" srcOrd="2" destOrd="0" parTransId="{25E77106-1689-4A7E-8692-C3495C97B478}" sibTransId="{B04C3D8D-D9A7-4B20-889D-847905F5EC72}"/>
    <dgm:cxn modelId="{CADC0A52-44B9-40A5-9176-D69C7D726693}" type="presOf" srcId="{038D94BB-0AB0-44A4-9E75-B1CD2AA05C44}" destId="{F46F55F2-0647-475D-9FC8-0255672B399C}" srcOrd="1" destOrd="0" presId="urn:microsoft.com/office/officeart/2005/8/layout/hList7"/>
    <dgm:cxn modelId="{82B720E5-9C1F-4369-8C29-14079F3E6FF1}" srcId="{18272B1A-3A26-4451-8535-F089F8447A8E}" destId="{3FC70B45-2386-4F18-89E4-40B14422239C}" srcOrd="1" destOrd="0" parTransId="{53D6D711-76C3-4BC1-966A-7C1B28AB124F}" sibTransId="{D1DCB8AE-CECF-4B3C-A6E6-E940DF72065D}"/>
    <dgm:cxn modelId="{902293B0-DAFE-4DF1-BC6A-217B49036ACE}" type="presOf" srcId="{18272B1A-3A26-4451-8535-F089F8447A8E}" destId="{977D6401-4685-49BF-99B6-93F52336A67A}" srcOrd="0" destOrd="0" presId="urn:microsoft.com/office/officeart/2005/8/layout/hList7"/>
    <dgm:cxn modelId="{B15F02C5-66D5-4910-8095-DD9648919A29}" type="presOf" srcId="{BAAB0B93-3DC0-431A-B742-1EE55B43D5BB}" destId="{22BC0CDE-A1C3-4986-AD3E-2C2800837775}" srcOrd="0" destOrd="0" presId="urn:microsoft.com/office/officeart/2005/8/layout/hList7"/>
    <dgm:cxn modelId="{71967BF7-24FA-4980-AE56-7CBC0C41770D}" srcId="{18272B1A-3A26-4451-8535-F089F8447A8E}" destId="{A9AA9E34-6670-4DEF-826B-BCB429AD4F30}" srcOrd="4" destOrd="0" parTransId="{D52D7495-81C9-4D0D-B2BD-1D22B064F1D4}" sibTransId="{C8807712-2428-4DC2-8E00-0435606BC186}"/>
    <dgm:cxn modelId="{3F04A287-6659-443A-B8A5-9B15D2B95FEB}" type="presOf" srcId="{18E98FC2-705F-4531-9C2F-7CB819A75A2F}" destId="{49A08F17-17B9-4051-9967-6ECE14C3DA56}" srcOrd="0" destOrd="0" presId="urn:microsoft.com/office/officeart/2005/8/layout/hList7"/>
    <dgm:cxn modelId="{93C71331-9D64-4AB0-925F-BFBCDA728F4A}" srcId="{18272B1A-3A26-4451-8535-F089F8447A8E}" destId="{18E98FC2-705F-4531-9C2F-7CB819A75A2F}" srcOrd="3" destOrd="0" parTransId="{E17A0795-8EBB-4054-B22B-D789B2804B58}" sibTransId="{1EC3D926-32DE-47F6-A520-59F9C7363B85}"/>
    <dgm:cxn modelId="{49DCF3BF-233F-4414-8286-B96BD5F11491}" type="presOf" srcId="{3FC70B45-2386-4F18-89E4-40B14422239C}" destId="{D91495B0-AA8E-4216-AB2F-36F2F7FA09C4}" srcOrd="0" destOrd="0" presId="urn:microsoft.com/office/officeart/2005/8/layout/hList7"/>
    <dgm:cxn modelId="{B7429C09-044F-473F-9DAA-79633C4F37C0}" type="presOf" srcId="{6AE83AFB-D404-4853-BB36-C2DB009DBF97}" destId="{EA3A6762-20D4-4F70-AFAF-B13D046CF349}" srcOrd="0" destOrd="0" presId="urn:microsoft.com/office/officeart/2005/8/layout/hList7"/>
    <dgm:cxn modelId="{FB87DF06-325C-4CC9-B997-D91F37B8AE02}" type="presOf" srcId="{A9AA9E34-6670-4DEF-826B-BCB429AD4F30}" destId="{1979ED3C-A562-4B96-BA5A-0BB2BE293874}" srcOrd="1" destOrd="0" presId="urn:microsoft.com/office/officeart/2005/8/layout/hList7"/>
    <dgm:cxn modelId="{99466960-FA98-45CF-BD72-C5145656A24E}" type="presOf" srcId="{1EC3D926-32DE-47F6-A520-59F9C7363B85}" destId="{7364F91A-6288-47E1-8A16-1B626DDE55A0}" srcOrd="0" destOrd="0" presId="urn:microsoft.com/office/officeart/2005/8/layout/hList7"/>
    <dgm:cxn modelId="{D47E822D-7A02-4EB9-B5B0-8378933CE201}" type="presParOf" srcId="{977D6401-4685-49BF-99B6-93F52336A67A}" destId="{125C0205-E69B-4FA1-ABF1-D43DD383F406}" srcOrd="0" destOrd="0" presId="urn:microsoft.com/office/officeart/2005/8/layout/hList7"/>
    <dgm:cxn modelId="{3101C3F9-BB8B-4F7D-A2D3-FD3F5DF2EDC4}" type="presParOf" srcId="{977D6401-4685-49BF-99B6-93F52336A67A}" destId="{A801C42C-799A-400A-9813-666942E6BE65}" srcOrd="1" destOrd="0" presId="urn:microsoft.com/office/officeart/2005/8/layout/hList7"/>
    <dgm:cxn modelId="{D4B29C7C-7512-4BEF-A851-6D8D2E6B9CF4}" type="presParOf" srcId="{A801C42C-799A-400A-9813-666942E6BE65}" destId="{E00DF8C2-F885-4719-932B-B8C884864D6A}" srcOrd="0" destOrd="0" presId="urn:microsoft.com/office/officeart/2005/8/layout/hList7"/>
    <dgm:cxn modelId="{B67E79C2-BC6C-495F-A1C1-2CC2D687D61D}" type="presParOf" srcId="{E00DF8C2-F885-4719-932B-B8C884864D6A}" destId="{EA3A6762-20D4-4F70-AFAF-B13D046CF349}" srcOrd="0" destOrd="0" presId="urn:microsoft.com/office/officeart/2005/8/layout/hList7"/>
    <dgm:cxn modelId="{EA12559F-5F28-4093-817F-60A43AAF7F4E}" type="presParOf" srcId="{E00DF8C2-F885-4719-932B-B8C884864D6A}" destId="{7977848D-3200-4212-BF4B-FE385C15A1FF}" srcOrd="1" destOrd="0" presId="urn:microsoft.com/office/officeart/2005/8/layout/hList7"/>
    <dgm:cxn modelId="{6B522822-E9A4-43FC-BC2F-C4C80C9153A1}" type="presParOf" srcId="{E00DF8C2-F885-4719-932B-B8C884864D6A}" destId="{2DAAD4DA-8AF0-4F28-A0F0-CE053549C240}" srcOrd="2" destOrd="0" presId="urn:microsoft.com/office/officeart/2005/8/layout/hList7"/>
    <dgm:cxn modelId="{F35707D4-0EAF-4064-BDFF-4B93DFB2B184}" type="presParOf" srcId="{E00DF8C2-F885-4719-932B-B8C884864D6A}" destId="{EE84B53D-BB63-4AFE-9C49-DF81FA705954}" srcOrd="3" destOrd="0" presId="urn:microsoft.com/office/officeart/2005/8/layout/hList7"/>
    <dgm:cxn modelId="{301C2D3A-BD8F-454C-9A88-2CE65A28CB21}" type="presParOf" srcId="{A801C42C-799A-400A-9813-666942E6BE65}" destId="{22BC0CDE-A1C3-4986-AD3E-2C2800837775}" srcOrd="1" destOrd="0" presId="urn:microsoft.com/office/officeart/2005/8/layout/hList7"/>
    <dgm:cxn modelId="{1C45636D-3623-40D9-976F-1DE96DCD7C12}" type="presParOf" srcId="{A801C42C-799A-400A-9813-666942E6BE65}" destId="{47356E1D-4A4A-42DD-8B92-15C273691D64}" srcOrd="2" destOrd="0" presId="urn:microsoft.com/office/officeart/2005/8/layout/hList7"/>
    <dgm:cxn modelId="{332B8692-4C06-41B2-AF79-AA952C8A6BA2}" type="presParOf" srcId="{47356E1D-4A4A-42DD-8B92-15C273691D64}" destId="{D91495B0-AA8E-4216-AB2F-36F2F7FA09C4}" srcOrd="0" destOrd="0" presId="urn:microsoft.com/office/officeart/2005/8/layout/hList7"/>
    <dgm:cxn modelId="{2D555998-1FCB-4C1B-9E54-5FA611DF1E18}" type="presParOf" srcId="{47356E1D-4A4A-42DD-8B92-15C273691D64}" destId="{C56B773A-2C29-4428-AB95-A62057F35170}" srcOrd="1" destOrd="0" presId="urn:microsoft.com/office/officeart/2005/8/layout/hList7"/>
    <dgm:cxn modelId="{D8219CDA-F8B5-486D-9875-C22C887B26CF}" type="presParOf" srcId="{47356E1D-4A4A-42DD-8B92-15C273691D64}" destId="{0BFC3C64-D08D-457B-937B-E590F02C6D96}" srcOrd="2" destOrd="0" presId="urn:microsoft.com/office/officeart/2005/8/layout/hList7"/>
    <dgm:cxn modelId="{30771A10-6C6C-423F-90CA-46D9AE18125A}" type="presParOf" srcId="{47356E1D-4A4A-42DD-8B92-15C273691D64}" destId="{D3B18209-6506-4FEA-B1C4-B4DAF56BEF18}" srcOrd="3" destOrd="0" presId="urn:microsoft.com/office/officeart/2005/8/layout/hList7"/>
    <dgm:cxn modelId="{F3BFBE3C-24A6-4F80-8739-E7D5004A0DCD}" type="presParOf" srcId="{A801C42C-799A-400A-9813-666942E6BE65}" destId="{5681B35F-0546-4780-982E-0152963C372D}" srcOrd="3" destOrd="0" presId="urn:microsoft.com/office/officeart/2005/8/layout/hList7"/>
    <dgm:cxn modelId="{FED105A9-82A8-45B3-8E49-4272B9A3A984}" type="presParOf" srcId="{A801C42C-799A-400A-9813-666942E6BE65}" destId="{03FDA256-4374-4F18-9F6B-DEDA898CDCFC}" srcOrd="4" destOrd="0" presId="urn:microsoft.com/office/officeart/2005/8/layout/hList7"/>
    <dgm:cxn modelId="{4FA63A63-C31A-4B33-A65D-C247A0F75AEF}" type="presParOf" srcId="{03FDA256-4374-4F18-9F6B-DEDA898CDCFC}" destId="{96F791DB-BF07-45E5-A13A-5CDDA5A8899C}" srcOrd="0" destOrd="0" presId="urn:microsoft.com/office/officeart/2005/8/layout/hList7"/>
    <dgm:cxn modelId="{7F883E8A-B84B-48C5-B172-25EF4B14D282}" type="presParOf" srcId="{03FDA256-4374-4F18-9F6B-DEDA898CDCFC}" destId="{F46F55F2-0647-475D-9FC8-0255672B399C}" srcOrd="1" destOrd="0" presId="urn:microsoft.com/office/officeart/2005/8/layout/hList7"/>
    <dgm:cxn modelId="{598E2657-3941-4B71-878D-CB06F5813D64}" type="presParOf" srcId="{03FDA256-4374-4F18-9F6B-DEDA898CDCFC}" destId="{6FD75A10-CAA8-4344-8F96-DC4F34A9FACF}" srcOrd="2" destOrd="0" presId="urn:microsoft.com/office/officeart/2005/8/layout/hList7"/>
    <dgm:cxn modelId="{44CF382B-BCEA-4F7D-9CF8-96711F27B968}" type="presParOf" srcId="{03FDA256-4374-4F18-9F6B-DEDA898CDCFC}" destId="{709987A0-61E7-497A-A6FF-CB10B840A105}" srcOrd="3" destOrd="0" presId="urn:microsoft.com/office/officeart/2005/8/layout/hList7"/>
    <dgm:cxn modelId="{8497749F-8481-4C63-ABEF-F67CE30F288B}" type="presParOf" srcId="{A801C42C-799A-400A-9813-666942E6BE65}" destId="{6CC3AF08-1D99-43B5-BD70-CC629E3CCFF9}" srcOrd="5" destOrd="0" presId="urn:microsoft.com/office/officeart/2005/8/layout/hList7"/>
    <dgm:cxn modelId="{2462F3B5-5356-443F-B383-9CDB10133010}" type="presParOf" srcId="{A801C42C-799A-400A-9813-666942E6BE65}" destId="{B92FFD0C-3628-4BE1-B6CD-B87BF687EB61}" srcOrd="6" destOrd="0" presId="urn:microsoft.com/office/officeart/2005/8/layout/hList7"/>
    <dgm:cxn modelId="{501E1D1C-C122-4AD7-BD95-5552DB0559BC}" type="presParOf" srcId="{B92FFD0C-3628-4BE1-B6CD-B87BF687EB61}" destId="{49A08F17-17B9-4051-9967-6ECE14C3DA56}" srcOrd="0" destOrd="0" presId="urn:microsoft.com/office/officeart/2005/8/layout/hList7"/>
    <dgm:cxn modelId="{C7D2FE98-48E5-4C65-9E28-DA525F90166C}" type="presParOf" srcId="{B92FFD0C-3628-4BE1-B6CD-B87BF687EB61}" destId="{FD388FFF-0C10-49CE-95C2-2D9CFB5105D7}" srcOrd="1" destOrd="0" presId="urn:microsoft.com/office/officeart/2005/8/layout/hList7"/>
    <dgm:cxn modelId="{E650F924-F948-4D12-8D2C-D8D58EE878C8}" type="presParOf" srcId="{B92FFD0C-3628-4BE1-B6CD-B87BF687EB61}" destId="{998D8E31-8BDE-4868-B27F-5528C560CD16}" srcOrd="2" destOrd="0" presId="urn:microsoft.com/office/officeart/2005/8/layout/hList7"/>
    <dgm:cxn modelId="{8B3E112A-96C0-449A-B0C3-EF932A0DAA59}" type="presParOf" srcId="{B92FFD0C-3628-4BE1-B6CD-B87BF687EB61}" destId="{5514F9AC-EAA7-4E81-8424-AD714979FB39}" srcOrd="3" destOrd="0" presId="urn:microsoft.com/office/officeart/2005/8/layout/hList7"/>
    <dgm:cxn modelId="{3E9C6311-031A-491A-97AE-5E7255DCCF47}" type="presParOf" srcId="{A801C42C-799A-400A-9813-666942E6BE65}" destId="{7364F91A-6288-47E1-8A16-1B626DDE55A0}" srcOrd="7" destOrd="0" presId="urn:microsoft.com/office/officeart/2005/8/layout/hList7"/>
    <dgm:cxn modelId="{D4689496-7C8C-4991-85DC-7C6F0ECA8258}" type="presParOf" srcId="{A801C42C-799A-400A-9813-666942E6BE65}" destId="{8F6944B8-5087-4F12-841A-858B116C9586}" srcOrd="8" destOrd="0" presId="urn:microsoft.com/office/officeart/2005/8/layout/hList7"/>
    <dgm:cxn modelId="{7C591A21-7E6A-4FB7-8FB1-E4A800898F1F}" type="presParOf" srcId="{8F6944B8-5087-4F12-841A-858B116C9586}" destId="{E14CCFF6-C456-43E7-8715-C857A57FDA00}" srcOrd="0" destOrd="0" presId="urn:microsoft.com/office/officeart/2005/8/layout/hList7"/>
    <dgm:cxn modelId="{3C301582-938A-473D-A673-EA127D8DBD5C}" type="presParOf" srcId="{8F6944B8-5087-4F12-841A-858B116C9586}" destId="{1979ED3C-A562-4B96-BA5A-0BB2BE293874}" srcOrd="1" destOrd="0" presId="urn:microsoft.com/office/officeart/2005/8/layout/hList7"/>
    <dgm:cxn modelId="{ABDC9FE6-DC94-4725-A35D-75F4AF052AE8}" type="presParOf" srcId="{8F6944B8-5087-4F12-841A-858B116C9586}" destId="{B502A9A5-6F99-4B64-B5E8-59CF260A2FAD}" srcOrd="2" destOrd="0" presId="urn:microsoft.com/office/officeart/2005/8/layout/hList7"/>
    <dgm:cxn modelId="{2B7EED83-D549-4A61-8020-92FBBA85425B}" type="presParOf" srcId="{8F6944B8-5087-4F12-841A-858B116C9586}" destId="{851086FE-E65C-4277-A1C6-0554C844F70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50FE40-1EBB-467C-AB9F-D7FAAC78271C}" type="doc">
      <dgm:prSet loTypeId="urn:microsoft.com/office/officeart/2005/8/layout/cycle3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8770D48-5FA9-454E-95DC-CB2C12F1D477}">
      <dgm:prSet phldrT="[Text]" custT="1"/>
      <dgm:spPr/>
      <dgm:t>
        <a:bodyPr/>
        <a:lstStyle/>
        <a:p>
          <a:r>
            <a:rPr lang="en-US" sz="1400" dirty="0" smtClean="0"/>
            <a:t>Build a Community</a:t>
          </a:r>
          <a:endParaRPr lang="en-US" sz="1400" dirty="0"/>
        </a:p>
      </dgm:t>
    </dgm:pt>
    <dgm:pt modelId="{30B0DD11-CEEC-49B3-BFD0-A582FE057AEE}" type="parTrans" cxnId="{DB5E8256-C49D-4326-A2C5-F0A694484B73}">
      <dgm:prSet/>
      <dgm:spPr/>
      <dgm:t>
        <a:bodyPr/>
        <a:lstStyle/>
        <a:p>
          <a:endParaRPr lang="en-US" sz="1400"/>
        </a:p>
      </dgm:t>
    </dgm:pt>
    <dgm:pt modelId="{C3120803-4AC4-4FBD-878C-F836DE56CC74}" type="sibTrans" cxnId="{DB5E8256-C49D-4326-A2C5-F0A694484B73}">
      <dgm:prSet/>
      <dgm:spPr/>
      <dgm:t>
        <a:bodyPr/>
        <a:lstStyle/>
        <a:p>
          <a:endParaRPr lang="en-US" sz="1400"/>
        </a:p>
      </dgm:t>
    </dgm:pt>
    <dgm:pt modelId="{3362DF53-0E45-4A8E-90D8-079FE1D7E668}">
      <dgm:prSet phldrT="[Text]" custT="1"/>
      <dgm:spPr/>
      <dgm:t>
        <a:bodyPr/>
        <a:lstStyle/>
        <a:p>
          <a:r>
            <a:rPr lang="en-US" sz="1400" dirty="0" smtClean="0"/>
            <a:t>Interdisciplinary</a:t>
          </a:r>
          <a:endParaRPr lang="en-US" sz="1400" dirty="0"/>
        </a:p>
      </dgm:t>
    </dgm:pt>
    <dgm:pt modelId="{5F1708ED-111A-49CD-A26C-1C176727A2FE}" type="parTrans" cxnId="{6167A324-446D-416B-BFF0-BEB3D0DF75AA}">
      <dgm:prSet/>
      <dgm:spPr/>
      <dgm:t>
        <a:bodyPr/>
        <a:lstStyle/>
        <a:p>
          <a:endParaRPr lang="en-US" sz="1400"/>
        </a:p>
      </dgm:t>
    </dgm:pt>
    <dgm:pt modelId="{D9162E53-D6C4-4469-8A9A-8B64E8D5CCA2}" type="sibTrans" cxnId="{6167A324-446D-416B-BFF0-BEB3D0DF75AA}">
      <dgm:prSet/>
      <dgm:spPr/>
      <dgm:t>
        <a:bodyPr/>
        <a:lstStyle/>
        <a:p>
          <a:endParaRPr lang="en-US" sz="1400"/>
        </a:p>
      </dgm:t>
    </dgm:pt>
    <dgm:pt modelId="{82F3A5F4-7DB5-482A-870B-AD73131C7660}">
      <dgm:prSet phldrT="[Text]" custT="1"/>
      <dgm:spPr/>
      <dgm:t>
        <a:bodyPr/>
        <a:lstStyle/>
        <a:p>
          <a:r>
            <a:rPr lang="en-US" sz="1400" dirty="0" smtClean="0"/>
            <a:t>Virtual Research Environment in EOSC framework</a:t>
          </a:r>
          <a:endParaRPr lang="en-US" sz="1400" dirty="0"/>
        </a:p>
      </dgm:t>
    </dgm:pt>
    <dgm:pt modelId="{18C15CE2-E987-4348-8BA2-68E5BD720E5B}" type="parTrans" cxnId="{3E0C7936-38B6-48A1-AAF2-3F58C9BC2C03}">
      <dgm:prSet/>
      <dgm:spPr/>
      <dgm:t>
        <a:bodyPr/>
        <a:lstStyle/>
        <a:p>
          <a:endParaRPr lang="en-US" sz="1400"/>
        </a:p>
      </dgm:t>
    </dgm:pt>
    <dgm:pt modelId="{2E8EC1E5-897D-4C6C-8B02-DF893F58BFFB}" type="sibTrans" cxnId="{3E0C7936-38B6-48A1-AAF2-3F58C9BC2C03}">
      <dgm:prSet/>
      <dgm:spPr/>
      <dgm:t>
        <a:bodyPr/>
        <a:lstStyle/>
        <a:p>
          <a:endParaRPr lang="en-US" sz="1400"/>
        </a:p>
      </dgm:t>
    </dgm:pt>
    <dgm:pt modelId="{3B2A00E4-95BA-48D0-9D7A-F70632A13B3B}">
      <dgm:prSet phldrT="[Text]" custT="1"/>
      <dgm:spPr/>
      <dgm:t>
        <a:bodyPr/>
        <a:lstStyle/>
        <a:p>
          <a:r>
            <a:rPr lang="en-US" sz="1400" dirty="0" smtClean="0"/>
            <a:t>Cross-Domain R&amp;D </a:t>
          </a:r>
          <a:endParaRPr lang="en-US" sz="1400" dirty="0"/>
        </a:p>
      </dgm:t>
    </dgm:pt>
    <dgm:pt modelId="{7C7FCCD3-D9A5-4C02-BBFC-72EC4239E248}" type="parTrans" cxnId="{96214415-C6A2-414E-97F6-1A6542DC71D5}">
      <dgm:prSet/>
      <dgm:spPr/>
      <dgm:t>
        <a:bodyPr/>
        <a:lstStyle/>
        <a:p>
          <a:endParaRPr lang="en-US" sz="1400"/>
        </a:p>
      </dgm:t>
    </dgm:pt>
    <dgm:pt modelId="{8CF90DC1-B838-4673-821C-23D411690741}" type="sibTrans" cxnId="{96214415-C6A2-414E-97F6-1A6542DC71D5}">
      <dgm:prSet/>
      <dgm:spPr/>
      <dgm:t>
        <a:bodyPr/>
        <a:lstStyle/>
        <a:p>
          <a:endParaRPr lang="en-US" sz="1400"/>
        </a:p>
      </dgm:t>
    </dgm:pt>
    <dgm:pt modelId="{2D8CF1A0-F9CC-4669-BEAC-6798C692C7C1}">
      <dgm:prSet phldrT="[Text]" custT="1"/>
      <dgm:spPr/>
      <dgm:t>
        <a:bodyPr/>
        <a:lstStyle/>
        <a:p>
          <a:r>
            <a:rPr lang="en-US" sz="1400" dirty="0" smtClean="0"/>
            <a:t>FAIR data</a:t>
          </a:r>
          <a:endParaRPr lang="en-US" sz="1400" dirty="0"/>
        </a:p>
      </dgm:t>
    </dgm:pt>
    <dgm:pt modelId="{92247F80-74E4-443C-968E-F7173D71B0E6}" type="parTrans" cxnId="{007E459D-C4CB-4D59-ABFA-BB15D795631B}">
      <dgm:prSet/>
      <dgm:spPr/>
      <dgm:t>
        <a:bodyPr/>
        <a:lstStyle/>
        <a:p>
          <a:endParaRPr lang="en-US" sz="1400"/>
        </a:p>
      </dgm:t>
    </dgm:pt>
    <dgm:pt modelId="{A8905ADF-F97C-4743-9702-486BB2F66134}" type="sibTrans" cxnId="{007E459D-C4CB-4D59-ABFA-BB15D795631B}">
      <dgm:prSet/>
      <dgm:spPr/>
      <dgm:t>
        <a:bodyPr/>
        <a:lstStyle/>
        <a:p>
          <a:endParaRPr lang="en-US" sz="1400"/>
        </a:p>
      </dgm:t>
    </dgm:pt>
    <dgm:pt modelId="{2AA5AFA4-0C4D-49D4-BD74-ECAF471AED76}">
      <dgm:prSet phldrT="[Text]" custT="1"/>
      <dgm:spPr/>
      <dgm:t>
        <a:bodyPr/>
        <a:lstStyle/>
        <a:p>
          <a:r>
            <a:rPr lang="en-US" sz="1400" dirty="0" smtClean="0"/>
            <a:t>Open to External Stakeholder (digital SME)</a:t>
          </a:r>
          <a:endParaRPr lang="en-US" sz="1400" dirty="0"/>
        </a:p>
      </dgm:t>
    </dgm:pt>
    <dgm:pt modelId="{4C62E01D-B6B9-4362-BB93-DC8B2FBBF784}" type="parTrans" cxnId="{2CA01F06-BA19-4FAD-BB26-1D00D82E8C94}">
      <dgm:prSet/>
      <dgm:spPr/>
      <dgm:t>
        <a:bodyPr/>
        <a:lstStyle/>
        <a:p>
          <a:endParaRPr lang="en-US" sz="1400"/>
        </a:p>
      </dgm:t>
    </dgm:pt>
    <dgm:pt modelId="{EFA2BEA6-A6EF-41FB-ACC0-DE4AC49E1D64}" type="sibTrans" cxnId="{2CA01F06-BA19-4FAD-BB26-1D00D82E8C94}">
      <dgm:prSet/>
      <dgm:spPr/>
      <dgm:t>
        <a:bodyPr/>
        <a:lstStyle/>
        <a:p>
          <a:endParaRPr lang="en-US" sz="1400"/>
        </a:p>
      </dgm:t>
    </dgm:pt>
    <dgm:pt modelId="{1178B665-0019-46B7-BB44-D4C778E4CF85}" type="pres">
      <dgm:prSet presAssocID="{2250FE40-1EBB-467C-AB9F-D7FAAC78271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226F29-2123-470E-8FAB-C8957D736832}" type="pres">
      <dgm:prSet presAssocID="{2250FE40-1EBB-467C-AB9F-D7FAAC78271C}" presName="cycle" presStyleCnt="0"/>
      <dgm:spPr/>
    </dgm:pt>
    <dgm:pt modelId="{B5EE8A45-4101-4717-964D-EB267FD7CD67}" type="pres">
      <dgm:prSet presAssocID="{D8770D48-5FA9-454E-95DC-CB2C12F1D477}" presName="nodeFirstNode" presStyleLbl="node1" presStyleIdx="0" presStyleCnt="6" custRadScaleRad="101913" custRadScaleInc="114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7068EE-9B8D-4C9C-9504-9A4D0553E693}" type="pres">
      <dgm:prSet presAssocID="{C3120803-4AC4-4FBD-878C-F836DE56CC74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B0DA9E78-B193-4ACC-ABE0-BAFD753E4514}" type="pres">
      <dgm:prSet presAssocID="{3362DF53-0E45-4A8E-90D8-079FE1D7E668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01171C-5330-4471-A1D5-73586A5425EE}" type="pres">
      <dgm:prSet presAssocID="{82F3A5F4-7DB5-482A-870B-AD73131C7660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97581C-F439-4FC1-9FAA-5DD8C711A13F}" type="pres">
      <dgm:prSet presAssocID="{3B2A00E4-95BA-48D0-9D7A-F70632A13B3B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5D87B-BAE1-4466-A131-E0A4E12BB2A0}" type="pres">
      <dgm:prSet presAssocID="{2D8CF1A0-F9CC-4669-BEAC-6798C692C7C1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95A94-7FF2-4929-A215-F756EAA5199B}" type="pres">
      <dgm:prSet presAssocID="{2AA5AFA4-0C4D-49D4-BD74-ECAF471AED76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8767A4-6112-474C-9FB3-8A67B8CF5B0A}" type="presOf" srcId="{2D8CF1A0-F9CC-4669-BEAC-6798C692C7C1}" destId="{8025D87B-BAE1-4466-A131-E0A4E12BB2A0}" srcOrd="0" destOrd="0" presId="urn:microsoft.com/office/officeart/2005/8/layout/cycle3"/>
    <dgm:cxn modelId="{450C2875-8BFC-4521-BF05-FEDBFDF1CB91}" type="presOf" srcId="{3B2A00E4-95BA-48D0-9D7A-F70632A13B3B}" destId="{2897581C-F439-4FC1-9FAA-5DD8C711A13F}" srcOrd="0" destOrd="0" presId="urn:microsoft.com/office/officeart/2005/8/layout/cycle3"/>
    <dgm:cxn modelId="{007E459D-C4CB-4D59-ABFA-BB15D795631B}" srcId="{2250FE40-1EBB-467C-AB9F-D7FAAC78271C}" destId="{2D8CF1A0-F9CC-4669-BEAC-6798C692C7C1}" srcOrd="4" destOrd="0" parTransId="{92247F80-74E4-443C-968E-F7173D71B0E6}" sibTransId="{A8905ADF-F97C-4743-9702-486BB2F66134}"/>
    <dgm:cxn modelId="{3E0C7936-38B6-48A1-AAF2-3F58C9BC2C03}" srcId="{2250FE40-1EBB-467C-AB9F-D7FAAC78271C}" destId="{82F3A5F4-7DB5-482A-870B-AD73131C7660}" srcOrd="2" destOrd="0" parTransId="{18C15CE2-E987-4348-8BA2-68E5BD720E5B}" sibTransId="{2E8EC1E5-897D-4C6C-8B02-DF893F58BFFB}"/>
    <dgm:cxn modelId="{DC6E338E-E265-484C-942F-CC68804B6814}" type="presOf" srcId="{C3120803-4AC4-4FBD-878C-F836DE56CC74}" destId="{C07068EE-9B8D-4C9C-9504-9A4D0553E693}" srcOrd="0" destOrd="0" presId="urn:microsoft.com/office/officeart/2005/8/layout/cycle3"/>
    <dgm:cxn modelId="{2CA01F06-BA19-4FAD-BB26-1D00D82E8C94}" srcId="{2250FE40-1EBB-467C-AB9F-D7FAAC78271C}" destId="{2AA5AFA4-0C4D-49D4-BD74-ECAF471AED76}" srcOrd="5" destOrd="0" parTransId="{4C62E01D-B6B9-4362-BB93-DC8B2FBBF784}" sibTransId="{EFA2BEA6-A6EF-41FB-ACC0-DE4AC49E1D64}"/>
    <dgm:cxn modelId="{864BBE0A-0D94-4C77-BEA2-4B374BE1A5FB}" type="presOf" srcId="{2AA5AFA4-0C4D-49D4-BD74-ECAF471AED76}" destId="{04995A94-7FF2-4929-A215-F756EAA5199B}" srcOrd="0" destOrd="0" presId="urn:microsoft.com/office/officeart/2005/8/layout/cycle3"/>
    <dgm:cxn modelId="{96214415-C6A2-414E-97F6-1A6542DC71D5}" srcId="{2250FE40-1EBB-467C-AB9F-D7FAAC78271C}" destId="{3B2A00E4-95BA-48D0-9D7A-F70632A13B3B}" srcOrd="3" destOrd="0" parTransId="{7C7FCCD3-D9A5-4C02-BBFC-72EC4239E248}" sibTransId="{8CF90DC1-B838-4673-821C-23D411690741}"/>
    <dgm:cxn modelId="{0D65E73B-C4A4-4B06-A6D6-7262CB210949}" type="presOf" srcId="{2250FE40-1EBB-467C-AB9F-D7FAAC78271C}" destId="{1178B665-0019-46B7-BB44-D4C778E4CF85}" srcOrd="0" destOrd="0" presId="urn:microsoft.com/office/officeart/2005/8/layout/cycle3"/>
    <dgm:cxn modelId="{3A3BC0D3-5AEC-47BB-9C9D-4FEC1633B72F}" type="presOf" srcId="{82F3A5F4-7DB5-482A-870B-AD73131C7660}" destId="{7201171C-5330-4471-A1D5-73586A5425EE}" srcOrd="0" destOrd="0" presId="urn:microsoft.com/office/officeart/2005/8/layout/cycle3"/>
    <dgm:cxn modelId="{65B69E81-137A-436A-BBFF-4E84AC594185}" type="presOf" srcId="{D8770D48-5FA9-454E-95DC-CB2C12F1D477}" destId="{B5EE8A45-4101-4717-964D-EB267FD7CD67}" srcOrd="0" destOrd="0" presId="urn:microsoft.com/office/officeart/2005/8/layout/cycle3"/>
    <dgm:cxn modelId="{6167A324-446D-416B-BFF0-BEB3D0DF75AA}" srcId="{2250FE40-1EBB-467C-AB9F-D7FAAC78271C}" destId="{3362DF53-0E45-4A8E-90D8-079FE1D7E668}" srcOrd="1" destOrd="0" parTransId="{5F1708ED-111A-49CD-A26C-1C176727A2FE}" sibTransId="{D9162E53-D6C4-4469-8A9A-8B64E8D5CCA2}"/>
    <dgm:cxn modelId="{9ADBD706-8617-4ED2-8B57-888ED07D5B6F}" type="presOf" srcId="{3362DF53-0E45-4A8E-90D8-079FE1D7E668}" destId="{B0DA9E78-B193-4ACC-ABE0-BAFD753E4514}" srcOrd="0" destOrd="0" presId="urn:microsoft.com/office/officeart/2005/8/layout/cycle3"/>
    <dgm:cxn modelId="{DB5E8256-C49D-4326-A2C5-F0A694484B73}" srcId="{2250FE40-1EBB-467C-AB9F-D7FAAC78271C}" destId="{D8770D48-5FA9-454E-95DC-CB2C12F1D477}" srcOrd="0" destOrd="0" parTransId="{30B0DD11-CEEC-49B3-BFD0-A582FE057AEE}" sibTransId="{C3120803-4AC4-4FBD-878C-F836DE56CC74}"/>
    <dgm:cxn modelId="{C865FE46-33C7-484F-8B8C-D33E52455375}" type="presParOf" srcId="{1178B665-0019-46B7-BB44-D4C778E4CF85}" destId="{B9226F29-2123-470E-8FAB-C8957D736832}" srcOrd="0" destOrd="0" presId="urn:microsoft.com/office/officeart/2005/8/layout/cycle3"/>
    <dgm:cxn modelId="{A8815EAE-5197-4C9B-B912-3D0EB058117A}" type="presParOf" srcId="{B9226F29-2123-470E-8FAB-C8957D736832}" destId="{B5EE8A45-4101-4717-964D-EB267FD7CD67}" srcOrd="0" destOrd="0" presId="urn:microsoft.com/office/officeart/2005/8/layout/cycle3"/>
    <dgm:cxn modelId="{DFEBA546-621A-42E6-AEC6-7E4310CB6C6F}" type="presParOf" srcId="{B9226F29-2123-470E-8FAB-C8957D736832}" destId="{C07068EE-9B8D-4C9C-9504-9A4D0553E693}" srcOrd="1" destOrd="0" presId="urn:microsoft.com/office/officeart/2005/8/layout/cycle3"/>
    <dgm:cxn modelId="{AAFCC93D-3236-480C-BBF3-4189DFA012A0}" type="presParOf" srcId="{B9226F29-2123-470E-8FAB-C8957D736832}" destId="{B0DA9E78-B193-4ACC-ABE0-BAFD753E4514}" srcOrd="2" destOrd="0" presId="urn:microsoft.com/office/officeart/2005/8/layout/cycle3"/>
    <dgm:cxn modelId="{90EB9278-10AC-4EFB-BB56-184219843882}" type="presParOf" srcId="{B9226F29-2123-470E-8FAB-C8957D736832}" destId="{7201171C-5330-4471-A1D5-73586A5425EE}" srcOrd="3" destOrd="0" presId="urn:microsoft.com/office/officeart/2005/8/layout/cycle3"/>
    <dgm:cxn modelId="{DA1BFAD1-20A7-4594-976E-D6AFD82DDF46}" type="presParOf" srcId="{B9226F29-2123-470E-8FAB-C8957D736832}" destId="{2897581C-F439-4FC1-9FAA-5DD8C711A13F}" srcOrd="4" destOrd="0" presId="urn:microsoft.com/office/officeart/2005/8/layout/cycle3"/>
    <dgm:cxn modelId="{5DD069F2-3395-4245-A00E-66EC6FBD25A6}" type="presParOf" srcId="{B9226F29-2123-470E-8FAB-C8957D736832}" destId="{8025D87B-BAE1-4466-A131-E0A4E12BB2A0}" srcOrd="5" destOrd="0" presId="urn:microsoft.com/office/officeart/2005/8/layout/cycle3"/>
    <dgm:cxn modelId="{A4B7F707-A144-40CD-BF2B-B51557B2C9F5}" type="presParOf" srcId="{B9226F29-2123-470E-8FAB-C8957D736832}" destId="{04995A94-7FF2-4929-A215-F756EAA5199B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275AA1-F665-49F4-80C5-7581B0E5729C}" type="doc">
      <dgm:prSet loTypeId="urn:microsoft.com/office/officeart/2005/8/layout/l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40D7FE4-6D6E-4E6B-8958-D6A73B1419CF}">
      <dgm:prSet custT="1"/>
      <dgm:spPr/>
      <dgm:t>
        <a:bodyPr/>
        <a:lstStyle/>
        <a:p>
          <a:pPr rtl="0"/>
          <a:r>
            <a:rPr lang="en-GB" sz="2000" b="1" i="0" dirty="0" smtClean="0"/>
            <a:t>support </a:t>
          </a:r>
          <a:r>
            <a:rPr lang="en-GB" sz="2000" b="0" i="0" dirty="0" smtClean="0"/>
            <a:t>synergies  </a:t>
          </a:r>
          <a:endParaRPr lang="en-GB" sz="2000" dirty="0"/>
        </a:p>
      </dgm:t>
    </dgm:pt>
    <dgm:pt modelId="{B67B59D9-715B-40B8-9F30-4DEFF85EB2D9}" type="parTrans" cxnId="{76100344-46BD-49BA-AB3D-49A9B5B3E0C2}">
      <dgm:prSet/>
      <dgm:spPr/>
      <dgm:t>
        <a:bodyPr/>
        <a:lstStyle/>
        <a:p>
          <a:endParaRPr lang="en-US"/>
        </a:p>
      </dgm:t>
    </dgm:pt>
    <dgm:pt modelId="{5C45EBEE-F3AB-4D72-973A-382DD9FAC022}" type="sibTrans" cxnId="{76100344-46BD-49BA-AB3D-49A9B5B3E0C2}">
      <dgm:prSet/>
      <dgm:spPr/>
      <dgm:t>
        <a:bodyPr/>
        <a:lstStyle/>
        <a:p>
          <a:endParaRPr lang="en-US"/>
        </a:p>
      </dgm:t>
    </dgm:pt>
    <dgm:pt modelId="{5A3FA8A9-F9D2-4134-8458-A8B22771680D}">
      <dgm:prSet custT="1"/>
      <dgm:spPr/>
      <dgm:t>
        <a:bodyPr/>
        <a:lstStyle/>
        <a:p>
          <a:pPr rtl="0"/>
          <a:r>
            <a:rPr lang="en-GB" sz="2000" b="1" i="0" dirty="0" smtClean="0"/>
            <a:t>enhance</a:t>
          </a:r>
          <a:r>
            <a:rPr lang="en-GB" sz="2000" b="0" i="0" dirty="0" smtClean="0"/>
            <a:t> researchers’ participation in EOSC </a:t>
          </a:r>
          <a:endParaRPr lang="en-GB" sz="2000" dirty="0"/>
        </a:p>
      </dgm:t>
    </dgm:pt>
    <dgm:pt modelId="{E4988B12-0A3B-48A4-9D4E-F20396DBE141}" type="parTrans" cxnId="{AFF1D465-5A41-42C1-95EB-D11AD9DE15C9}">
      <dgm:prSet/>
      <dgm:spPr/>
      <dgm:t>
        <a:bodyPr/>
        <a:lstStyle/>
        <a:p>
          <a:endParaRPr lang="en-US"/>
        </a:p>
      </dgm:t>
    </dgm:pt>
    <dgm:pt modelId="{C97FEBD8-7916-45BC-BB4E-14F625C38EB3}" type="sibTrans" cxnId="{AFF1D465-5A41-42C1-95EB-D11AD9DE15C9}">
      <dgm:prSet/>
      <dgm:spPr/>
      <dgm:t>
        <a:bodyPr/>
        <a:lstStyle/>
        <a:p>
          <a:endParaRPr lang="en-US"/>
        </a:p>
      </dgm:t>
    </dgm:pt>
    <dgm:pt modelId="{C05841DE-E635-46BD-91B1-55529F6ED48B}">
      <dgm:prSet custT="1"/>
      <dgm:spPr/>
      <dgm:t>
        <a:bodyPr/>
        <a:lstStyle/>
        <a:p>
          <a:pPr rtl="0"/>
          <a:r>
            <a:rPr lang="en-GB" sz="2000" b="1" i="0" dirty="0" smtClean="0"/>
            <a:t>reaching</a:t>
          </a:r>
          <a:r>
            <a:rPr lang="en-GB" sz="2000" b="0" i="0" dirty="0" smtClean="0"/>
            <a:t> new communities and Research Infrastructures </a:t>
          </a:r>
          <a:endParaRPr lang="en-GB" sz="2000" dirty="0"/>
        </a:p>
      </dgm:t>
    </dgm:pt>
    <dgm:pt modelId="{D9E1E322-23F3-43AC-A267-E2A733801926}" type="parTrans" cxnId="{D1380990-E337-47BA-B3DE-D830C07676B8}">
      <dgm:prSet/>
      <dgm:spPr/>
      <dgm:t>
        <a:bodyPr/>
        <a:lstStyle/>
        <a:p>
          <a:endParaRPr lang="en-US"/>
        </a:p>
      </dgm:t>
    </dgm:pt>
    <dgm:pt modelId="{917F0362-8A39-4DE6-B46F-AB540C0DB9D5}" type="sibTrans" cxnId="{D1380990-E337-47BA-B3DE-D830C07676B8}">
      <dgm:prSet/>
      <dgm:spPr/>
      <dgm:t>
        <a:bodyPr/>
        <a:lstStyle/>
        <a:p>
          <a:endParaRPr lang="en-US"/>
        </a:p>
      </dgm:t>
    </dgm:pt>
    <dgm:pt modelId="{8D2A18ED-D5CC-4649-96B5-857F450CA16F}">
      <dgm:prSet custT="1"/>
      <dgm:spPr/>
      <dgm:t>
        <a:bodyPr/>
        <a:lstStyle/>
        <a:p>
          <a:pPr rtl="0"/>
          <a:r>
            <a:rPr lang="en-GB" sz="2000" b="1" i="0" dirty="0" smtClean="0"/>
            <a:t>future</a:t>
          </a:r>
          <a:r>
            <a:rPr lang="en-GB" sz="1800" b="0" i="0" dirty="0" smtClean="0"/>
            <a:t> prospective for sustainability  </a:t>
          </a:r>
          <a:endParaRPr lang="en-GB" sz="1800" dirty="0"/>
        </a:p>
      </dgm:t>
    </dgm:pt>
    <dgm:pt modelId="{257F2144-5F7C-4A33-9452-8678F944F637}" type="parTrans" cxnId="{CA5A3A28-C04A-43C4-9176-C9EBD5633893}">
      <dgm:prSet/>
      <dgm:spPr/>
      <dgm:t>
        <a:bodyPr/>
        <a:lstStyle/>
        <a:p>
          <a:endParaRPr lang="en-US"/>
        </a:p>
      </dgm:t>
    </dgm:pt>
    <dgm:pt modelId="{8EBDFB23-438D-4E08-983A-F8C133987D1C}" type="sibTrans" cxnId="{CA5A3A28-C04A-43C4-9176-C9EBD5633893}">
      <dgm:prSet/>
      <dgm:spPr/>
      <dgm:t>
        <a:bodyPr/>
        <a:lstStyle/>
        <a:p>
          <a:endParaRPr lang="en-US"/>
        </a:p>
      </dgm:t>
    </dgm:pt>
    <dgm:pt modelId="{72B7EEDA-2139-4782-A498-1FCF4C420F31}" type="pres">
      <dgm:prSet presAssocID="{F4275AA1-F665-49F4-80C5-7581B0E5729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8823008-8EBC-4C21-9515-E3DDE331DFDF}" type="pres">
      <dgm:prSet presAssocID="{640D7FE4-6D6E-4E6B-8958-D6A73B1419CF}" presName="horFlow" presStyleCnt="0"/>
      <dgm:spPr/>
    </dgm:pt>
    <dgm:pt modelId="{265DA6C1-DAD8-4C68-8253-66381E91C555}" type="pres">
      <dgm:prSet presAssocID="{640D7FE4-6D6E-4E6B-8958-D6A73B1419CF}" presName="bigChev" presStyleLbl="node1" presStyleIdx="0" presStyleCnt="4"/>
      <dgm:spPr/>
      <dgm:t>
        <a:bodyPr/>
        <a:lstStyle/>
        <a:p>
          <a:endParaRPr lang="en-US"/>
        </a:p>
      </dgm:t>
    </dgm:pt>
    <dgm:pt modelId="{AB4AA5BC-F96D-4A84-AEE0-53114B837980}" type="pres">
      <dgm:prSet presAssocID="{640D7FE4-6D6E-4E6B-8958-D6A73B1419CF}" presName="vSp" presStyleCnt="0"/>
      <dgm:spPr/>
    </dgm:pt>
    <dgm:pt modelId="{37139C43-C00B-4D66-9F8C-A25D05A59E0F}" type="pres">
      <dgm:prSet presAssocID="{5A3FA8A9-F9D2-4134-8458-A8B22771680D}" presName="horFlow" presStyleCnt="0"/>
      <dgm:spPr/>
    </dgm:pt>
    <dgm:pt modelId="{6B93029E-32A0-4454-98BE-3E0EC23B9FD2}" type="pres">
      <dgm:prSet presAssocID="{5A3FA8A9-F9D2-4134-8458-A8B22771680D}" presName="bigChev" presStyleLbl="node1" presStyleIdx="1" presStyleCnt="4"/>
      <dgm:spPr/>
      <dgm:t>
        <a:bodyPr/>
        <a:lstStyle/>
        <a:p>
          <a:endParaRPr lang="en-US"/>
        </a:p>
      </dgm:t>
    </dgm:pt>
    <dgm:pt modelId="{59C68E0B-6E52-47DD-850F-C8F584615FF3}" type="pres">
      <dgm:prSet presAssocID="{5A3FA8A9-F9D2-4134-8458-A8B22771680D}" presName="vSp" presStyleCnt="0"/>
      <dgm:spPr/>
    </dgm:pt>
    <dgm:pt modelId="{C39D0318-BB54-4D90-BAB4-C72E25AB168A}" type="pres">
      <dgm:prSet presAssocID="{C05841DE-E635-46BD-91B1-55529F6ED48B}" presName="horFlow" presStyleCnt="0"/>
      <dgm:spPr/>
    </dgm:pt>
    <dgm:pt modelId="{75F031A3-6210-4746-87F4-C7DBE8CA1FF4}" type="pres">
      <dgm:prSet presAssocID="{C05841DE-E635-46BD-91B1-55529F6ED48B}" presName="bigChev" presStyleLbl="node1" presStyleIdx="2" presStyleCnt="4"/>
      <dgm:spPr/>
      <dgm:t>
        <a:bodyPr/>
        <a:lstStyle/>
        <a:p>
          <a:endParaRPr lang="en-US"/>
        </a:p>
      </dgm:t>
    </dgm:pt>
    <dgm:pt modelId="{BA58DFF5-DADA-43FF-B235-F7C7D4830BB7}" type="pres">
      <dgm:prSet presAssocID="{C05841DE-E635-46BD-91B1-55529F6ED48B}" presName="vSp" presStyleCnt="0"/>
      <dgm:spPr/>
    </dgm:pt>
    <dgm:pt modelId="{007BD48E-1ED8-4A15-8C69-A86F55F874E6}" type="pres">
      <dgm:prSet presAssocID="{8D2A18ED-D5CC-4649-96B5-857F450CA16F}" presName="horFlow" presStyleCnt="0"/>
      <dgm:spPr/>
    </dgm:pt>
    <dgm:pt modelId="{F2EA4AE5-DCA7-4844-9F81-F50212B10683}" type="pres">
      <dgm:prSet presAssocID="{8D2A18ED-D5CC-4649-96B5-857F450CA16F}" presName="bigChev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CA5A3A28-C04A-43C4-9176-C9EBD5633893}" srcId="{F4275AA1-F665-49F4-80C5-7581B0E5729C}" destId="{8D2A18ED-D5CC-4649-96B5-857F450CA16F}" srcOrd="3" destOrd="0" parTransId="{257F2144-5F7C-4A33-9452-8678F944F637}" sibTransId="{8EBDFB23-438D-4E08-983A-F8C133987D1C}"/>
    <dgm:cxn modelId="{D1380990-E337-47BA-B3DE-D830C07676B8}" srcId="{F4275AA1-F665-49F4-80C5-7581B0E5729C}" destId="{C05841DE-E635-46BD-91B1-55529F6ED48B}" srcOrd="2" destOrd="0" parTransId="{D9E1E322-23F3-43AC-A267-E2A733801926}" sibTransId="{917F0362-8A39-4DE6-B46F-AB540C0DB9D5}"/>
    <dgm:cxn modelId="{AFF1D465-5A41-42C1-95EB-D11AD9DE15C9}" srcId="{F4275AA1-F665-49F4-80C5-7581B0E5729C}" destId="{5A3FA8A9-F9D2-4134-8458-A8B22771680D}" srcOrd="1" destOrd="0" parTransId="{E4988B12-0A3B-48A4-9D4E-F20396DBE141}" sibTransId="{C97FEBD8-7916-45BC-BB4E-14F625C38EB3}"/>
    <dgm:cxn modelId="{4A5596E0-B479-4E3F-848C-8410250E4469}" type="presOf" srcId="{640D7FE4-6D6E-4E6B-8958-D6A73B1419CF}" destId="{265DA6C1-DAD8-4C68-8253-66381E91C555}" srcOrd="0" destOrd="0" presId="urn:microsoft.com/office/officeart/2005/8/layout/lProcess3"/>
    <dgm:cxn modelId="{1134872B-B80C-44E9-B9C1-DEDF03374F72}" type="presOf" srcId="{8D2A18ED-D5CC-4649-96B5-857F450CA16F}" destId="{F2EA4AE5-DCA7-4844-9F81-F50212B10683}" srcOrd="0" destOrd="0" presId="urn:microsoft.com/office/officeart/2005/8/layout/lProcess3"/>
    <dgm:cxn modelId="{D29F6BAA-7889-4C56-B116-8D0B980891D1}" type="presOf" srcId="{5A3FA8A9-F9D2-4134-8458-A8B22771680D}" destId="{6B93029E-32A0-4454-98BE-3E0EC23B9FD2}" srcOrd="0" destOrd="0" presId="urn:microsoft.com/office/officeart/2005/8/layout/lProcess3"/>
    <dgm:cxn modelId="{48B8C0D3-0D62-481A-A8B7-2318A7C290B9}" type="presOf" srcId="{C05841DE-E635-46BD-91B1-55529F6ED48B}" destId="{75F031A3-6210-4746-87F4-C7DBE8CA1FF4}" srcOrd="0" destOrd="0" presId="urn:microsoft.com/office/officeart/2005/8/layout/lProcess3"/>
    <dgm:cxn modelId="{98D19E28-03CB-4FF0-ACDB-814901D691C0}" type="presOf" srcId="{F4275AA1-F665-49F4-80C5-7581B0E5729C}" destId="{72B7EEDA-2139-4782-A498-1FCF4C420F31}" srcOrd="0" destOrd="0" presId="urn:microsoft.com/office/officeart/2005/8/layout/lProcess3"/>
    <dgm:cxn modelId="{76100344-46BD-49BA-AB3D-49A9B5B3E0C2}" srcId="{F4275AA1-F665-49F4-80C5-7581B0E5729C}" destId="{640D7FE4-6D6E-4E6B-8958-D6A73B1419CF}" srcOrd="0" destOrd="0" parTransId="{B67B59D9-715B-40B8-9F30-4DEFF85EB2D9}" sibTransId="{5C45EBEE-F3AB-4D72-973A-382DD9FAC022}"/>
    <dgm:cxn modelId="{78464359-C8A5-418B-8F06-F6B952071AB9}" type="presParOf" srcId="{72B7EEDA-2139-4782-A498-1FCF4C420F31}" destId="{68823008-8EBC-4C21-9515-E3DDE331DFDF}" srcOrd="0" destOrd="0" presId="urn:microsoft.com/office/officeart/2005/8/layout/lProcess3"/>
    <dgm:cxn modelId="{91C4DA56-5BC1-4910-B3FC-872C8AD6BF17}" type="presParOf" srcId="{68823008-8EBC-4C21-9515-E3DDE331DFDF}" destId="{265DA6C1-DAD8-4C68-8253-66381E91C555}" srcOrd="0" destOrd="0" presId="urn:microsoft.com/office/officeart/2005/8/layout/lProcess3"/>
    <dgm:cxn modelId="{FCF940CC-27AA-491B-9C93-74310AC77642}" type="presParOf" srcId="{72B7EEDA-2139-4782-A498-1FCF4C420F31}" destId="{AB4AA5BC-F96D-4A84-AEE0-53114B837980}" srcOrd="1" destOrd="0" presId="urn:microsoft.com/office/officeart/2005/8/layout/lProcess3"/>
    <dgm:cxn modelId="{C82D8579-0EE5-41BC-8720-E4A5A0D71CB6}" type="presParOf" srcId="{72B7EEDA-2139-4782-A498-1FCF4C420F31}" destId="{37139C43-C00B-4D66-9F8C-A25D05A59E0F}" srcOrd="2" destOrd="0" presId="urn:microsoft.com/office/officeart/2005/8/layout/lProcess3"/>
    <dgm:cxn modelId="{4323DC6A-1DA4-4BBB-9C36-24E2C2903A89}" type="presParOf" srcId="{37139C43-C00B-4D66-9F8C-A25D05A59E0F}" destId="{6B93029E-32A0-4454-98BE-3E0EC23B9FD2}" srcOrd="0" destOrd="0" presId="urn:microsoft.com/office/officeart/2005/8/layout/lProcess3"/>
    <dgm:cxn modelId="{AE6CB6F2-36FD-474D-A7CA-F8757190B869}" type="presParOf" srcId="{72B7EEDA-2139-4782-A498-1FCF4C420F31}" destId="{59C68E0B-6E52-47DD-850F-C8F584615FF3}" srcOrd="3" destOrd="0" presId="urn:microsoft.com/office/officeart/2005/8/layout/lProcess3"/>
    <dgm:cxn modelId="{D02F7992-1A31-423D-A999-AE31414E9386}" type="presParOf" srcId="{72B7EEDA-2139-4782-A498-1FCF4C420F31}" destId="{C39D0318-BB54-4D90-BAB4-C72E25AB168A}" srcOrd="4" destOrd="0" presId="urn:microsoft.com/office/officeart/2005/8/layout/lProcess3"/>
    <dgm:cxn modelId="{4F9CF028-9A72-493F-BC44-7BBAD4A5476F}" type="presParOf" srcId="{C39D0318-BB54-4D90-BAB4-C72E25AB168A}" destId="{75F031A3-6210-4746-87F4-C7DBE8CA1FF4}" srcOrd="0" destOrd="0" presId="urn:microsoft.com/office/officeart/2005/8/layout/lProcess3"/>
    <dgm:cxn modelId="{85F23205-0B85-4F26-8B97-08926226604D}" type="presParOf" srcId="{72B7EEDA-2139-4782-A498-1FCF4C420F31}" destId="{BA58DFF5-DADA-43FF-B235-F7C7D4830BB7}" srcOrd="5" destOrd="0" presId="urn:microsoft.com/office/officeart/2005/8/layout/lProcess3"/>
    <dgm:cxn modelId="{33B3F880-55B3-4772-8D84-8DC9E1463A91}" type="presParOf" srcId="{72B7EEDA-2139-4782-A498-1FCF4C420F31}" destId="{007BD48E-1ED8-4A15-8C69-A86F55F874E6}" srcOrd="6" destOrd="0" presId="urn:microsoft.com/office/officeart/2005/8/layout/lProcess3"/>
    <dgm:cxn modelId="{A02C9708-9F8E-45D2-BCBC-03921A573617}" type="presParOf" srcId="{007BD48E-1ED8-4A15-8C69-A86F55F874E6}" destId="{F2EA4AE5-DCA7-4844-9F81-F50212B1068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4648A2-D717-485B-B4EF-B015A99236D7}" type="doc">
      <dgm:prSet loTypeId="urn:microsoft.com/office/officeart/2009/3/layout/StepUpProcess" loCatId="process" qsTypeId="urn:microsoft.com/office/officeart/2005/8/quickstyle/3d4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30767600-6825-4A50-AC1A-84592A22DF2E}">
      <dgm:prSet custT="1"/>
      <dgm:spPr/>
      <dgm:t>
        <a:bodyPr/>
        <a:lstStyle/>
        <a:p>
          <a:pPr rtl="0"/>
          <a:r>
            <a:rPr lang="en-GB" sz="2000" dirty="0" smtClean="0"/>
            <a:t>Stimulating and/or cooperating inter-domain open science (JENAA)</a:t>
          </a:r>
          <a:endParaRPr lang="en-GB" sz="2000" dirty="0"/>
        </a:p>
      </dgm:t>
    </dgm:pt>
    <dgm:pt modelId="{7FFF229D-538A-47BD-ADAA-D720CF81FBCD}" type="parTrans" cxnId="{5E0A5264-8C8A-42AE-81EC-B289CE8D2C98}">
      <dgm:prSet/>
      <dgm:spPr/>
      <dgm:t>
        <a:bodyPr/>
        <a:lstStyle/>
        <a:p>
          <a:endParaRPr lang="en-US" sz="2000"/>
        </a:p>
      </dgm:t>
    </dgm:pt>
    <dgm:pt modelId="{3272764F-82C4-4769-8734-4BB8A2F8A005}" type="sibTrans" cxnId="{5E0A5264-8C8A-42AE-81EC-B289CE8D2C98}">
      <dgm:prSet/>
      <dgm:spPr/>
      <dgm:t>
        <a:bodyPr/>
        <a:lstStyle/>
        <a:p>
          <a:endParaRPr lang="en-US" sz="2000"/>
        </a:p>
      </dgm:t>
    </dgm:pt>
    <dgm:pt modelId="{53769ECB-AAC0-4D85-957E-976586BCE4AF}">
      <dgm:prSet custT="1"/>
      <dgm:spPr/>
      <dgm:t>
        <a:bodyPr/>
        <a:lstStyle/>
        <a:p>
          <a:pPr rtl="0"/>
          <a:r>
            <a:rPr lang="en-GB" sz="2000" b="0" i="0" dirty="0" smtClean="0"/>
            <a:t>“bench” concept to enhance  researchers’ participation in open science and cross-domain scientific research (and guiding the EOSC architecture). </a:t>
          </a:r>
          <a:endParaRPr lang="en-GB" sz="2000" dirty="0"/>
        </a:p>
      </dgm:t>
    </dgm:pt>
    <dgm:pt modelId="{FB7A68D6-4337-498E-9867-4CC56084B6F5}" type="parTrans" cxnId="{E18C1FEC-0351-4B63-ACD7-27873D7B5E27}">
      <dgm:prSet/>
      <dgm:spPr/>
      <dgm:t>
        <a:bodyPr/>
        <a:lstStyle/>
        <a:p>
          <a:endParaRPr lang="en-US" sz="2000"/>
        </a:p>
      </dgm:t>
    </dgm:pt>
    <dgm:pt modelId="{56D14364-754F-4A7A-8FA1-8939C52B8DF3}" type="sibTrans" cxnId="{E18C1FEC-0351-4B63-ACD7-27873D7B5E27}">
      <dgm:prSet/>
      <dgm:spPr/>
      <dgm:t>
        <a:bodyPr/>
        <a:lstStyle/>
        <a:p>
          <a:endParaRPr lang="en-US" sz="2000"/>
        </a:p>
      </dgm:t>
    </dgm:pt>
    <dgm:pt modelId="{CD5A37E1-F941-4BFF-ABB2-D707869720EA}">
      <dgm:prSet custT="1"/>
      <dgm:spPr/>
      <dgm:t>
        <a:bodyPr/>
        <a:lstStyle/>
        <a:p>
          <a:pPr rtl="0"/>
          <a:r>
            <a:rPr lang="en-GB" sz="2000" b="0" i="0" dirty="0" smtClean="0"/>
            <a:t>Included in </a:t>
          </a:r>
          <a:r>
            <a:rPr lang="en-GB" sz="2000" b="0" i="0" u="sng" dirty="0" smtClean="0"/>
            <a:t>EOSC Future </a:t>
          </a:r>
          <a:endParaRPr lang="en-GB" sz="2000" dirty="0"/>
        </a:p>
      </dgm:t>
    </dgm:pt>
    <dgm:pt modelId="{1544BC86-7E51-4EFF-A076-CCB7F7D91B96}" type="parTrans" cxnId="{4FF305E2-A56D-4332-8892-54A8737C66CA}">
      <dgm:prSet/>
      <dgm:spPr/>
      <dgm:t>
        <a:bodyPr/>
        <a:lstStyle/>
        <a:p>
          <a:endParaRPr lang="en-US" sz="2000"/>
        </a:p>
      </dgm:t>
    </dgm:pt>
    <dgm:pt modelId="{755F743E-A72A-4608-8F45-40D10CE161B0}" type="sibTrans" cxnId="{4FF305E2-A56D-4332-8892-54A8737C66CA}">
      <dgm:prSet/>
      <dgm:spPr/>
      <dgm:t>
        <a:bodyPr/>
        <a:lstStyle/>
        <a:p>
          <a:endParaRPr lang="en-US" sz="2000"/>
        </a:p>
      </dgm:t>
    </dgm:pt>
    <dgm:pt modelId="{F262A420-8AC9-41B6-AB50-09A5FD0308C4}" type="pres">
      <dgm:prSet presAssocID="{974648A2-D717-485B-B4EF-B015A99236D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3E2E80D-6FD4-4C45-A165-A5BBFC9571CF}" type="pres">
      <dgm:prSet presAssocID="{30767600-6825-4A50-AC1A-84592A22DF2E}" presName="composite" presStyleCnt="0"/>
      <dgm:spPr/>
    </dgm:pt>
    <dgm:pt modelId="{FDAC4F40-E809-4880-9E3B-C17127F8DFEC}" type="pres">
      <dgm:prSet presAssocID="{30767600-6825-4A50-AC1A-84592A22DF2E}" presName="LShape" presStyleLbl="alignNode1" presStyleIdx="0" presStyleCnt="5"/>
      <dgm:spPr/>
    </dgm:pt>
    <dgm:pt modelId="{A5CC54E8-3098-4301-A8B5-D0130A321F6E}" type="pres">
      <dgm:prSet presAssocID="{30767600-6825-4A50-AC1A-84592A22DF2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21FEA4-A60C-4912-BFD4-AE5232803D6A}" type="pres">
      <dgm:prSet presAssocID="{30767600-6825-4A50-AC1A-84592A22DF2E}" presName="Triangle" presStyleLbl="alignNode1" presStyleIdx="1" presStyleCnt="5"/>
      <dgm:spPr/>
    </dgm:pt>
    <dgm:pt modelId="{AC8DA340-AB75-494D-B6E0-C9C677850C86}" type="pres">
      <dgm:prSet presAssocID="{3272764F-82C4-4769-8734-4BB8A2F8A005}" presName="sibTrans" presStyleCnt="0"/>
      <dgm:spPr/>
    </dgm:pt>
    <dgm:pt modelId="{7835DFEF-9902-4936-9F6A-D4BAF99BB559}" type="pres">
      <dgm:prSet presAssocID="{3272764F-82C4-4769-8734-4BB8A2F8A005}" presName="space" presStyleCnt="0"/>
      <dgm:spPr/>
    </dgm:pt>
    <dgm:pt modelId="{53325D2F-35BC-4319-9AF7-AB374D02E445}" type="pres">
      <dgm:prSet presAssocID="{53769ECB-AAC0-4D85-957E-976586BCE4AF}" presName="composite" presStyleCnt="0"/>
      <dgm:spPr/>
    </dgm:pt>
    <dgm:pt modelId="{F1AA623D-FEED-4042-9105-596C3C2FB83A}" type="pres">
      <dgm:prSet presAssocID="{53769ECB-AAC0-4D85-957E-976586BCE4AF}" presName="LShape" presStyleLbl="alignNode1" presStyleIdx="2" presStyleCnt="5"/>
      <dgm:spPr/>
    </dgm:pt>
    <dgm:pt modelId="{D49014B3-09C1-4F30-BE35-6E3EF83ECB43}" type="pres">
      <dgm:prSet presAssocID="{53769ECB-AAC0-4D85-957E-976586BCE4AF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65D2D-56C0-47FF-898B-048CBC1C446A}" type="pres">
      <dgm:prSet presAssocID="{53769ECB-AAC0-4D85-957E-976586BCE4AF}" presName="Triangle" presStyleLbl="alignNode1" presStyleIdx="3" presStyleCnt="5"/>
      <dgm:spPr/>
    </dgm:pt>
    <dgm:pt modelId="{BC2471D7-47D7-4D1C-AB32-914DF4AD84E3}" type="pres">
      <dgm:prSet presAssocID="{56D14364-754F-4A7A-8FA1-8939C52B8DF3}" presName="sibTrans" presStyleCnt="0"/>
      <dgm:spPr/>
    </dgm:pt>
    <dgm:pt modelId="{7205B064-A93D-426B-BC73-6CB3DD7AB31F}" type="pres">
      <dgm:prSet presAssocID="{56D14364-754F-4A7A-8FA1-8939C52B8DF3}" presName="space" presStyleCnt="0"/>
      <dgm:spPr/>
    </dgm:pt>
    <dgm:pt modelId="{E607F4C7-9AE2-4DF0-AA2A-9FE4B75F6128}" type="pres">
      <dgm:prSet presAssocID="{CD5A37E1-F941-4BFF-ABB2-D707869720EA}" presName="composite" presStyleCnt="0"/>
      <dgm:spPr/>
    </dgm:pt>
    <dgm:pt modelId="{9D8DA4DF-93A5-420C-9BA0-243FC1F1C40E}" type="pres">
      <dgm:prSet presAssocID="{CD5A37E1-F941-4BFF-ABB2-D707869720EA}" presName="LShape" presStyleLbl="alignNode1" presStyleIdx="4" presStyleCnt="5"/>
      <dgm:spPr/>
    </dgm:pt>
    <dgm:pt modelId="{14B73326-BCF8-41FA-9620-E290E6C895FC}" type="pres">
      <dgm:prSet presAssocID="{CD5A37E1-F941-4BFF-ABB2-D707869720EA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AFD31B-DC6C-4157-97FD-212AA0C98106}" type="presOf" srcId="{CD5A37E1-F941-4BFF-ABB2-D707869720EA}" destId="{14B73326-BCF8-41FA-9620-E290E6C895FC}" srcOrd="0" destOrd="0" presId="urn:microsoft.com/office/officeart/2009/3/layout/StepUpProcess"/>
    <dgm:cxn modelId="{BE8FFC2D-3471-490D-BABC-BBFC3B3E8492}" type="presOf" srcId="{974648A2-D717-485B-B4EF-B015A99236D7}" destId="{F262A420-8AC9-41B6-AB50-09A5FD0308C4}" srcOrd="0" destOrd="0" presId="urn:microsoft.com/office/officeart/2009/3/layout/StepUpProcess"/>
    <dgm:cxn modelId="{14015377-00B5-4AE1-990D-F41C8210A325}" type="presOf" srcId="{30767600-6825-4A50-AC1A-84592A22DF2E}" destId="{A5CC54E8-3098-4301-A8B5-D0130A321F6E}" srcOrd="0" destOrd="0" presId="urn:microsoft.com/office/officeart/2009/3/layout/StepUpProcess"/>
    <dgm:cxn modelId="{660FF736-2B33-4C30-A97B-E19B99EB8B74}" type="presOf" srcId="{53769ECB-AAC0-4D85-957E-976586BCE4AF}" destId="{D49014B3-09C1-4F30-BE35-6E3EF83ECB43}" srcOrd="0" destOrd="0" presId="urn:microsoft.com/office/officeart/2009/3/layout/StepUpProcess"/>
    <dgm:cxn modelId="{E18C1FEC-0351-4B63-ACD7-27873D7B5E27}" srcId="{974648A2-D717-485B-B4EF-B015A99236D7}" destId="{53769ECB-AAC0-4D85-957E-976586BCE4AF}" srcOrd="1" destOrd="0" parTransId="{FB7A68D6-4337-498E-9867-4CC56084B6F5}" sibTransId="{56D14364-754F-4A7A-8FA1-8939C52B8DF3}"/>
    <dgm:cxn modelId="{5E0A5264-8C8A-42AE-81EC-B289CE8D2C98}" srcId="{974648A2-D717-485B-B4EF-B015A99236D7}" destId="{30767600-6825-4A50-AC1A-84592A22DF2E}" srcOrd="0" destOrd="0" parTransId="{7FFF229D-538A-47BD-ADAA-D720CF81FBCD}" sibTransId="{3272764F-82C4-4769-8734-4BB8A2F8A005}"/>
    <dgm:cxn modelId="{4FF305E2-A56D-4332-8892-54A8737C66CA}" srcId="{974648A2-D717-485B-B4EF-B015A99236D7}" destId="{CD5A37E1-F941-4BFF-ABB2-D707869720EA}" srcOrd="2" destOrd="0" parTransId="{1544BC86-7E51-4EFF-A076-CCB7F7D91B96}" sibTransId="{755F743E-A72A-4608-8F45-40D10CE161B0}"/>
    <dgm:cxn modelId="{30A9EB81-106A-4A58-B219-57991770CFC8}" type="presParOf" srcId="{F262A420-8AC9-41B6-AB50-09A5FD0308C4}" destId="{23E2E80D-6FD4-4C45-A165-A5BBFC9571CF}" srcOrd="0" destOrd="0" presId="urn:microsoft.com/office/officeart/2009/3/layout/StepUpProcess"/>
    <dgm:cxn modelId="{54C3C35C-FC73-4ED2-9E82-1CD527368080}" type="presParOf" srcId="{23E2E80D-6FD4-4C45-A165-A5BBFC9571CF}" destId="{FDAC4F40-E809-4880-9E3B-C17127F8DFEC}" srcOrd="0" destOrd="0" presId="urn:microsoft.com/office/officeart/2009/3/layout/StepUpProcess"/>
    <dgm:cxn modelId="{ACC20281-C598-419A-811E-626575B7C4B4}" type="presParOf" srcId="{23E2E80D-6FD4-4C45-A165-A5BBFC9571CF}" destId="{A5CC54E8-3098-4301-A8B5-D0130A321F6E}" srcOrd="1" destOrd="0" presId="urn:microsoft.com/office/officeart/2009/3/layout/StepUpProcess"/>
    <dgm:cxn modelId="{4DDC5F9A-ECD8-4EDF-98BF-36E23AD69ABD}" type="presParOf" srcId="{23E2E80D-6FD4-4C45-A165-A5BBFC9571CF}" destId="{4B21FEA4-A60C-4912-BFD4-AE5232803D6A}" srcOrd="2" destOrd="0" presId="urn:microsoft.com/office/officeart/2009/3/layout/StepUpProcess"/>
    <dgm:cxn modelId="{1409E842-9C99-403D-A17D-0EECB104FEEE}" type="presParOf" srcId="{F262A420-8AC9-41B6-AB50-09A5FD0308C4}" destId="{AC8DA340-AB75-494D-B6E0-C9C677850C86}" srcOrd="1" destOrd="0" presId="urn:microsoft.com/office/officeart/2009/3/layout/StepUpProcess"/>
    <dgm:cxn modelId="{5EDB0567-1C20-4F7A-B849-BF3A7BDF10E1}" type="presParOf" srcId="{AC8DA340-AB75-494D-B6E0-C9C677850C86}" destId="{7835DFEF-9902-4936-9F6A-D4BAF99BB559}" srcOrd="0" destOrd="0" presId="urn:microsoft.com/office/officeart/2009/3/layout/StepUpProcess"/>
    <dgm:cxn modelId="{DA2FB662-BE23-471D-AB49-499276814885}" type="presParOf" srcId="{F262A420-8AC9-41B6-AB50-09A5FD0308C4}" destId="{53325D2F-35BC-4319-9AF7-AB374D02E445}" srcOrd="2" destOrd="0" presId="urn:microsoft.com/office/officeart/2009/3/layout/StepUpProcess"/>
    <dgm:cxn modelId="{37F78FD9-1F81-4566-BC8B-9A507676586D}" type="presParOf" srcId="{53325D2F-35BC-4319-9AF7-AB374D02E445}" destId="{F1AA623D-FEED-4042-9105-596C3C2FB83A}" srcOrd="0" destOrd="0" presId="urn:microsoft.com/office/officeart/2009/3/layout/StepUpProcess"/>
    <dgm:cxn modelId="{C20E4D4E-D2AD-4213-9A90-12DA733BE1CD}" type="presParOf" srcId="{53325D2F-35BC-4319-9AF7-AB374D02E445}" destId="{D49014B3-09C1-4F30-BE35-6E3EF83ECB43}" srcOrd="1" destOrd="0" presId="urn:microsoft.com/office/officeart/2009/3/layout/StepUpProcess"/>
    <dgm:cxn modelId="{180E2DB6-8449-4C26-A17B-8E5FC15429B8}" type="presParOf" srcId="{53325D2F-35BC-4319-9AF7-AB374D02E445}" destId="{95565D2D-56C0-47FF-898B-048CBC1C446A}" srcOrd="2" destOrd="0" presId="urn:microsoft.com/office/officeart/2009/3/layout/StepUpProcess"/>
    <dgm:cxn modelId="{6B99C6EB-2FC1-42B2-B80C-0A0A1D00BA1B}" type="presParOf" srcId="{F262A420-8AC9-41B6-AB50-09A5FD0308C4}" destId="{BC2471D7-47D7-4D1C-AB32-914DF4AD84E3}" srcOrd="3" destOrd="0" presId="urn:microsoft.com/office/officeart/2009/3/layout/StepUpProcess"/>
    <dgm:cxn modelId="{DB069CAB-25A1-4480-BC98-945F69AE4FE4}" type="presParOf" srcId="{BC2471D7-47D7-4D1C-AB32-914DF4AD84E3}" destId="{7205B064-A93D-426B-BC73-6CB3DD7AB31F}" srcOrd="0" destOrd="0" presId="urn:microsoft.com/office/officeart/2009/3/layout/StepUpProcess"/>
    <dgm:cxn modelId="{3C791258-12F3-457B-9ADD-87AB7281EFBD}" type="presParOf" srcId="{F262A420-8AC9-41B6-AB50-09A5FD0308C4}" destId="{E607F4C7-9AE2-4DF0-AA2A-9FE4B75F6128}" srcOrd="4" destOrd="0" presId="urn:microsoft.com/office/officeart/2009/3/layout/StepUpProcess"/>
    <dgm:cxn modelId="{662B8A80-875A-415F-8122-75C8278F4FC8}" type="presParOf" srcId="{E607F4C7-9AE2-4DF0-AA2A-9FE4B75F6128}" destId="{9D8DA4DF-93A5-420C-9BA0-243FC1F1C40E}" srcOrd="0" destOrd="0" presId="urn:microsoft.com/office/officeart/2009/3/layout/StepUpProcess"/>
    <dgm:cxn modelId="{6B7D0A31-5B84-4C5E-A2E4-66C526DE42F6}" type="presParOf" srcId="{E607F4C7-9AE2-4DF0-AA2A-9FE4B75F6128}" destId="{14B73326-BCF8-41FA-9620-E290E6C895F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D688DDE-AA32-47C9-AC03-6B661DE9B1A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C1ED5E-8B24-46E1-BF3A-B0AC46A879B3}">
      <dgm:prSet/>
      <dgm:spPr>
        <a:solidFill>
          <a:schemeClr val="accent1">
            <a:lumMod val="75000"/>
            <a:alpha val="77000"/>
          </a:schemeClr>
        </a:solidFill>
      </dgm:spPr>
      <dgm:t>
        <a:bodyPr/>
        <a:lstStyle/>
        <a:p>
          <a:pPr rtl="0"/>
          <a:r>
            <a:rPr lang="en-GB" b="0" i="0" dirty="0" smtClean="0"/>
            <a:t>TSPs are multi-domain science integration across ESCAPE</a:t>
          </a:r>
          <a:endParaRPr lang="en-GB" dirty="0"/>
        </a:p>
      </dgm:t>
    </dgm:pt>
    <dgm:pt modelId="{A7D4D794-D959-4F93-8D31-F5F8FC9E9511}" type="parTrans" cxnId="{9F976804-1824-4F10-A2F8-97E27B369B85}">
      <dgm:prSet/>
      <dgm:spPr/>
      <dgm:t>
        <a:bodyPr/>
        <a:lstStyle/>
        <a:p>
          <a:endParaRPr lang="en-US"/>
        </a:p>
      </dgm:t>
    </dgm:pt>
    <dgm:pt modelId="{B454D6E4-CBE2-4D3C-BBE0-ABA4DB0536F8}" type="sibTrans" cxnId="{9F976804-1824-4F10-A2F8-97E27B369B85}">
      <dgm:prSet/>
      <dgm:spPr/>
      <dgm:t>
        <a:bodyPr/>
        <a:lstStyle/>
        <a:p>
          <a:endParaRPr lang="en-US"/>
        </a:p>
      </dgm:t>
    </dgm:pt>
    <dgm:pt modelId="{0A298661-073D-40C6-B330-77183199A62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2000" b="0" i="0" dirty="0" smtClean="0"/>
            <a:t>demonstrate new cutting edge open science capabilities, making use of the services implemented within ESCAPE</a:t>
          </a:r>
          <a:endParaRPr lang="en-GB" sz="2000" dirty="0"/>
        </a:p>
      </dgm:t>
    </dgm:pt>
    <dgm:pt modelId="{68679266-2795-4981-A40D-9EE521B71BDF}" type="parTrans" cxnId="{3093F465-C5F0-40B5-AF3D-81CF157D2DCA}">
      <dgm:prSet/>
      <dgm:spPr/>
      <dgm:t>
        <a:bodyPr/>
        <a:lstStyle/>
        <a:p>
          <a:endParaRPr lang="en-US"/>
        </a:p>
      </dgm:t>
    </dgm:pt>
    <dgm:pt modelId="{272079B9-99BB-4BBD-BF58-F3AEE638C91D}" type="sibTrans" cxnId="{3093F465-C5F0-40B5-AF3D-81CF157D2DCA}">
      <dgm:prSet/>
      <dgm:spPr/>
      <dgm:t>
        <a:bodyPr/>
        <a:lstStyle/>
        <a:p>
          <a:endParaRPr lang="en-US"/>
        </a:p>
      </dgm:t>
    </dgm:pt>
    <dgm:pt modelId="{BE3C8329-7EB1-4699-A275-8ABF780529F6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2000" b="0" i="0" dirty="0" smtClean="0"/>
            <a:t>feedback on the capabilities delivered by ESCAPE</a:t>
          </a:r>
          <a:endParaRPr lang="en-GB" sz="2000" dirty="0"/>
        </a:p>
      </dgm:t>
    </dgm:pt>
    <dgm:pt modelId="{307B1F95-51A6-40EB-8407-C2ECBA0358CA}" type="parTrans" cxnId="{0851B771-F40F-4BCE-8024-103A77A04BC7}">
      <dgm:prSet/>
      <dgm:spPr/>
      <dgm:t>
        <a:bodyPr/>
        <a:lstStyle/>
        <a:p>
          <a:endParaRPr lang="en-US"/>
        </a:p>
      </dgm:t>
    </dgm:pt>
    <dgm:pt modelId="{E3939450-8754-46D9-87CF-7C59956FA7D3}" type="sibTrans" cxnId="{0851B771-F40F-4BCE-8024-103A77A04BC7}">
      <dgm:prSet/>
      <dgm:spPr/>
      <dgm:t>
        <a:bodyPr/>
        <a:lstStyle/>
        <a:p>
          <a:endParaRPr lang="en-US"/>
        </a:p>
      </dgm:t>
    </dgm:pt>
    <dgm:pt modelId="{66E76EB6-A62B-4534-9040-3B910B931564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2000" b="0" i="0" dirty="0" smtClean="0"/>
            <a:t>benefit real science goals in exploring synergies between the ESFRIs and largely among three scientific communities Astrophysics/</a:t>
          </a:r>
          <a:r>
            <a:rPr lang="en-GB" sz="2000" b="0" i="0" dirty="0" err="1" smtClean="0"/>
            <a:t>Astroparticle</a:t>
          </a:r>
          <a:r>
            <a:rPr lang="en-GB" sz="2000" b="0" i="0" dirty="0" smtClean="0"/>
            <a:t>, accelerator-based Particle and Nuclear Physics (supported by consortia of EU member states, Universities/Institutes ) </a:t>
          </a:r>
          <a:endParaRPr lang="en-GB" sz="2000" dirty="0"/>
        </a:p>
      </dgm:t>
    </dgm:pt>
    <dgm:pt modelId="{AFA28ABF-88CE-4A65-A40D-B335311C4784}" type="parTrans" cxnId="{75E948A7-6AB5-4F4D-8552-F26E67722B49}">
      <dgm:prSet/>
      <dgm:spPr/>
      <dgm:t>
        <a:bodyPr/>
        <a:lstStyle/>
        <a:p>
          <a:endParaRPr lang="en-US"/>
        </a:p>
      </dgm:t>
    </dgm:pt>
    <dgm:pt modelId="{8A766B07-5BD9-446C-84A9-259D5A2857C7}" type="sibTrans" cxnId="{75E948A7-6AB5-4F4D-8552-F26E67722B49}">
      <dgm:prSet/>
      <dgm:spPr/>
      <dgm:t>
        <a:bodyPr/>
        <a:lstStyle/>
        <a:p>
          <a:endParaRPr lang="en-US"/>
        </a:p>
      </dgm:t>
    </dgm:pt>
    <dgm:pt modelId="{0D03E8E8-F362-4D72-B937-E25E25B3BECD}" type="pres">
      <dgm:prSet presAssocID="{6D688DDE-AA32-47C9-AC03-6B661DE9B1A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D8450F-1276-4EE6-A9F1-28D9F8134F1D}" type="pres">
      <dgm:prSet presAssocID="{22C1ED5E-8B24-46E1-BF3A-B0AC46A879B3}" presName="composite" presStyleCnt="0"/>
      <dgm:spPr/>
    </dgm:pt>
    <dgm:pt modelId="{58D93414-3C7D-4EDA-ADB5-C04B2D04E45E}" type="pres">
      <dgm:prSet presAssocID="{22C1ED5E-8B24-46E1-BF3A-B0AC46A879B3}" presName="parentText" presStyleLbl="alignNode1" presStyleIdx="0" presStyleCnt="1" custScaleX="141220" custScaleY="112950">
        <dgm:presLayoutVars>
          <dgm:chMax val="1"/>
          <dgm:bulletEnabled val="1"/>
        </dgm:presLayoutVars>
      </dgm:prSet>
      <dgm:spPr>
        <a:prstGeom prst="notchedRightArrow">
          <a:avLst/>
        </a:prstGeom>
      </dgm:spPr>
      <dgm:t>
        <a:bodyPr/>
        <a:lstStyle/>
        <a:p>
          <a:endParaRPr lang="en-US"/>
        </a:p>
      </dgm:t>
    </dgm:pt>
    <dgm:pt modelId="{9B80D859-A3E7-49A2-94B1-F5650CD09A97}" type="pres">
      <dgm:prSet presAssocID="{22C1ED5E-8B24-46E1-BF3A-B0AC46A879B3}" presName="descendantText" presStyleLbl="alignAcc1" presStyleIdx="0" presStyleCnt="1" custScaleY="159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976804-1824-4F10-A2F8-97E27B369B85}" srcId="{6D688DDE-AA32-47C9-AC03-6B661DE9B1A8}" destId="{22C1ED5E-8B24-46E1-BF3A-B0AC46A879B3}" srcOrd="0" destOrd="0" parTransId="{A7D4D794-D959-4F93-8D31-F5F8FC9E9511}" sibTransId="{B454D6E4-CBE2-4D3C-BBE0-ABA4DB0536F8}"/>
    <dgm:cxn modelId="{38707C47-469D-42E1-9AD8-858C26DD21B4}" type="presOf" srcId="{66E76EB6-A62B-4534-9040-3B910B931564}" destId="{9B80D859-A3E7-49A2-94B1-F5650CD09A97}" srcOrd="0" destOrd="2" presId="urn:microsoft.com/office/officeart/2005/8/layout/chevron2"/>
    <dgm:cxn modelId="{3093F465-C5F0-40B5-AF3D-81CF157D2DCA}" srcId="{22C1ED5E-8B24-46E1-BF3A-B0AC46A879B3}" destId="{0A298661-073D-40C6-B330-77183199A628}" srcOrd="0" destOrd="0" parTransId="{68679266-2795-4981-A40D-9EE521B71BDF}" sibTransId="{272079B9-99BB-4BBD-BF58-F3AEE638C91D}"/>
    <dgm:cxn modelId="{6A6BE924-1CBA-46F0-ACBA-60CFC6584A25}" type="presOf" srcId="{BE3C8329-7EB1-4699-A275-8ABF780529F6}" destId="{9B80D859-A3E7-49A2-94B1-F5650CD09A97}" srcOrd="0" destOrd="1" presId="urn:microsoft.com/office/officeart/2005/8/layout/chevron2"/>
    <dgm:cxn modelId="{7B5887EA-96C4-480B-8B86-32FAB72C4561}" type="presOf" srcId="{6D688DDE-AA32-47C9-AC03-6B661DE9B1A8}" destId="{0D03E8E8-F362-4D72-B937-E25E25B3BECD}" srcOrd="0" destOrd="0" presId="urn:microsoft.com/office/officeart/2005/8/layout/chevron2"/>
    <dgm:cxn modelId="{BBCC49D3-5218-4AD4-9C91-52002936FA45}" type="presOf" srcId="{0A298661-073D-40C6-B330-77183199A628}" destId="{9B80D859-A3E7-49A2-94B1-F5650CD09A97}" srcOrd="0" destOrd="0" presId="urn:microsoft.com/office/officeart/2005/8/layout/chevron2"/>
    <dgm:cxn modelId="{0851B771-F40F-4BCE-8024-103A77A04BC7}" srcId="{22C1ED5E-8B24-46E1-BF3A-B0AC46A879B3}" destId="{BE3C8329-7EB1-4699-A275-8ABF780529F6}" srcOrd="1" destOrd="0" parTransId="{307B1F95-51A6-40EB-8407-C2ECBA0358CA}" sibTransId="{E3939450-8754-46D9-87CF-7C59956FA7D3}"/>
    <dgm:cxn modelId="{75E948A7-6AB5-4F4D-8552-F26E67722B49}" srcId="{22C1ED5E-8B24-46E1-BF3A-B0AC46A879B3}" destId="{66E76EB6-A62B-4534-9040-3B910B931564}" srcOrd="2" destOrd="0" parTransId="{AFA28ABF-88CE-4A65-A40D-B335311C4784}" sibTransId="{8A766B07-5BD9-446C-84A9-259D5A2857C7}"/>
    <dgm:cxn modelId="{E9266D43-81E7-4F43-B12B-32EA95537FB4}" type="presOf" srcId="{22C1ED5E-8B24-46E1-BF3A-B0AC46A879B3}" destId="{58D93414-3C7D-4EDA-ADB5-C04B2D04E45E}" srcOrd="0" destOrd="0" presId="urn:microsoft.com/office/officeart/2005/8/layout/chevron2"/>
    <dgm:cxn modelId="{2F5CF156-1F05-4DE2-96F6-FE7099629F3C}" type="presParOf" srcId="{0D03E8E8-F362-4D72-B937-E25E25B3BECD}" destId="{28D8450F-1276-4EE6-A9F1-28D9F8134F1D}" srcOrd="0" destOrd="0" presId="urn:microsoft.com/office/officeart/2005/8/layout/chevron2"/>
    <dgm:cxn modelId="{DEF31A7A-08B1-4A49-8F92-DE1AC46DBBD7}" type="presParOf" srcId="{28D8450F-1276-4EE6-A9F1-28D9F8134F1D}" destId="{58D93414-3C7D-4EDA-ADB5-C04B2D04E45E}" srcOrd="0" destOrd="0" presId="urn:microsoft.com/office/officeart/2005/8/layout/chevron2"/>
    <dgm:cxn modelId="{D7F2CC07-D7A7-475D-9500-F1F72D2D79DA}" type="presParOf" srcId="{28D8450F-1276-4EE6-A9F1-28D9F8134F1D}" destId="{9B80D859-A3E7-49A2-94B1-F5650CD09A9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9D2A797-8787-4D41-B4DA-6DAFC95913CE}" type="doc">
      <dgm:prSet loTypeId="urn:microsoft.com/office/officeart/2005/8/layout/hProcess4" loCatId="process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4F93FA3-9BB1-47DF-B414-F250DA5739FB}">
      <dgm:prSet custT="1"/>
      <dgm:spPr/>
      <dgm:t>
        <a:bodyPr/>
        <a:lstStyle/>
        <a:p>
          <a:pPr rtl="0"/>
          <a:r>
            <a:rPr lang="en-GB" sz="1800" b="0" i="0" dirty="0" smtClean="0"/>
            <a:t>Co-developments with digital SMEs, e.g. </a:t>
          </a:r>
          <a:endParaRPr lang="en-GB" sz="1800" dirty="0"/>
        </a:p>
      </dgm:t>
    </dgm:pt>
    <dgm:pt modelId="{20C395C4-7A9A-441E-936A-1FDBD5E64401}" type="parTrans" cxnId="{67BC66F8-8E15-472B-821A-1B2CB135F99B}">
      <dgm:prSet/>
      <dgm:spPr/>
      <dgm:t>
        <a:bodyPr/>
        <a:lstStyle/>
        <a:p>
          <a:endParaRPr lang="en-US" sz="1800"/>
        </a:p>
      </dgm:t>
    </dgm:pt>
    <dgm:pt modelId="{3439245D-4BCE-4DD0-9287-3C11FD588A35}" type="sibTrans" cxnId="{67BC66F8-8E15-472B-821A-1B2CB135F99B}">
      <dgm:prSet/>
      <dgm:spPr/>
      <dgm:t>
        <a:bodyPr/>
        <a:lstStyle/>
        <a:p>
          <a:endParaRPr lang="en-US" sz="1800"/>
        </a:p>
      </dgm:t>
    </dgm:pt>
    <dgm:pt modelId="{EC059DE7-5AA7-4B6F-9379-CB179A459CC6}">
      <dgm:prSet custT="1"/>
      <dgm:spPr/>
      <dgm:t>
        <a:bodyPr/>
        <a:lstStyle/>
        <a:p>
          <a:pPr rtl="0"/>
          <a:r>
            <a:rPr lang="en-GB" sz="1800" b="1" i="0" dirty="0" err="1" smtClean="0"/>
            <a:t>Wavefier</a:t>
          </a:r>
          <a:r>
            <a:rPr lang="en-GB" sz="1800" b="0" i="0" dirty="0" smtClean="0"/>
            <a:t>:  real-time Machine Learning Classifier for transient signals in Gravitational Waves </a:t>
          </a:r>
          <a:endParaRPr lang="en-GB" sz="1800" dirty="0"/>
        </a:p>
      </dgm:t>
    </dgm:pt>
    <dgm:pt modelId="{E81C6295-D5B1-4FD5-B4D8-4A83A0D9D9E8}" type="parTrans" cxnId="{0A2DAF2B-64F7-4FFE-A5EB-84A498499B27}">
      <dgm:prSet/>
      <dgm:spPr/>
      <dgm:t>
        <a:bodyPr/>
        <a:lstStyle/>
        <a:p>
          <a:endParaRPr lang="en-US" sz="1800"/>
        </a:p>
      </dgm:t>
    </dgm:pt>
    <dgm:pt modelId="{07A1EE6F-7BE5-496E-8C4C-2FCF7CB51334}" type="sibTrans" cxnId="{0A2DAF2B-64F7-4FFE-A5EB-84A498499B27}">
      <dgm:prSet/>
      <dgm:spPr/>
      <dgm:t>
        <a:bodyPr/>
        <a:lstStyle/>
        <a:p>
          <a:endParaRPr lang="en-US" sz="1800"/>
        </a:p>
      </dgm:t>
    </dgm:pt>
    <dgm:pt modelId="{B04069BC-3698-40C1-A0B1-4E8347A2DD3C}">
      <dgm:prSet custT="1"/>
      <dgm:spPr/>
      <dgm:t>
        <a:bodyPr/>
        <a:lstStyle/>
        <a:p>
          <a:pPr rtl="0"/>
          <a:r>
            <a:rPr lang="en-GB" sz="1800" b="1" i="0" dirty="0" smtClean="0"/>
            <a:t>Gamma-Learn</a:t>
          </a:r>
          <a:r>
            <a:rPr lang="en-GB" sz="1800" b="0" i="0" dirty="0" smtClean="0"/>
            <a:t>: real-time Machine Learning pipeline for Gamma-ray astronomy</a:t>
          </a:r>
          <a:endParaRPr lang="en-GB" sz="1800" dirty="0"/>
        </a:p>
      </dgm:t>
    </dgm:pt>
    <dgm:pt modelId="{620C7C4D-F6DF-4119-B27A-E355C55741F7}" type="parTrans" cxnId="{F0FA414D-C137-4FB6-B6C2-50B5D8EFF7A4}">
      <dgm:prSet/>
      <dgm:spPr/>
      <dgm:t>
        <a:bodyPr/>
        <a:lstStyle/>
        <a:p>
          <a:endParaRPr lang="en-US" sz="1800"/>
        </a:p>
      </dgm:t>
    </dgm:pt>
    <dgm:pt modelId="{A5A81309-C08B-4385-BAC8-5B7C53235513}" type="sibTrans" cxnId="{F0FA414D-C137-4FB6-B6C2-50B5D8EFF7A4}">
      <dgm:prSet/>
      <dgm:spPr/>
      <dgm:t>
        <a:bodyPr/>
        <a:lstStyle/>
        <a:p>
          <a:endParaRPr lang="en-US" sz="1800"/>
        </a:p>
      </dgm:t>
    </dgm:pt>
    <dgm:pt modelId="{F2ADF230-AC51-4858-8ECD-AF929D74F090}">
      <dgm:prSet custT="1"/>
      <dgm:spPr/>
      <dgm:t>
        <a:bodyPr/>
        <a:lstStyle/>
        <a:p>
          <a:pPr rtl="0"/>
          <a:r>
            <a:rPr lang="en-GB" sz="1800" b="0" i="0" dirty="0" smtClean="0"/>
            <a:t>Combining ESCAPE with European Regional Development Fund programme      ( </a:t>
          </a:r>
          <a:r>
            <a:rPr lang="en-GB" sz="1800" b="0" i="1" dirty="0" smtClean="0"/>
            <a:t>ex. cooperation, training and innovation schemes for Society and Economy - </a:t>
          </a:r>
          <a:r>
            <a:rPr lang="en-GB" sz="1800" b="1" i="1" dirty="0" smtClean="0"/>
            <a:t>IDEFICS @ LAPP</a:t>
          </a:r>
          <a:r>
            <a:rPr lang="en-GB" sz="1800" b="0" i="1" dirty="0" smtClean="0"/>
            <a:t>)</a:t>
          </a:r>
          <a:endParaRPr lang="en-GB" sz="1800" dirty="0"/>
        </a:p>
      </dgm:t>
    </dgm:pt>
    <dgm:pt modelId="{1B606990-CC95-45B1-86F6-47EB88EB1B0E}" type="parTrans" cxnId="{BA1B4D01-4789-4C0E-8EA6-53FDB89216AF}">
      <dgm:prSet/>
      <dgm:spPr/>
      <dgm:t>
        <a:bodyPr/>
        <a:lstStyle/>
        <a:p>
          <a:endParaRPr lang="en-US" sz="1800"/>
        </a:p>
      </dgm:t>
    </dgm:pt>
    <dgm:pt modelId="{B2B6BE9E-4943-4375-AB02-295DA87B856D}" type="sibTrans" cxnId="{BA1B4D01-4789-4C0E-8EA6-53FDB89216AF}">
      <dgm:prSet/>
      <dgm:spPr/>
      <dgm:t>
        <a:bodyPr/>
        <a:lstStyle/>
        <a:p>
          <a:endParaRPr lang="en-US" sz="1800"/>
        </a:p>
      </dgm:t>
    </dgm:pt>
    <dgm:pt modelId="{65305B47-AE49-4120-8EDC-B025D2119F84}">
      <dgm:prSet custT="1"/>
      <dgm:spPr/>
      <dgm:t>
        <a:bodyPr/>
        <a:lstStyle/>
        <a:p>
          <a:pPr rtl="0"/>
          <a:r>
            <a:rPr lang="en-GB" sz="1800" b="0" i="0" dirty="0" smtClean="0"/>
            <a:t>Leveraging </a:t>
          </a:r>
          <a:r>
            <a:rPr lang="en-GB" sz="1800" b="1" i="0" dirty="0" smtClean="0"/>
            <a:t>industrial ICT </a:t>
          </a:r>
          <a:r>
            <a:rPr lang="en-GB" sz="1800" b="0" i="0" dirty="0" smtClean="0"/>
            <a:t>cooperation schemes (within ESCAPE ESFRI RIs)</a:t>
          </a:r>
          <a:endParaRPr lang="en-GB" sz="1800" dirty="0"/>
        </a:p>
      </dgm:t>
    </dgm:pt>
    <dgm:pt modelId="{3C9F8CA2-951C-4E80-B1F7-C1D25581C2CD}" type="parTrans" cxnId="{B327F675-CB4A-4BE7-A0A4-9E54DE69BC14}">
      <dgm:prSet/>
      <dgm:spPr/>
      <dgm:t>
        <a:bodyPr/>
        <a:lstStyle/>
        <a:p>
          <a:endParaRPr lang="en-US" sz="1800"/>
        </a:p>
      </dgm:t>
    </dgm:pt>
    <dgm:pt modelId="{19FB9E10-D08E-4E93-A774-00D72CA5B37B}" type="sibTrans" cxnId="{B327F675-CB4A-4BE7-A0A4-9E54DE69BC14}">
      <dgm:prSet/>
      <dgm:spPr/>
      <dgm:t>
        <a:bodyPr/>
        <a:lstStyle/>
        <a:p>
          <a:endParaRPr lang="en-US" sz="1800"/>
        </a:p>
      </dgm:t>
    </dgm:pt>
    <dgm:pt modelId="{0BF284A8-043A-4C50-B69E-A715E4378796}">
      <dgm:prSet custT="1"/>
      <dgm:spPr/>
      <dgm:t>
        <a:bodyPr/>
        <a:lstStyle/>
        <a:p>
          <a:pPr rtl="0"/>
          <a:r>
            <a:rPr lang="en-GB" sz="1800" b="0" i="0" smtClean="0"/>
            <a:t>ESCAPE results and actions for </a:t>
          </a:r>
          <a:r>
            <a:rPr lang="en-GB" sz="2000" b="0" i="0" smtClean="0"/>
            <a:t>Open</a:t>
          </a:r>
          <a:r>
            <a:rPr lang="en-GB" sz="1800" b="0" i="0" smtClean="0"/>
            <a:t> Science are reaching out (ex. Discussions in progress with ASTRI, DUNE, GANIL-SPIRAL2, FCC et al.) and becoming global (e.g. USA, Japan, etc.) </a:t>
          </a:r>
          <a:endParaRPr lang="en-GB" sz="1800" dirty="0"/>
        </a:p>
      </dgm:t>
    </dgm:pt>
    <dgm:pt modelId="{8807EF31-71D1-4FF4-AA43-D7420E65EFA3}" type="parTrans" cxnId="{4D4E46D1-AC2D-493F-B8F8-EFEBE1A2CB92}">
      <dgm:prSet/>
      <dgm:spPr/>
      <dgm:t>
        <a:bodyPr/>
        <a:lstStyle/>
        <a:p>
          <a:endParaRPr lang="en-US" sz="1800"/>
        </a:p>
      </dgm:t>
    </dgm:pt>
    <dgm:pt modelId="{786CE85D-E7B2-41ED-BF9A-DE093A7E276E}" type="sibTrans" cxnId="{4D4E46D1-AC2D-493F-B8F8-EFEBE1A2CB92}">
      <dgm:prSet/>
      <dgm:spPr/>
      <dgm:t>
        <a:bodyPr/>
        <a:lstStyle/>
        <a:p>
          <a:endParaRPr lang="en-US" sz="1800"/>
        </a:p>
      </dgm:t>
    </dgm:pt>
    <dgm:pt modelId="{86CF08EF-FA17-439D-BAF3-621925D1EE74}" type="pres">
      <dgm:prSet presAssocID="{29D2A797-8787-4D41-B4DA-6DAFC95913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664904-A884-4B41-9376-7A3E7A1766D9}" type="pres">
      <dgm:prSet presAssocID="{29D2A797-8787-4D41-B4DA-6DAFC95913CE}" presName="tSp" presStyleCnt="0"/>
      <dgm:spPr/>
    </dgm:pt>
    <dgm:pt modelId="{8495B6B6-157A-46CC-AF95-03D7484B917C}" type="pres">
      <dgm:prSet presAssocID="{29D2A797-8787-4D41-B4DA-6DAFC95913CE}" presName="bSp" presStyleCnt="0"/>
      <dgm:spPr/>
    </dgm:pt>
    <dgm:pt modelId="{99F1FF75-EE25-4019-8089-17D030E6B297}" type="pres">
      <dgm:prSet presAssocID="{29D2A797-8787-4D41-B4DA-6DAFC95913CE}" presName="process" presStyleCnt="0"/>
      <dgm:spPr/>
    </dgm:pt>
    <dgm:pt modelId="{157FA0F9-8B5A-4BE0-BE80-3F4EA3DC0644}" type="pres">
      <dgm:prSet presAssocID="{34F93FA3-9BB1-47DF-B414-F250DA5739FB}" presName="composite1" presStyleCnt="0"/>
      <dgm:spPr/>
    </dgm:pt>
    <dgm:pt modelId="{70564D3C-0B1D-42E2-B392-A4F22E94572C}" type="pres">
      <dgm:prSet presAssocID="{34F93FA3-9BB1-47DF-B414-F250DA5739FB}" presName="dummyNode1" presStyleLbl="node1" presStyleIdx="0" presStyleCnt="2"/>
      <dgm:spPr/>
    </dgm:pt>
    <dgm:pt modelId="{110968F8-2E0A-4DA7-9AFE-BE6326DD1CAD}" type="pres">
      <dgm:prSet presAssocID="{34F93FA3-9BB1-47DF-B414-F250DA5739FB}" presName="childNode1" presStyleLbl="bgAcc1" presStyleIdx="0" presStyleCnt="2" custScaleX="378979" custScaleY="217022" custLinFactNeighborX="-62" custLinFactNeighborY="453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E5884E-924C-49CF-9F51-D943A0473E19}" type="pres">
      <dgm:prSet presAssocID="{34F93FA3-9BB1-47DF-B414-F250DA5739FB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554E1F-6809-4CB6-AF5C-1AAC6053AEBA}" type="pres">
      <dgm:prSet presAssocID="{34F93FA3-9BB1-47DF-B414-F250DA5739FB}" presName="parentNode1" presStyleLbl="node1" presStyleIdx="0" presStyleCnt="2" custScaleX="370833" custScaleY="69095" custLinFactY="-100000" custLinFactNeighborX="-59261" custLinFactNeighborY="-19621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C45702-E911-40D0-8154-36EA48069BB4}" type="pres">
      <dgm:prSet presAssocID="{34F93FA3-9BB1-47DF-B414-F250DA5739FB}" presName="connSite1" presStyleCnt="0"/>
      <dgm:spPr/>
    </dgm:pt>
    <dgm:pt modelId="{5ED7810B-50C6-49D5-8680-B7EA133B4DE1}" type="pres">
      <dgm:prSet presAssocID="{3439245D-4BCE-4DD0-9287-3C11FD588A35}" presName="Name9" presStyleLbl="sibTrans2D1" presStyleIdx="0" presStyleCnt="1" custFlipHor="1" custScaleX="55462" custScaleY="22924" custLinFactNeighborX="28159" custLinFactNeighborY="39449"/>
      <dgm:spPr/>
      <dgm:t>
        <a:bodyPr/>
        <a:lstStyle/>
        <a:p>
          <a:endParaRPr lang="en-US"/>
        </a:p>
      </dgm:t>
    </dgm:pt>
    <dgm:pt modelId="{618811A3-C910-4E0F-8A23-D7B0FF1B7319}" type="pres">
      <dgm:prSet presAssocID="{0BF284A8-043A-4C50-B69E-A715E4378796}" presName="composite2" presStyleCnt="0"/>
      <dgm:spPr/>
    </dgm:pt>
    <dgm:pt modelId="{4E7D4679-B5A4-4873-B7C2-63E98224C05B}" type="pres">
      <dgm:prSet presAssocID="{0BF284A8-043A-4C50-B69E-A715E4378796}" presName="dummyNode2" presStyleLbl="node1" presStyleIdx="0" presStyleCnt="2"/>
      <dgm:spPr/>
    </dgm:pt>
    <dgm:pt modelId="{409ABE22-D58E-4A73-8409-4F8BD0E47ACF}" type="pres">
      <dgm:prSet presAssocID="{0BF284A8-043A-4C50-B69E-A715E4378796}" presName="childNode2" presStyleLbl="bgAcc1" presStyleIdx="1" presStyleCnt="2" custFlipVert="1" custScaleX="71987" custScaleY="2887">
        <dgm:presLayoutVars>
          <dgm:bulletEnabled val="1"/>
        </dgm:presLayoutVars>
      </dgm:prSet>
      <dgm:spPr/>
    </dgm:pt>
    <dgm:pt modelId="{1B904311-1175-499C-9ACF-41571FFF6863}" type="pres">
      <dgm:prSet presAssocID="{0BF284A8-043A-4C50-B69E-A715E4378796}" presName="childNode2tx" presStyleLbl="bgAcc1" presStyleIdx="1" presStyleCnt="2">
        <dgm:presLayoutVars>
          <dgm:bulletEnabled val="1"/>
        </dgm:presLayoutVars>
      </dgm:prSet>
      <dgm:spPr/>
    </dgm:pt>
    <dgm:pt modelId="{944910A6-0249-4DB4-B6E5-9F8A951E8597}" type="pres">
      <dgm:prSet presAssocID="{0BF284A8-043A-4C50-B69E-A715E4378796}" presName="parentNode2" presStyleLbl="node1" presStyleIdx="1" presStyleCnt="2" custScaleX="219262" custScaleY="284729" custLinFactY="-92696" custLinFactNeighborX="-1371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91DF8-836A-4DE6-A653-4C6A22857EF0}" type="pres">
      <dgm:prSet presAssocID="{0BF284A8-043A-4C50-B69E-A715E4378796}" presName="connSite2" presStyleCnt="0"/>
      <dgm:spPr/>
    </dgm:pt>
  </dgm:ptLst>
  <dgm:cxnLst>
    <dgm:cxn modelId="{348E0D5D-C973-42AF-882F-8446865C3E01}" type="presOf" srcId="{34F93FA3-9BB1-47DF-B414-F250DA5739FB}" destId="{1B554E1F-6809-4CB6-AF5C-1AAC6053AEBA}" srcOrd="0" destOrd="0" presId="urn:microsoft.com/office/officeart/2005/8/layout/hProcess4"/>
    <dgm:cxn modelId="{D685BB8B-8AB5-4930-B2E6-93A13EF4FA65}" type="presOf" srcId="{B04069BC-3698-40C1-A0B1-4E8347A2DD3C}" destId="{D0E5884E-924C-49CF-9F51-D943A0473E19}" srcOrd="1" destOrd="1" presId="urn:microsoft.com/office/officeart/2005/8/layout/hProcess4"/>
    <dgm:cxn modelId="{CD66A615-D7B2-4DEA-8543-A623B58F5BAC}" type="presOf" srcId="{B04069BC-3698-40C1-A0B1-4E8347A2DD3C}" destId="{110968F8-2E0A-4DA7-9AFE-BE6326DD1CAD}" srcOrd="0" destOrd="1" presId="urn:microsoft.com/office/officeart/2005/8/layout/hProcess4"/>
    <dgm:cxn modelId="{21BB890A-9354-459B-A702-F57835E58F21}" type="presOf" srcId="{65305B47-AE49-4120-8EDC-B025D2119F84}" destId="{D0E5884E-924C-49CF-9F51-D943A0473E19}" srcOrd="1" destOrd="3" presId="urn:microsoft.com/office/officeart/2005/8/layout/hProcess4"/>
    <dgm:cxn modelId="{0A2DAF2B-64F7-4FFE-A5EB-84A498499B27}" srcId="{34F93FA3-9BB1-47DF-B414-F250DA5739FB}" destId="{EC059DE7-5AA7-4B6F-9379-CB179A459CC6}" srcOrd="0" destOrd="0" parTransId="{E81C6295-D5B1-4FD5-B4D8-4A83A0D9D9E8}" sibTransId="{07A1EE6F-7BE5-496E-8C4C-2FCF7CB51334}"/>
    <dgm:cxn modelId="{574AD53D-8B05-4285-92B0-49E105EF8ED5}" type="presOf" srcId="{EC059DE7-5AA7-4B6F-9379-CB179A459CC6}" destId="{110968F8-2E0A-4DA7-9AFE-BE6326DD1CAD}" srcOrd="0" destOrd="0" presId="urn:microsoft.com/office/officeart/2005/8/layout/hProcess4"/>
    <dgm:cxn modelId="{810340A9-DF8D-4CD6-81D2-FBA146A15CE3}" type="presOf" srcId="{29D2A797-8787-4D41-B4DA-6DAFC95913CE}" destId="{86CF08EF-FA17-439D-BAF3-621925D1EE74}" srcOrd="0" destOrd="0" presId="urn:microsoft.com/office/officeart/2005/8/layout/hProcess4"/>
    <dgm:cxn modelId="{67BC66F8-8E15-472B-821A-1B2CB135F99B}" srcId="{29D2A797-8787-4D41-B4DA-6DAFC95913CE}" destId="{34F93FA3-9BB1-47DF-B414-F250DA5739FB}" srcOrd="0" destOrd="0" parTransId="{20C395C4-7A9A-441E-936A-1FDBD5E64401}" sibTransId="{3439245D-4BCE-4DD0-9287-3C11FD588A35}"/>
    <dgm:cxn modelId="{BA1B4D01-4789-4C0E-8EA6-53FDB89216AF}" srcId="{34F93FA3-9BB1-47DF-B414-F250DA5739FB}" destId="{F2ADF230-AC51-4858-8ECD-AF929D74F090}" srcOrd="2" destOrd="0" parTransId="{1B606990-CC95-45B1-86F6-47EB88EB1B0E}" sibTransId="{B2B6BE9E-4943-4375-AB02-295DA87B856D}"/>
    <dgm:cxn modelId="{F0FA414D-C137-4FB6-B6C2-50B5D8EFF7A4}" srcId="{34F93FA3-9BB1-47DF-B414-F250DA5739FB}" destId="{B04069BC-3698-40C1-A0B1-4E8347A2DD3C}" srcOrd="1" destOrd="0" parTransId="{620C7C4D-F6DF-4119-B27A-E355C55741F7}" sibTransId="{A5A81309-C08B-4385-BAC8-5B7C53235513}"/>
    <dgm:cxn modelId="{C8CA045A-2273-4402-B00F-34C1A3B80967}" type="presOf" srcId="{F2ADF230-AC51-4858-8ECD-AF929D74F090}" destId="{110968F8-2E0A-4DA7-9AFE-BE6326DD1CAD}" srcOrd="0" destOrd="2" presId="urn:microsoft.com/office/officeart/2005/8/layout/hProcess4"/>
    <dgm:cxn modelId="{4D4E46D1-AC2D-493F-B8F8-EFEBE1A2CB92}" srcId="{29D2A797-8787-4D41-B4DA-6DAFC95913CE}" destId="{0BF284A8-043A-4C50-B69E-A715E4378796}" srcOrd="1" destOrd="0" parTransId="{8807EF31-71D1-4FF4-AA43-D7420E65EFA3}" sibTransId="{786CE85D-E7B2-41ED-BF9A-DE093A7E276E}"/>
    <dgm:cxn modelId="{D1075DB2-D87F-461F-B211-35F369CACAA1}" type="presOf" srcId="{EC059DE7-5AA7-4B6F-9379-CB179A459CC6}" destId="{D0E5884E-924C-49CF-9F51-D943A0473E19}" srcOrd="1" destOrd="0" presId="urn:microsoft.com/office/officeart/2005/8/layout/hProcess4"/>
    <dgm:cxn modelId="{451F5E52-6165-4F91-99BD-7C935AAE8B1F}" type="presOf" srcId="{F2ADF230-AC51-4858-8ECD-AF929D74F090}" destId="{D0E5884E-924C-49CF-9F51-D943A0473E19}" srcOrd="1" destOrd="2" presId="urn:microsoft.com/office/officeart/2005/8/layout/hProcess4"/>
    <dgm:cxn modelId="{B327F675-CB4A-4BE7-A0A4-9E54DE69BC14}" srcId="{34F93FA3-9BB1-47DF-B414-F250DA5739FB}" destId="{65305B47-AE49-4120-8EDC-B025D2119F84}" srcOrd="3" destOrd="0" parTransId="{3C9F8CA2-951C-4E80-B1F7-C1D25581C2CD}" sibTransId="{19FB9E10-D08E-4E93-A774-00D72CA5B37B}"/>
    <dgm:cxn modelId="{FC2A39BB-CEF2-4B4D-954A-7A92384D7665}" type="presOf" srcId="{0BF284A8-043A-4C50-B69E-A715E4378796}" destId="{944910A6-0249-4DB4-B6E5-9F8A951E8597}" srcOrd="0" destOrd="0" presId="urn:microsoft.com/office/officeart/2005/8/layout/hProcess4"/>
    <dgm:cxn modelId="{30AACA94-D53F-4A07-AACC-60964B07132A}" type="presOf" srcId="{65305B47-AE49-4120-8EDC-B025D2119F84}" destId="{110968F8-2E0A-4DA7-9AFE-BE6326DD1CAD}" srcOrd="0" destOrd="3" presId="urn:microsoft.com/office/officeart/2005/8/layout/hProcess4"/>
    <dgm:cxn modelId="{630E6C86-F723-4275-A7A1-9D88ED382D7F}" type="presOf" srcId="{3439245D-4BCE-4DD0-9287-3C11FD588A35}" destId="{5ED7810B-50C6-49D5-8680-B7EA133B4DE1}" srcOrd="0" destOrd="0" presId="urn:microsoft.com/office/officeart/2005/8/layout/hProcess4"/>
    <dgm:cxn modelId="{99E3675F-A5BA-4BF8-860E-0302837F7B7D}" type="presParOf" srcId="{86CF08EF-FA17-439D-BAF3-621925D1EE74}" destId="{1B664904-A884-4B41-9376-7A3E7A1766D9}" srcOrd="0" destOrd="0" presId="urn:microsoft.com/office/officeart/2005/8/layout/hProcess4"/>
    <dgm:cxn modelId="{6F178F1B-D950-4B0E-974F-E516BA9184EB}" type="presParOf" srcId="{86CF08EF-FA17-439D-BAF3-621925D1EE74}" destId="{8495B6B6-157A-46CC-AF95-03D7484B917C}" srcOrd="1" destOrd="0" presId="urn:microsoft.com/office/officeart/2005/8/layout/hProcess4"/>
    <dgm:cxn modelId="{DE829599-DA22-4BDC-BB4A-4995A2BEAA0D}" type="presParOf" srcId="{86CF08EF-FA17-439D-BAF3-621925D1EE74}" destId="{99F1FF75-EE25-4019-8089-17D030E6B297}" srcOrd="2" destOrd="0" presId="urn:microsoft.com/office/officeart/2005/8/layout/hProcess4"/>
    <dgm:cxn modelId="{1D03240C-39B5-4C11-9265-A9F877AFAE22}" type="presParOf" srcId="{99F1FF75-EE25-4019-8089-17D030E6B297}" destId="{157FA0F9-8B5A-4BE0-BE80-3F4EA3DC0644}" srcOrd="0" destOrd="0" presId="urn:microsoft.com/office/officeart/2005/8/layout/hProcess4"/>
    <dgm:cxn modelId="{CCF1F2B7-AE59-4DAC-B36E-C447AF65EBEB}" type="presParOf" srcId="{157FA0F9-8B5A-4BE0-BE80-3F4EA3DC0644}" destId="{70564D3C-0B1D-42E2-B392-A4F22E94572C}" srcOrd="0" destOrd="0" presId="urn:microsoft.com/office/officeart/2005/8/layout/hProcess4"/>
    <dgm:cxn modelId="{FDED991D-9962-4D63-A97B-7576CFD1E6CD}" type="presParOf" srcId="{157FA0F9-8B5A-4BE0-BE80-3F4EA3DC0644}" destId="{110968F8-2E0A-4DA7-9AFE-BE6326DD1CAD}" srcOrd="1" destOrd="0" presId="urn:microsoft.com/office/officeart/2005/8/layout/hProcess4"/>
    <dgm:cxn modelId="{1F9316B1-AA49-4C64-99D1-CFFD0E9C8D60}" type="presParOf" srcId="{157FA0F9-8B5A-4BE0-BE80-3F4EA3DC0644}" destId="{D0E5884E-924C-49CF-9F51-D943A0473E19}" srcOrd="2" destOrd="0" presId="urn:microsoft.com/office/officeart/2005/8/layout/hProcess4"/>
    <dgm:cxn modelId="{017F84D1-0D6E-4ABE-9F55-75EA21214B6B}" type="presParOf" srcId="{157FA0F9-8B5A-4BE0-BE80-3F4EA3DC0644}" destId="{1B554E1F-6809-4CB6-AF5C-1AAC6053AEBA}" srcOrd="3" destOrd="0" presId="urn:microsoft.com/office/officeart/2005/8/layout/hProcess4"/>
    <dgm:cxn modelId="{E40CDA5B-C9D9-4B74-98AE-530BDC7F95F4}" type="presParOf" srcId="{157FA0F9-8B5A-4BE0-BE80-3F4EA3DC0644}" destId="{8AC45702-E911-40D0-8154-36EA48069BB4}" srcOrd="4" destOrd="0" presId="urn:microsoft.com/office/officeart/2005/8/layout/hProcess4"/>
    <dgm:cxn modelId="{F7001DB4-F0C1-4131-B061-3DA0D300A203}" type="presParOf" srcId="{99F1FF75-EE25-4019-8089-17D030E6B297}" destId="{5ED7810B-50C6-49D5-8680-B7EA133B4DE1}" srcOrd="1" destOrd="0" presId="urn:microsoft.com/office/officeart/2005/8/layout/hProcess4"/>
    <dgm:cxn modelId="{343D5D78-0E18-4699-939D-6FFD56D7C0C1}" type="presParOf" srcId="{99F1FF75-EE25-4019-8089-17D030E6B297}" destId="{618811A3-C910-4E0F-8A23-D7B0FF1B7319}" srcOrd="2" destOrd="0" presId="urn:microsoft.com/office/officeart/2005/8/layout/hProcess4"/>
    <dgm:cxn modelId="{5F62FEAF-0A8F-4154-BEF8-5428D7CCB025}" type="presParOf" srcId="{618811A3-C910-4E0F-8A23-D7B0FF1B7319}" destId="{4E7D4679-B5A4-4873-B7C2-63E98224C05B}" srcOrd="0" destOrd="0" presId="urn:microsoft.com/office/officeart/2005/8/layout/hProcess4"/>
    <dgm:cxn modelId="{624BF30A-B104-4923-A704-B35484709931}" type="presParOf" srcId="{618811A3-C910-4E0F-8A23-D7B0FF1B7319}" destId="{409ABE22-D58E-4A73-8409-4F8BD0E47ACF}" srcOrd="1" destOrd="0" presId="urn:microsoft.com/office/officeart/2005/8/layout/hProcess4"/>
    <dgm:cxn modelId="{C9F3049A-8AA9-4787-9A8F-8BA8A2773B8F}" type="presParOf" srcId="{618811A3-C910-4E0F-8A23-D7B0FF1B7319}" destId="{1B904311-1175-499C-9ACF-41571FFF6863}" srcOrd="2" destOrd="0" presId="urn:microsoft.com/office/officeart/2005/8/layout/hProcess4"/>
    <dgm:cxn modelId="{94E45AF1-59C4-43E6-870F-6D7F0229EC2B}" type="presParOf" srcId="{618811A3-C910-4E0F-8A23-D7B0FF1B7319}" destId="{944910A6-0249-4DB4-B6E5-9F8A951E8597}" srcOrd="3" destOrd="0" presId="urn:microsoft.com/office/officeart/2005/8/layout/hProcess4"/>
    <dgm:cxn modelId="{9D8B93B1-B2E2-4FAC-ACB7-2B9A202BD472}" type="presParOf" srcId="{618811A3-C910-4E0F-8A23-D7B0FF1B7319}" destId="{DD291DF8-836A-4DE6-A653-4C6A22857EF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A1B0956-E2CB-474B-90F7-DD8A131CD809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EA8BEB52-FBB3-4402-AA3C-680FC3F1521E}">
      <dgm:prSet/>
      <dgm:spPr/>
      <dgm:t>
        <a:bodyPr/>
        <a:lstStyle/>
        <a:p>
          <a:pPr rtl="0"/>
          <a:r>
            <a:rPr lang="en-GB" b="1" i="0" smtClean="0"/>
            <a:t>Outlook into the future (e.g. Horizon Europe) :</a:t>
          </a:r>
          <a:endParaRPr lang="en-GB"/>
        </a:p>
      </dgm:t>
    </dgm:pt>
    <dgm:pt modelId="{E8D64377-CF5A-484C-87FC-DD0C778B11F7}" type="parTrans" cxnId="{93DAAB3D-DBA0-4882-9A4B-D0EEF8CF77BE}">
      <dgm:prSet/>
      <dgm:spPr/>
      <dgm:t>
        <a:bodyPr/>
        <a:lstStyle/>
        <a:p>
          <a:endParaRPr lang="en-US"/>
        </a:p>
      </dgm:t>
    </dgm:pt>
    <dgm:pt modelId="{822274A8-4E3E-4BFB-8E03-062CEACA1ED9}" type="sibTrans" cxnId="{93DAAB3D-DBA0-4882-9A4B-D0EEF8CF77BE}">
      <dgm:prSet/>
      <dgm:spPr/>
      <dgm:t>
        <a:bodyPr/>
        <a:lstStyle/>
        <a:p>
          <a:endParaRPr lang="en-US"/>
        </a:p>
      </dgm:t>
    </dgm:pt>
    <dgm:pt modelId="{2725A617-6B43-4A27-8DD3-E2FD87B934DF}">
      <dgm:prSet/>
      <dgm:spPr/>
      <dgm:t>
        <a:bodyPr/>
        <a:lstStyle/>
        <a:p>
          <a:pPr rtl="0"/>
          <a:r>
            <a:rPr lang="en-GB" b="0" i="0" dirty="0" smtClean="0"/>
            <a:t>ESCAPE community proposals for EOSC connections with the Common European Data Spaces.</a:t>
          </a:r>
          <a:endParaRPr lang="en-GB" dirty="0"/>
        </a:p>
      </dgm:t>
    </dgm:pt>
    <dgm:pt modelId="{7DFF5935-EB04-41F0-A1EE-F0A9BB19E48A}" type="parTrans" cxnId="{EA275572-0B41-4700-B1FF-8155AE0D4C9E}">
      <dgm:prSet/>
      <dgm:spPr/>
      <dgm:t>
        <a:bodyPr/>
        <a:lstStyle/>
        <a:p>
          <a:endParaRPr lang="en-US"/>
        </a:p>
      </dgm:t>
    </dgm:pt>
    <dgm:pt modelId="{033FBD22-BAA9-46C9-B184-54ED4078E95C}" type="sibTrans" cxnId="{EA275572-0B41-4700-B1FF-8155AE0D4C9E}">
      <dgm:prSet/>
      <dgm:spPr/>
      <dgm:t>
        <a:bodyPr/>
        <a:lstStyle/>
        <a:p>
          <a:endParaRPr lang="en-US"/>
        </a:p>
      </dgm:t>
    </dgm:pt>
    <dgm:pt modelId="{D2F6BA76-FD77-4BF0-A57A-8B9F3B2F8646}">
      <dgm:prSet/>
      <dgm:spPr/>
      <dgm:t>
        <a:bodyPr/>
        <a:lstStyle/>
        <a:p>
          <a:pPr rtl="0"/>
          <a:r>
            <a:rPr lang="en-GB" b="1" i="1" dirty="0" smtClean="0"/>
            <a:t>Industrial (manufacturing), health and skills data space</a:t>
          </a:r>
          <a:endParaRPr lang="en-GB" dirty="0"/>
        </a:p>
      </dgm:t>
    </dgm:pt>
    <dgm:pt modelId="{CEF11C98-90F3-4D5F-A568-3834B27B2DB3}" type="parTrans" cxnId="{27A9C7F4-54FB-4449-B23F-E56A35DDF35F}">
      <dgm:prSet/>
      <dgm:spPr/>
      <dgm:t>
        <a:bodyPr/>
        <a:lstStyle/>
        <a:p>
          <a:endParaRPr lang="en-US"/>
        </a:p>
      </dgm:t>
    </dgm:pt>
    <dgm:pt modelId="{7576B61C-068D-4145-872E-83124AFC8560}" type="sibTrans" cxnId="{27A9C7F4-54FB-4449-B23F-E56A35DDF35F}">
      <dgm:prSet/>
      <dgm:spPr/>
      <dgm:t>
        <a:bodyPr/>
        <a:lstStyle/>
        <a:p>
          <a:endParaRPr lang="en-US"/>
        </a:p>
      </dgm:t>
    </dgm:pt>
    <dgm:pt modelId="{7DA511A1-A6E8-49B5-AA50-FBC15F2C1B37}">
      <dgm:prSet/>
      <dgm:spPr/>
      <dgm:t>
        <a:bodyPr/>
        <a:lstStyle/>
        <a:p>
          <a:pPr rtl="0"/>
          <a:r>
            <a:rPr lang="en-GB" b="1" i="1" dirty="0" smtClean="0"/>
            <a:t>Green deal and Energy data space</a:t>
          </a:r>
          <a:endParaRPr lang="en-GB" dirty="0"/>
        </a:p>
      </dgm:t>
    </dgm:pt>
    <dgm:pt modelId="{0408B2C4-B5A2-4180-8C59-C34CDA8970BE}" type="parTrans" cxnId="{E22059F6-EDE3-4B71-AB86-E1E514882A5B}">
      <dgm:prSet/>
      <dgm:spPr/>
      <dgm:t>
        <a:bodyPr/>
        <a:lstStyle/>
        <a:p>
          <a:endParaRPr lang="en-US"/>
        </a:p>
      </dgm:t>
    </dgm:pt>
    <dgm:pt modelId="{682DC7D8-73EA-400C-88D4-DF35E62EF051}" type="sibTrans" cxnId="{E22059F6-EDE3-4B71-AB86-E1E514882A5B}">
      <dgm:prSet/>
      <dgm:spPr/>
      <dgm:t>
        <a:bodyPr/>
        <a:lstStyle/>
        <a:p>
          <a:endParaRPr lang="en-US"/>
        </a:p>
      </dgm:t>
    </dgm:pt>
    <dgm:pt modelId="{A4F73D70-C198-4ABF-B92A-DCA320BBA73E}" type="pres">
      <dgm:prSet presAssocID="{8A1B0956-E2CB-474B-90F7-DD8A131CD809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73EF51-0585-4D1A-B65C-3B44DEC59E49}" type="pres">
      <dgm:prSet presAssocID="{8A1B0956-E2CB-474B-90F7-DD8A131CD809}" presName="Background" presStyleLbl="node1" presStyleIdx="0" presStyleCnt="1"/>
      <dgm:spPr/>
    </dgm:pt>
    <dgm:pt modelId="{0F4AFF55-A902-4EFC-AA42-8A14500FA486}" type="pres">
      <dgm:prSet presAssocID="{8A1B0956-E2CB-474B-90F7-DD8A131CD809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E3AF50-10B0-4C64-BCA3-8C3D1F8894BB}" type="pres">
      <dgm:prSet presAssocID="{8A1B0956-E2CB-474B-90F7-DD8A131CD809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0397E8C-8587-4161-962E-ACEC7AEF65C8}" type="pres">
      <dgm:prSet presAssocID="{8A1B0956-E2CB-474B-90F7-DD8A131CD809}" presName="ParentShape1" presStyleLbl="alignImgPlace1" presStyleIdx="0" presStyleCnt="1">
        <dgm:presLayoutVars/>
      </dgm:prSet>
      <dgm:spPr/>
      <dgm:t>
        <a:bodyPr/>
        <a:lstStyle/>
        <a:p>
          <a:endParaRPr lang="en-US"/>
        </a:p>
      </dgm:t>
    </dgm:pt>
  </dgm:ptLst>
  <dgm:cxnLst>
    <dgm:cxn modelId="{69DDCD30-B497-4F53-9018-AAAA3D401BE3}" type="presOf" srcId="{EA8BEB52-FBB3-4402-AA3C-680FC3F1521E}" destId="{A8E3AF50-10B0-4C64-BCA3-8C3D1F8894BB}" srcOrd="0" destOrd="0" presId="urn:microsoft.com/office/officeart/2009/3/layout/OpposingIdeas"/>
    <dgm:cxn modelId="{EA275572-0B41-4700-B1FF-8155AE0D4C9E}" srcId="{EA8BEB52-FBB3-4402-AA3C-680FC3F1521E}" destId="{2725A617-6B43-4A27-8DD3-E2FD87B934DF}" srcOrd="0" destOrd="0" parTransId="{7DFF5935-EB04-41F0-A1EE-F0A9BB19E48A}" sibTransId="{033FBD22-BAA9-46C9-B184-54ED4078E95C}"/>
    <dgm:cxn modelId="{E1F1DCB6-5BF8-4AAF-B46E-3913196FFC73}" type="presOf" srcId="{8A1B0956-E2CB-474B-90F7-DD8A131CD809}" destId="{A4F73D70-C198-4ABF-B92A-DCA320BBA73E}" srcOrd="0" destOrd="0" presId="urn:microsoft.com/office/officeart/2009/3/layout/OpposingIdeas"/>
    <dgm:cxn modelId="{B53916B8-DD35-4D46-9608-8C5AE1E97847}" type="presOf" srcId="{7DA511A1-A6E8-49B5-AA50-FBC15F2C1B37}" destId="{0F4AFF55-A902-4EFC-AA42-8A14500FA486}" srcOrd="0" destOrd="2" presId="urn:microsoft.com/office/officeart/2009/3/layout/OpposingIdeas"/>
    <dgm:cxn modelId="{5B952296-49DC-442F-9D3F-C702C1F7D42C}" type="presOf" srcId="{EA8BEB52-FBB3-4402-AA3C-680FC3F1521E}" destId="{50397E8C-8587-4161-962E-ACEC7AEF65C8}" srcOrd="1" destOrd="0" presId="urn:microsoft.com/office/officeart/2009/3/layout/OpposingIdeas"/>
    <dgm:cxn modelId="{E22059F6-EDE3-4B71-AB86-E1E514882A5B}" srcId="{2725A617-6B43-4A27-8DD3-E2FD87B934DF}" destId="{7DA511A1-A6E8-49B5-AA50-FBC15F2C1B37}" srcOrd="1" destOrd="0" parTransId="{0408B2C4-B5A2-4180-8C59-C34CDA8970BE}" sibTransId="{682DC7D8-73EA-400C-88D4-DF35E62EF051}"/>
    <dgm:cxn modelId="{7B1D4E5E-63D3-4029-9772-DB32B3B3391B}" type="presOf" srcId="{2725A617-6B43-4A27-8DD3-E2FD87B934DF}" destId="{0F4AFF55-A902-4EFC-AA42-8A14500FA486}" srcOrd="0" destOrd="0" presId="urn:microsoft.com/office/officeart/2009/3/layout/OpposingIdeas"/>
    <dgm:cxn modelId="{27A9C7F4-54FB-4449-B23F-E56A35DDF35F}" srcId="{2725A617-6B43-4A27-8DD3-E2FD87B934DF}" destId="{D2F6BA76-FD77-4BF0-A57A-8B9F3B2F8646}" srcOrd="0" destOrd="0" parTransId="{CEF11C98-90F3-4D5F-A568-3834B27B2DB3}" sibTransId="{7576B61C-068D-4145-872E-83124AFC8560}"/>
    <dgm:cxn modelId="{0617E712-86FA-4BF3-BE23-04367F646C15}" type="presOf" srcId="{D2F6BA76-FD77-4BF0-A57A-8B9F3B2F8646}" destId="{0F4AFF55-A902-4EFC-AA42-8A14500FA486}" srcOrd="0" destOrd="1" presId="urn:microsoft.com/office/officeart/2009/3/layout/OpposingIdeas"/>
    <dgm:cxn modelId="{93DAAB3D-DBA0-4882-9A4B-D0EEF8CF77BE}" srcId="{8A1B0956-E2CB-474B-90F7-DD8A131CD809}" destId="{EA8BEB52-FBB3-4402-AA3C-680FC3F1521E}" srcOrd="0" destOrd="0" parTransId="{E8D64377-CF5A-484C-87FC-DD0C778B11F7}" sibTransId="{822274A8-4E3E-4BFB-8E03-062CEACA1ED9}"/>
    <dgm:cxn modelId="{F6ECEFFA-4199-42C7-87DA-97B096FDF9D2}" type="presParOf" srcId="{A4F73D70-C198-4ABF-B92A-DCA320BBA73E}" destId="{E573EF51-0585-4D1A-B65C-3B44DEC59E49}" srcOrd="0" destOrd="0" presId="urn:microsoft.com/office/officeart/2009/3/layout/OpposingIdeas"/>
    <dgm:cxn modelId="{0E95F3FA-E8DA-4864-9C1E-91B9A2135655}" type="presParOf" srcId="{A4F73D70-C198-4ABF-B92A-DCA320BBA73E}" destId="{0F4AFF55-A902-4EFC-AA42-8A14500FA486}" srcOrd="1" destOrd="0" presId="urn:microsoft.com/office/officeart/2009/3/layout/OpposingIdeas"/>
    <dgm:cxn modelId="{1D8343F0-8BB4-4E74-923E-634A5AE661AA}" type="presParOf" srcId="{A4F73D70-C198-4ABF-B92A-DCA320BBA73E}" destId="{A8E3AF50-10B0-4C64-BCA3-8C3D1F8894BB}" srcOrd="2" destOrd="0" presId="urn:microsoft.com/office/officeart/2009/3/layout/OpposingIdeas"/>
    <dgm:cxn modelId="{3D923E5B-04EC-4B97-934B-394CC4076689}" type="presParOf" srcId="{A4F73D70-C198-4ABF-B92A-DCA320BBA73E}" destId="{50397E8C-8587-4161-962E-ACEC7AEF65C8}" srcOrd="3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46825B-8648-4FBB-AC18-70371058F867}">
      <dsp:nvSpPr>
        <dsp:cNvPr id="0" name=""/>
        <dsp:cNvSpPr/>
      </dsp:nvSpPr>
      <dsp:spPr>
        <a:xfrm>
          <a:off x="279085" y="0"/>
          <a:ext cx="3268304" cy="326846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baseline="0" dirty="0" smtClean="0"/>
            <a:t>Improve access to data and tools to unlock </a:t>
          </a:r>
          <a:r>
            <a:rPr lang="en-US" sz="1800" b="1" i="0" kern="1200" baseline="0" dirty="0" smtClean="0"/>
            <a:t>innovation</a:t>
          </a:r>
          <a:r>
            <a:rPr lang="en-US" sz="1800" b="0" i="0" kern="1200" baseline="0" dirty="0" smtClean="0"/>
            <a:t> for the society at large.</a:t>
          </a:r>
          <a:endParaRPr lang="en-GB" sz="1800" kern="1200" dirty="0"/>
        </a:p>
      </dsp:txBody>
      <dsp:txXfrm>
        <a:off x="757717" y="478656"/>
        <a:ext cx="2311040" cy="2311157"/>
      </dsp:txXfrm>
    </dsp:sp>
    <dsp:sp modelId="{3105FA66-698B-4D65-9750-D4B5956B7212}">
      <dsp:nvSpPr>
        <dsp:cNvPr id="0" name=""/>
        <dsp:cNvSpPr/>
      </dsp:nvSpPr>
      <dsp:spPr>
        <a:xfrm>
          <a:off x="1976722" y="2106418"/>
          <a:ext cx="3268304" cy="326846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baseline="0" dirty="0" smtClean="0"/>
            <a:t>Provide data with </a:t>
          </a:r>
          <a:r>
            <a:rPr lang="en-GB" sz="1800" b="1" kern="1200" dirty="0" smtClean="0"/>
            <a:t>FAIR </a:t>
          </a:r>
          <a:r>
            <a:rPr lang="en-GB" sz="1800" b="0" kern="1200" dirty="0" smtClean="0"/>
            <a:t>principles: Findable,  Accessible, Interoperable, Reusable</a:t>
          </a:r>
          <a:endParaRPr lang="en-GB" sz="1800" b="0" kern="1200" dirty="0"/>
        </a:p>
      </dsp:txBody>
      <dsp:txXfrm>
        <a:off x="2455354" y="2585074"/>
        <a:ext cx="2311040" cy="2311157"/>
      </dsp:txXfrm>
    </dsp:sp>
    <dsp:sp modelId="{2894C4CB-1A16-4463-A478-9C6C0A7BD56D}">
      <dsp:nvSpPr>
        <dsp:cNvPr id="0" name=""/>
        <dsp:cNvSpPr/>
      </dsp:nvSpPr>
      <dsp:spPr>
        <a:xfrm>
          <a:off x="3674360" y="0"/>
          <a:ext cx="3268304" cy="326846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baseline="0" dirty="0" smtClean="0"/>
            <a:t>Build a European cross-border and multi-disciplinary open innovation environment for  science, while connecting </a:t>
          </a:r>
          <a:r>
            <a:rPr lang="en-US" sz="1800" b="1" i="0" kern="1200" baseline="0" dirty="0" smtClean="0"/>
            <a:t>EOSC</a:t>
          </a:r>
          <a:r>
            <a:rPr lang="en-US" sz="1800" b="0" i="0" kern="1200" baseline="0" dirty="0" smtClean="0"/>
            <a:t> and ESFRI.</a:t>
          </a:r>
          <a:endParaRPr lang="en-GB" sz="1800" kern="1200" dirty="0"/>
        </a:p>
      </dsp:txBody>
      <dsp:txXfrm>
        <a:off x="4152992" y="478656"/>
        <a:ext cx="2311040" cy="2311157"/>
      </dsp:txXfrm>
    </dsp:sp>
    <dsp:sp modelId="{B0F4C6BD-0AFF-49AB-8C82-DD4E51C74984}">
      <dsp:nvSpPr>
        <dsp:cNvPr id="0" name=""/>
        <dsp:cNvSpPr/>
      </dsp:nvSpPr>
      <dsp:spPr>
        <a:xfrm>
          <a:off x="5371997" y="2106418"/>
          <a:ext cx="3268304" cy="326846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baseline="0" dirty="0" smtClean="0"/>
            <a:t>Facilitate </a:t>
          </a:r>
          <a:r>
            <a:rPr lang="en-US" sz="1800" b="1" i="0" kern="1200" baseline="0" dirty="0" smtClean="0"/>
            <a:t>interdisciplinary</a:t>
          </a:r>
          <a:r>
            <a:rPr lang="en-US" sz="1800" b="0" i="0" kern="1200" baseline="0" dirty="0" smtClean="0"/>
            <a:t> and networked research between different   ESF/RI  and digital SME</a:t>
          </a:r>
          <a:endParaRPr lang="en-GB" sz="1800" kern="1200" dirty="0"/>
        </a:p>
      </dsp:txBody>
      <dsp:txXfrm>
        <a:off x="5850629" y="2585074"/>
        <a:ext cx="2311040" cy="2311157"/>
      </dsp:txXfrm>
    </dsp:sp>
    <dsp:sp modelId="{A24679BC-5FF1-402C-BBD2-EEF83AA3A2EC}">
      <dsp:nvSpPr>
        <dsp:cNvPr id="0" name=""/>
        <dsp:cNvSpPr/>
      </dsp:nvSpPr>
      <dsp:spPr>
        <a:xfrm>
          <a:off x="7069635" y="0"/>
          <a:ext cx="3268304" cy="3268469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baseline="0" dirty="0" smtClean="0"/>
            <a:t> Adoption of </a:t>
          </a:r>
          <a:r>
            <a:rPr lang="en-US" sz="1800" b="1" i="0" kern="1200" baseline="0" dirty="0" smtClean="0"/>
            <a:t>common approaches </a:t>
          </a:r>
          <a:r>
            <a:rPr lang="en-US" sz="1800" b="0" i="0" kern="1200" baseline="0" dirty="0" smtClean="0"/>
            <a:t>for data management</a:t>
          </a:r>
          <a:endParaRPr lang="en-GB" sz="1800" kern="1200" dirty="0"/>
        </a:p>
      </dsp:txBody>
      <dsp:txXfrm>
        <a:off x="7548267" y="478656"/>
        <a:ext cx="2311040" cy="2311157"/>
      </dsp:txXfrm>
    </dsp:sp>
    <dsp:sp modelId="{33E257CD-93D1-404C-A690-0FE6803FB77F}">
      <dsp:nvSpPr>
        <dsp:cNvPr id="0" name=""/>
        <dsp:cNvSpPr/>
      </dsp:nvSpPr>
      <dsp:spPr>
        <a:xfrm>
          <a:off x="8767272" y="2106418"/>
          <a:ext cx="3268304" cy="326846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0" kern="1200" baseline="0" dirty="0" smtClean="0"/>
            <a:t>Educate and train </a:t>
          </a:r>
          <a:r>
            <a:rPr lang="en-US" sz="1800" b="0" i="0" kern="1200" baseline="0" dirty="0" smtClean="0"/>
            <a:t>the scientific and wider user  communities</a:t>
          </a:r>
          <a:endParaRPr lang="en-GB" sz="1800" kern="1200" dirty="0"/>
        </a:p>
      </dsp:txBody>
      <dsp:txXfrm>
        <a:off x="9245904" y="2585074"/>
        <a:ext cx="2311040" cy="23111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5C8D99-E9BE-45F0-B008-45C445FC8F6A}">
      <dsp:nvSpPr>
        <dsp:cNvPr id="0" name=""/>
        <dsp:cNvSpPr/>
      </dsp:nvSpPr>
      <dsp:spPr>
        <a:xfrm rot="5400000">
          <a:off x="432797" y="1826473"/>
          <a:ext cx="1299502" cy="216234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34E8DB-BF7B-4795-A34D-3914560AAA7D}">
      <dsp:nvSpPr>
        <dsp:cNvPr id="0" name=""/>
        <dsp:cNvSpPr/>
      </dsp:nvSpPr>
      <dsp:spPr>
        <a:xfrm>
          <a:off x="215877" y="2472548"/>
          <a:ext cx="1952176" cy="1711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0" kern="1200" dirty="0" smtClean="0"/>
            <a:t>Certified</a:t>
          </a:r>
          <a:r>
            <a:rPr lang="en-GB" sz="2000" b="0" i="0" kern="1200" dirty="0" smtClean="0"/>
            <a:t> open archive to be exploited by any </a:t>
          </a:r>
          <a:r>
            <a:rPr lang="en-GB" sz="2000" b="1" i="0" kern="1200" dirty="0" smtClean="0"/>
            <a:t>new Big Science </a:t>
          </a:r>
          <a:r>
            <a:rPr lang="en-GB" sz="2000" b="0" i="0" kern="1200" dirty="0" smtClean="0"/>
            <a:t>research facility  to share innovation, practices and  methods.</a:t>
          </a:r>
          <a:endParaRPr lang="en-GB" sz="2000" kern="1200" dirty="0"/>
        </a:p>
      </dsp:txBody>
      <dsp:txXfrm>
        <a:off x="215877" y="2472548"/>
        <a:ext cx="1952176" cy="1711196"/>
      </dsp:txXfrm>
    </dsp:sp>
    <dsp:sp modelId="{E2013A2C-E6F1-4B07-9FE5-8F56D049B162}">
      <dsp:nvSpPr>
        <dsp:cNvPr id="0" name=""/>
        <dsp:cNvSpPr/>
      </dsp:nvSpPr>
      <dsp:spPr>
        <a:xfrm>
          <a:off x="1799718" y="1667279"/>
          <a:ext cx="368335" cy="368335"/>
        </a:xfrm>
        <a:prstGeom prst="triangle">
          <a:avLst>
            <a:gd name="adj" fmla="val 10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254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85CB2-E3B0-42D3-AA32-0499BB3530F2}">
      <dsp:nvSpPr>
        <dsp:cNvPr id="0" name=""/>
        <dsp:cNvSpPr/>
      </dsp:nvSpPr>
      <dsp:spPr>
        <a:xfrm rot="5400000">
          <a:off x="2822641" y="1235103"/>
          <a:ext cx="1299502" cy="216234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254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8E748-407B-4669-81C0-FBC1CEFD3337}">
      <dsp:nvSpPr>
        <dsp:cNvPr id="0" name=""/>
        <dsp:cNvSpPr/>
      </dsp:nvSpPr>
      <dsp:spPr>
        <a:xfrm>
          <a:off x="2605722" y="1881178"/>
          <a:ext cx="1952176" cy="1711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dirty="0" smtClean="0"/>
            <a:t>Any digital object from R&amp;D and innovation works within the ESCAPE community should be</a:t>
          </a:r>
          <a:r>
            <a:rPr lang="en-GB" sz="2000" b="0" i="1" kern="1200" dirty="0" smtClean="0"/>
            <a:t> </a:t>
          </a:r>
          <a:r>
            <a:rPr lang="en-GB" sz="2000" b="1" i="1" kern="1200" dirty="0" smtClean="0"/>
            <a:t>FAIR</a:t>
          </a:r>
          <a:r>
            <a:rPr lang="en-GB" sz="2000" b="0" i="1" kern="1200" dirty="0" smtClean="0"/>
            <a:t> </a:t>
          </a:r>
          <a:r>
            <a:rPr lang="en-GB" sz="2000" b="0" i="0" kern="1200" dirty="0" smtClean="0"/>
            <a:t>and accessed from a </a:t>
          </a:r>
          <a:r>
            <a:rPr lang="en-GB" sz="2000" b="1" i="0" kern="1200" dirty="0" smtClean="0"/>
            <a:t>single  entry point </a:t>
          </a:r>
          <a:endParaRPr lang="en-GB" sz="2000" b="1" kern="1200" dirty="0"/>
        </a:p>
      </dsp:txBody>
      <dsp:txXfrm>
        <a:off x="2605722" y="1881178"/>
        <a:ext cx="1952176" cy="1711196"/>
      </dsp:txXfrm>
    </dsp:sp>
    <dsp:sp modelId="{038F49F3-8300-4804-BB97-8F7F93431430}">
      <dsp:nvSpPr>
        <dsp:cNvPr id="0" name=""/>
        <dsp:cNvSpPr/>
      </dsp:nvSpPr>
      <dsp:spPr>
        <a:xfrm>
          <a:off x="4189563" y="1075909"/>
          <a:ext cx="368335" cy="368335"/>
        </a:xfrm>
        <a:prstGeom prst="triangle">
          <a:avLst>
            <a:gd name="adj" fmla="val 10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254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AEA73-04A8-470E-AB1A-4889F18A7BA1}">
      <dsp:nvSpPr>
        <dsp:cNvPr id="0" name=""/>
        <dsp:cNvSpPr/>
      </dsp:nvSpPr>
      <dsp:spPr>
        <a:xfrm rot="5400000">
          <a:off x="5212486" y="643734"/>
          <a:ext cx="1299502" cy="216234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7F4C92-CD73-45F9-9BD8-7EC62A257BBC}">
      <dsp:nvSpPr>
        <dsp:cNvPr id="0" name=""/>
        <dsp:cNvSpPr/>
      </dsp:nvSpPr>
      <dsp:spPr>
        <a:xfrm>
          <a:off x="4995567" y="1289809"/>
          <a:ext cx="1952176" cy="1711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b="0" i="0" kern="1200" dirty="0" smtClean="0"/>
            <a:t>[…] </a:t>
          </a:r>
          <a:endParaRPr lang="en-GB" sz="6500" kern="1200" dirty="0"/>
        </a:p>
      </dsp:txBody>
      <dsp:txXfrm>
        <a:off x="4995567" y="1289809"/>
        <a:ext cx="1952176" cy="171119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37F2C-1433-4D0D-9277-3EAD31B763C2}">
      <dsp:nvSpPr>
        <dsp:cNvPr id="0" name=""/>
        <dsp:cNvSpPr/>
      </dsp:nvSpPr>
      <dsp:spPr>
        <a:xfrm>
          <a:off x="0" y="258551"/>
          <a:ext cx="11720945" cy="4688377"/>
        </a:xfrm>
        <a:prstGeom prst="leftRightRibb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CAABF-CDE0-4CF9-B275-F67EAE89531E}">
      <dsp:nvSpPr>
        <dsp:cNvPr id="0" name=""/>
        <dsp:cNvSpPr/>
      </dsp:nvSpPr>
      <dsp:spPr>
        <a:xfrm>
          <a:off x="1406513" y="1079017"/>
          <a:ext cx="3867911" cy="2297305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dirty="0" smtClean="0"/>
            <a:t>“Science Cluster” scheme is a potential model of </a:t>
          </a:r>
          <a:r>
            <a:rPr lang="en-GB" sz="2000" b="0" i="0" u="sng" kern="1200" dirty="0" smtClean="0"/>
            <a:t>“coordinating structure”, </a:t>
          </a:r>
          <a:r>
            <a:rPr lang="en-GB" sz="2000" b="0" i="0" kern="1200" dirty="0" smtClean="0"/>
            <a:t>because it combines the top-down  and bottom-up  </a:t>
          </a:r>
          <a:endParaRPr lang="en-GB" sz="2000" kern="1200" dirty="0"/>
        </a:p>
      </dsp:txBody>
      <dsp:txXfrm>
        <a:off x="1406513" y="1079017"/>
        <a:ext cx="3867911" cy="2297305"/>
      </dsp:txXfrm>
    </dsp:sp>
    <dsp:sp modelId="{F640A612-C853-4AD5-BD04-C15BB5183D6B}">
      <dsp:nvSpPr>
        <dsp:cNvPr id="0" name=""/>
        <dsp:cNvSpPr/>
      </dsp:nvSpPr>
      <dsp:spPr>
        <a:xfrm>
          <a:off x="5860472" y="1829158"/>
          <a:ext cx="4571168" cy="2297305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dirty="0" smtClean="0"/>
            <a:t> ESCAPE towards a sustainable large domain </a:t>
          </a:r>
          <a:r>
            <a:rPr lang="en-GB" sz="2000" b="1" i="0" kern="1200" dirty="0" smtClean="0"/>
            <a:t>platform</a:t>
          </a:r>
          <a:r>
            <a:rPr lang="en-GB" sz="2000" b="0" i="0" kern="1200" dirty="0" smtClean="0"/>
            <a:t>, shaping and operating within EOSC</a:t>
          </a:r>
          <a:endParaRPr lang="en-GB" sz="2000" kern="1200" dirty="0"/>
        </a:p>
      </dsp:txBody>
      <dsp:txXfrm>
        <a:off x="5860472" y="1829158"/>
        <a:ext cx="4571168" cy="229730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B30DD-849A-47FA-A978-944738BAF171}">
      <dsp:nvSpPr>
        <dsp:cNvPr id="0" name=""/>
        <dsp:cNvSpPr/>
      </dsp:nvSpPr>
      <dsp:spPr>
        <a:xfrm>
          <a:off x="1969817" y="692373"/>
          <a:ext cx="7806558" cy="4992936"/>
        </a:xfrm>
        <a:prstGeom prst="round2DiagRect">
          <a:avLst>
            <a:gd name="adj1" fmla="val 0"/>
            <a:gd name="adj2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CC92B4-D81B-4364-AB6A-BAAC579904F1}">
      <dsp:nvSpPr>
        <dsp:cNvPr id="0" name=""/>
        <dsp:cNvSpPr/>
      </dsp:nvSpPr>
      <dsp:spPr>
        <a:xfrm>
          <a:off x="5878945" y="1394737"/>
          <a:ext cx="950" cy="3021931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F3EA302-A7B5-43F4-A4BE-170E3FB473B4}">
      <dsp:nvSpPr>
        <dsp:cNvPr id="0" name=""/>
        <dsp:cNvSpPr/>
      </dsp:nvSpPr>
      <dsp:spPr>
        <a:xfrm>
          <a:off x="2550520" y="1278509"/>
          <a:ext cx="3090680" cy="325438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dirty="0" smtClean="0"/>
            <a:t>Communities overlap (</a:t>
          </a:r>
          <a:r>
            <a:rPr lang="en-GB" sz="2000" b="0" i="0" kern="1200" dirty="0" err="1" smtClean="0"/>
            <a:t>astro</a:t>
          </a:r>
          <a:r>
            <a:rPr lang="en-GB" sz="2000" b="0" i="0" kern="1200" dirty="0" smtClean="0"/>
            <a:t>/pp/np), new experiments mix communities</a:t>
          </a:r>
          <a:endParaRPr lang="en-GB" sz="2000" kern="1200" dirty="0"/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dirty="0" smtClean="0"/>
            <a:t>Common Funding Agencies  </a:t>
          </a:r>
          <a:endParaRPr lang="en-GB" sz="2000" kern="1200" dirty="0"/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dirty="0" smtClean="0"/>
            <a:t>Co-located computing facilities</a:t>
          </a:r>
          <a:endParaRPr lang="en-GB" sz="2000" kern="1200" dirty="0"/>
        </a:p>
      </dsp:txBody>
      <dsp:txXfrm>
        <a:off x="2550520" y="1278509"/>
        <a:ext cx="3090680" cy="3254387"/>
      </dsp:txXfrm>
    </dsp:sp>
    <dsp:sp modelId="{E60600A6-671B-4CCC-8746-5BDE3300960B}">
      <dsp:nvSpPr>
        <dsp:cNvPr id="0" name=""/>
        <dsp:cNvSpPr/>
      </dsp:nvSpPr>
      <dsp:spPr>
        <a:xfrm>
          <a:off x="6116690" y="1278509"/>
          <a:ext cx="3090680" cy="325438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dirty="0" smtClean="0"/>
            <a:t>European  Strategy for Particle Physics had strong input from  ESCAPE domains</a:t>
          </a:r>
          <a:endParaRPr lang="en-GB" sz="2000" kern="1200" dirty="0"/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dirty="0" smtClean="0"/>
            <a:t>Consortia: ECFA, APPEC, </a:t>
          </a:r>
          <a:r>
            <a:rPr lang="en-GB" sz="2000" b="0" i="0" kern="1200" dirty="0" err="1" smtClean="0"/>
            <a:t>NuPECC</a:t>
          </a:r>
          <a:r>
            <a:rPr lang="en-GB" sz="2000" b="0" i="0" kern="1200" dirty="0" smtClean="0"/>
            <a:t>, </a:t>
          </a:r>
          <a:r>
            <a:rPr lang="en-GB" sz="2000" b="0" i="0" kern="1200" dirty="0" err="1" smtClean="0"/>
            <a:t>Astronet</a:t>
          </a:r>
          <a:r>
            <a:rPr lang="en-GB" sz="2000" b="0" i="0" kern="1200" dirty="0" smtClean="0"/>
            <a:t>, (+ JENAA) coordinate at a high level, and oversee ESCAPE</a:t>
          </a:r>
          <a:endParaRPr lang="en-GB" sz="2000" kern="1200" dirty="0"/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dirty="0" smtClean="0"/>
            <a:t>Strong coordinated voice and support to EC and EOSC Association.</a:t>
          </a:r>
          <a:endParaRPr lang="en-GB" sz="2000" kern="1200" dirty="0"/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dirty="0" smtClean="0"/>
            <a:t>Federated, collaborative infrastructures optimise use of available funding</a:t>
          </a:r>
          <a:endParaRPr lang="en-GB" sz="2000" kern="1200" dirty="0"/>
        </a:p>
      </dsp:txBody>
      <dsp:txXfrm>
        <a:off x="6116690" y="1278509"/>
        <a:ext cx="3090680" cy="3254387"/>
      </dsp:txXfrm>
    </dsp:sp>
    <dsp:sp modelId="{4D6F2DA7-71D1-4D07-85FC-FC7CFF76AB94}">
      <dsp:nvSpPr>
        <dsp:cNvPr id="0" name=""/>
        <dsp:cNvSpPr/>
      </dsp:nvSpPr>
      <dsp:spPr>
        <a:xfrm rot="16200000">
          <a:off x="-373691" y="1497744"/>
          <a:ext cx="4184212" cy="1188723"/>
        </a:xfrm>
        <a:prstGeom prst="rightArrow">
          <a:avLst>
            <a:gd name="adj1" fmla="val 49830"/>
            <a:gd name="adj2" fmla="val 6066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0" i="0" kern="1200" dirty="0" smtClean="0"/>
            <a:t> Synergies</a:t>
          </a:r>
          <a:endParaRPr lang="en-GB" sz="2800" kern="1200" dirty="0"/>
        </a:p>
      </dsp:txBody>
      <dsp:txXfrm>
        <a:off x="-194034" y="1975592"/>
        <a:ext cx="3824898" cy="592341"/>
      </dsp:txXfrm>
    </dsp:sp>
    <dsp:sp modelId="{34696A5B-8534-4CB7-A183-DD0B29D3B0EE}">
      <dsp:nvSpPr>
        <dsp:cNvPr id="0" name=""/>
        <dsp:cNvSpPr/>
      </dsp:nvSpPr>
      <dsp:spPr>
        <a:xfrm rot="5400000">
          <a:off x="7947370" y="3124938"/>
          <a:ext cx="4184212" cy="1188723"/>
        </a:xfrm>
        <a:prstGeom prst="rightArrow">
          <a:avLst>
            <a:gd name="adj1" fmla="val 49830"/>
            <a:gd name="adj2" fmla="val 6066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Strength and benefits</a:t>
          </a:r>
          <a:endParaRPr lang="en-GB" sz="2800" kern="1200" dirty="0"/>
        </a:p>
      </dsp:txBody>
      <dsp:txXfrm>
        <a:off x="8127027" y="3243472"/>
        <a:ext cx="3824898" cy="59234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3D2916-66BF-4EAC-B488-FB7F14178D3B}">
      <dsp:nvSpPr>
        <dsp:cNvPr id="0" name=""/>
        <dsp:cNvSpPr/>
      </dsp:nvSpPr>
      <dsp:spPr>
        <a:xfrm>
          <a:off x="1031679" y="3928"/>
          <a:ext cx="4466779" cy="333435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b="0" i="0" kern="1200" dirty="0" smtClean="0"/>
            <a:t>Sustained thematic consortium for the sustainability of EOSC</a:t>
          </a:r>
          <a:endParaRPr lang="en-GB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b="0" i="0" kern="1200" dirty="0" smtClean="0"/>
            <a:t>Additional thematic RI’s are interested in participating</a:t>
          </a:r>
          <a:endParaRPr lang="en-GB" sz="2400" kern="1200" dirty="0"/>
        </a:p>
      </dsp:txBody>
      <dsp:txXfrm>
        <a:off x="1109807" y="82056"/>
        <a:ext cx="4310523" cy="3256228"/>
      </dsp:txXfrm>
    </dsp:sp>
    <dsp:sp modelId="{989A49CA-FE42-467E-B884-F14D675805BA}">
      <dsp:nvSpPr>
        <dsp:cNvPr id="0" name=""/>
        <dsp:cNvSpPr/>
      </dsp:nvSpPr>
      <dsp:spPr>
        <a:xfrm>
          <a:off x="1031679" y="3338284"/>
          <a:ext cx="4466779" cy="143377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i="0" kern="1200" smtClean="0"/>
            <a:t>ESCAPE intends to remain as a collaboration after the end of the current project</a:t>
          </a:r>
          <a:endParaRPr lang="en-GB" sz="1800" kern="1200"/>
        </a:p>
      </dsp:txBody>
      <dsp:txXfrm>
        <a:off x="1031679" y="3338284"/>
        <a:ext cx="3145619" cy="1433773"/>
      </dsp:txXfrm>
    </dsp:sp>
    <dsp:sp modelId="{B8D10747-34DE-45BD-AFA9-F96908D7FC1E}">
      <dsp:nvSpPr>
        <dsp:cNvPr id="0" name=""/>
        <dsp:cNvSpPr/>
      </dsp:nvSpPr>
      <dsp:spPr>
        <a:xfrm>
          <a:off x="4303656" y="3566026"/>
          <a:ext cx="1563372" cy="156337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B398E4-6A09-4B23-91E8-1A4AF904711B}">
      <dsp:nvSpPr>
        <dsp:cNvPr id="0" name=""/>
        <dsp:cNvSpPr/>
      </dsp:nvSpPr>
      <dsp:spPr>
        <a:xfrm>
          <a:off x="6254345" y="3928"/>
          <a:ext cx="4466779" cy="333435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0" i="0" kern="1200" dirty="0" smtClean="0"/>
            <a:t>Data Management at </a:t>
          </a:r>
          <a:r>
            <a:rPr lang="en-GB" sz="2000" b="0" i="0" kern="1200" dirty="0" err="1" smtClean="0"/>
            <a:t>Exascale</a:t>
          </a:r>
          <a:r>
            <a:rPr lang="en-GB" sz="2000" b="0" i="0" kern="1200" dirty="0" smtClean="0"/>
            <a:t>  </a:t>
          </a:r>
          <a:endParaRPr lang="en-GB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0" i="0" kern="1200" dirty="0" smtClean="0"/>
            <a:t>Common software challenges</a:t>
          </a:r>
          <a:endParaRPr lang="en-GB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0" i="0" kern="1200" dirty="0" smtClean="0"/>
            <a:t>Cross-fertilisation of software tools and services</a:t>
          </a:r>
          <a:endParaRPr lang="en-GB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0" i="0" kern="1200" dirty="0" smtClean="0"/>
            <a:t>Building a platform for multi-messenger astronomy and cross-domain collaborations</a:t>
          </a:r>
          <a:endParaRPr lang="en-GB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0" i="0" kern="1200" dirty="0" smtClean="0"/>
            <a:t>Connection of data infrastructure to </a:t>
          </a:r>
          <a:r>
            <a:rPr lang="en-GB" sz="2000" b="0" i="0" kern="1200" dirty="0" err="1" smtClean="0"/>
            <a:t>heterogenous</a:t>
          </a:r>
          <a:r>
            <a:rPr lang="en-GB" sz="2000" b="0" i="0" kern="1200" dirty="0" smtClean="0"/>
            <a:t> computing  </a:t>
          </a:r>
          <a:endParaRPr lang="en-GB" sz="2000" kern="1200" dirty="0"/>
        </a:p>
      </dsp:txBody>
      <dsp:txXfrm>
        <a:off x="6332473" y="82056"/>
        <a:ext cx="4310523" cy="3256228"/>
      </dsp:txXfrm>
    </dsp:sp>
    <dsp:sp modelId="{C5DBE4BA-3CC4-4DC5-9782-E42C695E7785}">
      <dsp:nvSpPr>
        <dsp:cNvPr id="0" name=""/>
        <dsp:cNvSpPr/>
      </dsp:nvSpPr>
      <dsp:spPr>
        <a:xfrm>
          <a:off x="6254345" y="3338284"/>
          <a:ext cx="4466779" cy="1433773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254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i="0" kern="1200" dirty="0" smtClean="0"/>
            <a:t>Many potential collaborative actions</a:t>
          </a:r>
          <a:endParaRPr lang="en-GB" sz="1800" kern="1200" dirty="0"/>
        </a:p>
      </dsp:txBody>
      <dsp:txXfrm>
        <a:off x="6254345" y="3338284"/>
        <a:ext cx="3145619" cy="1433773"/>
      </dsp:txXfrm>
    </dsp:sp>
    <dsp:sp modelId="{CB12E649-0E20-4E13-987F-8870ADE4404E}">
      <dsp:nvSpPr>
        <dsp:cNvPr id="0" name=""/>
        <dsp:cNvSpPr/>
      </dsp:nvSpPr>
      <dsp:spPr>
        <a:xfrm>
          <a:off x="9526322" y="3566026"/>
          <a:ext cx="1563372" cy="156337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104DF-1E70-48FE-92EA-D9AE9C5D92FF}">
      <dsp:nvSpPr>
        <dsp:cNvPr id="0" name=""/>
        <dsp:cNvSpPr/>
      </dsp:nvSpPr>
      <dsp:spPr>
        <a:xfrm>
          <a:off x="0" y="0"/>
          <a:ext cx="11965260" cy="230475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8A59A5-5E60-40CE-9C06-EB049099CEFF}">
      <dsp:nvSpPr>
        <dsp:cNvPr id="0" name=""/>
        <dsp:cNvSpPr/>
      </dsp:nvSpPr>
      <dsp:spPr>
        <a:xfrm>
          <a:off x="360330" y="307300"/>
          <a:ext cx="1729938" cy="16901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0E264E-62BB-454E-BE8A-420397F20023}">
      <dsp:nvSpPr>
        <dsp:cNvPr id="0" name=""/>
        <dsp:cNvSpPr/>
      </dsp:nvSpPr>
      <dsp:spPr>
        <a:xfrm rot="10800000">
          <a:off x="360330" y="2304757"/>
          <a:ext cx="1729938" cy="281692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i="0" kern="1200" dirty="0" smtClean="0"/>
            <a:t>Services for integration of the Exabyte scale data infrastructure supporting Open Science and FAIR data;</a:t>
          </a:r>
          <a:endParaRPr lang="en-GB" sz="1800" kern="1200" dirty="0"/>
        </a:p>
      </dsp:txBody>
      <dsp:txXfrm rot="10800000">
        <a:off x="413532" y="2304757"/>
        <a:ext cx="1623534" cy="2763723"/>
      </dsp:txXfrm>
    </dsp:sp>
    <dsp:sp modelId="{19E5CBD0-C501-4815-B455-E1D0834698A4}">
      <dsp:nvSpPr>
        <dsp:cNvPr id="0" name=""/>
        <dsp:cNvSpPr/>
      </dsp:nvSpPr>
      <dsp:spPr>
        <a:xfrm>
          <a:off x="2263262" y="307300"/>
          <a:ext cx="1729938" cy="16901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B8E0AB-9170-4223-9C33-54952FD5CD02}">
      <dsp:nvSpPr>
        <dsp:cNvPr id="0" name=""/>
        <dsp:cNvSpPr/>
      </dsp:nvSpPr>
      <dsp:spPr>
        <a:xfrm rot="10800000">
          <a:off x="2263262" y="2304757"/>
          <a:ext cx="1729938" cy="281692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shade val="80000"/>
            <a:hueOff val="69857"/>
            <a:satOff val="-1251"/>
            <a:lumOff val="53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i="0" kern="1200" dirty="0" smtClean="0"/>
            <a:t>Interoperable data-analysis platform  </a:t>
          </a:r>
          <a:endParaRPr lang="en-GB" sz="1800" kern="1200" dirty="0"/>
        </a:p>
      </dsp:txBody>
      <dsp:txXfrm rot="10800000">
        <a:off x="2316464" y="2304757"/>
        <a:ext cx="1623534" cy="2763723"/>
      </dsp:txXfrm>
    </dsp:sp>
    <dsp:sp modelId="{1D140CC8-C901-4BD1-B2EA-F450CC543B0A}">
      <dsp:nvSpPr>
        <dsp:cNvPr id="0" name=""/>
        <dsp:cNvSpPr/>
      </dsp:nvSpPr>
      <dsp:spPr>
        <a:xfrm>
          <a:off x="4166194" y="307300"/>
          <a:ext cx="1729938" cy="16901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862187-EEAA-4793-9D23-F3664105B2F5}">
      <dsp:nvSpPr>
        <dsp:cNvPr id="0" name=""/>
        <dsp:cNvSpPr/>
      </dsp:nvSpPr>
      <dsp:spPr>
        <a:xfrm rot="10800000">
          <a:off x="4166194" y="2304757"/>
          <a:ext cx="1729938" cy="281692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shade val="80000"/>
            <a:hueOff val="139713"/>
            <a:satOff val="-2502"/>
            <a:lumOff val="106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i="0" kern="1200" dirty="0" smtClean="0"/>
            <a:t>Development and sustainability of the services for the software catalogue and workflow  </a:t>
          </a:r>
          <a:endParaRPr lang="en-GB" sz="1800" kern="1200" dirty="0"/>
        </a:p>
      </dsp:txBody>
      <dsp:txXfrm rot="10800000">
        <a:off x="4219396" y="2304757"/>
        <a:ext cx="1623534" cy="2763723"/>
      </dsp:txXfrm>
    </dsp:sp>
    <dsp:sp modelId="{38D6073D-57E3-417E-9948-6488E1FC7703}">
      <dsp:nvSpPr>
        <dsp:cNvPr id="0" name=""/>
        <dsp:cNvSpPr/>
      </dsp:nvSpPr>
      <dsp:spPr>
        <a:xfrm>
          <a:off x="6069126" y="307300"/>
          <a:ext cx="1729938" cy="16901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9000" r="-6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2BF06D-143A-4649-AABE-71A94A039288}">
      <dsp:nvSpPr>
        <dsp:cNvPr id="0" name=""/>
        <dsp:cNvSpPr/>
      </dsp:nvSpPr>
      <dsp:spPr>
        <a:xfrm rot="10800000">
          <a:off x="6069126" y="2304757"/>
          <a:ext cx="1729938" cy="281692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shade val="80000"/>
            <a:hueOff val="209570"/>
            <a:satOff val="-3754"/>
            <a:lumOff val="159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i="0" kern="1200" dirty="0" smtClean="0"/>
            <a:t>Partnership with </a:t>
          </a:r>
          <a:r>
            <a:rPr lang="en-GB" sz="1800" b="0" i="0" kern="1200" dirty="0" err="1" smtClean="0"/>
            <a:t>EuroHPC</a:t>
          </a:r>
          <a:r>
            <a:rPr lang="en-GB" sz="1800" b="0" i="0" kern="1200" dirty="0" smtClean="0"/>
            <a:t>/</a:t>
          </a:r>
          <a:r>
            <a:rPr lang="en-GB" sz="1800" b="0" i="0" kern="1200" dirty="0" err="1" smtClean="0"/>
            <a:t>Prace</a:t>
          </a:r>
          <a:r>
            <a:rPr lang="en-GB" sz="1800" b="0" i="0" kern="1200" dirty="0" smtClean="0"/>
            <a:t>/FENIX to provide the services for integration of Data-Lake with HPC resources;</a:t>
          </a:r>
          <a:endParaRPr lang="en-GB" sz="1800" kern="1200" dirty="0"/>
        </a:p>
      </dsp:txBody>
      <dsp:txXfrm rot="10800000">
        <a:off x="6122328" y="2304757"/>
        <a:ext cx="1623534" cy="2763723"/>
      </dsp:txXfrm>
    </dsp:sp>
    <dsp:sp modelId="{2C10CFF9-B998-4BBF-9A41-9C9DE5316E55}">
      <dsp:nvSpPr>
        <dsp:cNvPr id="0" name=""/>
        <dsp:cNvSpPr/>
      </dsp:nvSpPr>
      <dsp:spPr>
        <a:xfrm>
          <a:off x="7972058" y="307300"/>
          <a:ext cx="1729938" cy="16901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7E6288-A668-484D-ADDA-322FD715A042}">
      <dsp:nvSpPr>
        <dsp:cNvPr id="0" name=""/>
        <dsp:cNvSpPr/>
      </dsp:nvSpPr>
      <dsp:spPr>
        <a:xfrm rot="10800000">
          <a:off x="7972058" y="2304757"/>
          <a:ext cx="1729938" cy="281692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shade val="80000"/>
            <a:hueOff val="279426"/>
            <a:satOff val="-5005"/>
            <a:lumOff val="212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i="0" kern="1200" dirty="0" smtClean="0"/>
            <a:t>Collaborative scientific environment. Include new ESFRI and SME</a:t>
          </a:r>
          <a:endParaRPr lang="en-GB" sz="1800" kern="1200" dirty="0"/>
        </a:p>
      </dsp:txBody>
      <dsp:txXfrm rot="10800000">
        <a:off x="8025260" y="2304757"/>
        <a:ext cx="1623534" cy="2763723"/>
      </dsp:txXfrm>
    </dsp:sp>
    <dsp:sp modelId="{0CA96638-C8FA-4862-9EEB-CBA0A9D0D761}">
      <dsp:nvSpPr>
        <dsp:cNvPr id="0" name=""/>
        <dsp:cNvSpPr/>
      </dsp:nvSpPr>
      <dsp:spPr>
        <a:xfrm>
          <a:off x="9874991" y="307300"/>
          <a:ext cx="1729938" cy="16901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9ABED4-F677-4826-848A-EB7E729B32F2}">
      <dsp:nvSpPr>
        <dsp:cNvPr id="0" name=""/>
        <dsp:cNvSpPr/>
      </dsp:nvSpPr>
      <dsp:spPr>
        <a:xfrm rot="10800000">
          <a:off x="9874991" y="2304757"/>
          <a:ext cx="1729938" cy="281692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i="0" kern="1200" dirty="0" smtClean="0"/>
            <a:t>Global integration of some of the above with global partners in USA, Australia and Africa</a:t>
          </a:r>
          <a:endParaRPr lang="en-GB" sz="1800" kern="1200" dirty="0"/>
        </a:p>
      </dsp:txBody>
      <dsp:txXfrm rot="10800000">
        <a:off x="9928193" y="2304757"/>
        <a:ext cx="1623534" cy="27637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15A01-E9EC-4E93-B75C-0160B952D3B0}">
      <dsp:nvSpPr>
        <dsp:cNvPr id="0" name=""/>
        <dsp:cNvSpPr/>
      </dsp:nvSpPr>
      <dsp:spPr>
        <a:xfrm>
          <a:off x="0" y="0"/>
          <a:ext cx="10646184" cy="131469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b="0" i="0" kern="1200" smtClean="0"/>
            <a:t>Each </a:t>
          </a:r>
          <a:r>
            <a:rPr lang="en-GB" sz="3800" b="1" i="0" kern="1200" smtClean="0"/>
            <a:t>RI legal entity commits</a:t>
          </a:r>
          <a:r>
            <a:rPr lang="en-GB" sz="3800" b="0" i="0" kern="1200" smtClean="0"/>
            <a:t> together with a sub-set of </a:t>
          </a:r>
          <a:r>
            <a:rPr lang="en-GB" sz="3800" b="0" i="0" u="sng" kern="1200" smtClean="0"/>
            <a:t>associated national stakeholders</a:t>
          </a:r>
          <a:r>
            <a:rPr lang="en-GB" sz="3800" b="0" i="0" kern="1200" smtClean="0"/>
            <a:t>. </a:t>
          </a:r>
          <a:endParaRPr lang="en-GB" sz="3800" kern="1200"/>
        </a:p>
      </dsp:txBody>
      <dsp:txXfrm>
        <a:off x="0" y="0"/>
        <a:ext cx="10646184" cy="1314696"/>
      </dsp:txXfrm>
    </dsp:sp>
    <dsp:sp modelId="{7A4D4078-6095-494B-92E4-2B1B72E3730C}">
      <dsp:nvSpPr>
        <dsp:cNvPr id="0" name=""/>
        <dsp:cNvSpPr/>
      </dsp:nvSpPr>
      <dsp:spPr>
        <a:xfrm>
          <a:off x="0" y="1314696"/>
          <a:ext cx="5323092" cy="27608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0" i="0" kern="1200" dirty="0" smtClean="0"/>
            <a:t>The </a:t>
          </a:r>
          <a:r>
            <a:rPr lang="en-GB" sz="2500" b="0" i="0" u="none" kern="1200" dirty="0" smtClean="0"/>
            <a:t>Director</a:t>
          </a:r>
          <a:r>
            <a:rPr lang="en-GB" sz="2500" b="0" i="0" kern="1200" dirty="0" smtClean="0"/>
            <a:t> of each </a:t>
          </a:r>
          <a:r>
            <a:rPr lang="en-GB" sz="2500" b="1" i="0" kern="1200" dirty="0" smtClean="0"/>
            <a:t>ESFRI/ RI </a:t>
          </a:r>
          <a:r>
            <a:rPr lang="en-GB" sz="2500" b="0" i="0" kern="1200" dirty="0" smtClean="0"/>
            <a:t>is a member of the  </a:t>
          </a:r>
          <a:r>
            <a:rPr lang="en-GB" sz="2500" b="1" i="0" kern="1200" dirty="0" smtClean="0"/>
            <a:t>ESCAPE Supervisory Committee (E-SC)</a:t>
          </a:r>
          <a:endParaRPr lang="en-GB" sz="2500" kern="1200" dirty="0"/>
        </a:p>
      </dsp:txBody>
      <dsp:txXfrm>
        <a:off x="0" y="1314696"/>
        <a:ext cx="5323092" cy="2760862"/>
      </dsp:txXfrm>
    </dsp:sp>
    <dsp:sp modelId="{4990F09F-A3CF-4FCC-80C5-23DDFCB84E82}">
      <dsp:nvSpPr>
        <dsp:cNvPr id="0" name=""/>
        <dsp:cNvSpPr/>
      </dsp:nvSpPr>
      <dsp:spPr>
        <a:xfrm>
          <a:off x="5323092" y="1314696"/>
          <a:ext cx="5323092" cy="27608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0" i="0" kern="1200" dirty="0" smtClean="0"/>
            <a:t>The Chairs of national thematic consortia </a:t>
          </a:r>
          <a:r>
            <a:rPr lang="en-GB" sz="2500" b="0" i="0" u="none" kern="1200" dirty="0" smtClean="0"/>
            <a:t>of Universities and Research Institutes </a:t>
          </a:r>
          <a:r>
            <a:rPr lang="en-GB" sz="2500" b="0" i="0" kern="1200" dirty="0" smtClean="0"/>
            <a:t>such as </a:t>
          </a:r>
          <a:r>
            <a:rPr lang="en-GB" sz="2500" b="1" i="0" kern="1200" dirty="0" smtClean="0"/>
            <a:t>APPEC, ASTRONET, ECFA, </a:t>
          </a:r>
          <a:r>
            <a:rPr lang="en-GB" sz="2500" b="1" i="0" kern="1200" dirty="0" err="1" smtClean="0"/>
            <a:t>NuPPEC</a:t>
          </a:r>
          <a:r>
            <a:rPr lang="en-GB" sz="2500" b="1" i="0" kern="1200" dirty="0" smtClean="0"/>
            <a:t> and an ESA </a:t>
          </a:r>
          <a:r>
            <a:rPr lang="en-GB" sz="2500" b="0" i="0" kern="1200" dirty="0" smtClean="0"/>
            <a:t>representative in the </a:t>
          </a:r>
          <a:r>
            <a:rPr lang="en-GB" sz="2500" b="1" i="0" kern="1200" dirty="0" smtClean="0"/>
            <a:t>ESCAPE External Advisory Board (E-EAB)</a:t>
          </a:r>
          <a:endParaRPr lang="en-GB" sz="2500" kern="1200" dirty="0"/>
        </a:p>
      </dsp:txBody>
      <dsp:txXfrm>
        <a:off x="5323092" y="1314696"/>
        <a:ext cx="5323092" cy="2760862"/>
      </dsp:txXfrm>
    </dsp:sp>
    <dsp:sp modelId="{6F0269BD-759D-41B1-A1AD-88D9969E0D93}">
      <dsp:nvSpPr>
        <dsp:cNvPr id="0" name=""/>
        <dsp:cNvSpPr/>
      </dsp:nvSpPr>
      <dsp:spPr>
        <a:xfrm>
          <a:off x="0" y="4075559"/>
          <a:ext cx="10646184" cy="30676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A6762-20D4-4F70-AFAF-B13D046CF349}">
      <dsp:nvSpPr>
        <dsp:cNvPr id="0" name=""/>
        <dsp:cNvSpPr/>
      </dsp:nvSpPr>
      <dsp:spPr>
        <a:xfrm>
          <a:off x="0" y="0"/>
          <a:ext cx="2381249" cy="51364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i="0" kern="1200" dirty="0" smtClean="0"/>
            <a:t>Data Lake</a:t>
          </a:r>
          <a:r>
            <a:rPr lang="en-GB" sz="1600" b="0" i="0" kern="1200" dirty="0" smtClean="0"/>
            <a:t>: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i="0" kern="1200" dirty="0" smtClean="0"/>
            <a:t>Build a scalable, federated, data infrastructure as the basis of open science for the ESFRI projects within ESCAPE</a:t>
          </a:r>
          <a:r>
            <a:rPr lang="en-GB" sz="1400" b="0" i="0" kern="1200" dirty="0" smtClean="0"/>
            <a:t>.   </a:t>
          </a:r>
          <a:endParaRPr lang="en-GB" sz="1400" kern="1200" dirty="0"/>
        </a:p>
      </dsp:txBody>
      <dsp:txXfrm>
        <a:off x="0" y="2054585"/>
        <a:ext cx="2381249" cy="2054585"/>
      </dsp:txXfrm>
    </dsp:sp>
    <dsp:sp modelId="{EE84B53D-BB63-4AFE-9C49-DF81FA705954}">
      <dsp:nvSpPr>
        <dsp:cNvPr id="0" name=""/>
        <dsp:cNvSpPr/>
      </dsp:nvSpPr>
      <dsp:spPr>
        <a:xfrm>
          <a:off x="335403" y="308187"/>
          <a:ext cx="1710442" cy="171044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1495B0-AA8E-4216-AB2F-36F2F7FA09C4}">
      <dsp:nvSpPr>
        <dsp:cNvPr id="0" name=""/>
        <dsp:cNvSpPr/>
      </dsp:nvSpPr>
      <dsp:spPr>
        <a:xfrm>
          <a:off x="2452687" y="0"/>
          <a:ext cx="2381249" cy="51364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i="0" kern="1200" dirty="0" smtClean="0"/>
            <a:t>Software Repository</a:t>
          </a:r>
          <a:r>
            <a:rPr lang="en-GB" sz="1600" b="0" i="0" kern="1200" dirty="0" smtClean="0"/>
            <a:t>: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i="0" kern="1200" dirty="0" smtClean="0"/>
            <a:t>Repository of "scientific software" as a major component of the “data” to be curated in EOSC.  </a:t>
          </a:r>
          <a:endParaRPr lang="en-GB" sz="1600" kern="1200" dirty="0"/>
        </a:p>
      </dsp:txBody>
      <dsp:txXfrm>
        <a:off x="2452687" y="2054585"/>
        <a:ext cx="2381249" cy="2054585"/>
      </dsp:txXfrm>
    </dsp:sp>
    <dsp:sp modelId="{D3B18209-6506-4FEA-B1C4-B4DAF56BEF18}">
      <dsp:nvSpPr>
        <dsp:cNvPr id="0" name=""/>
        <dsp:cNvSpPr/>
      </dsp:nvSpPr>
      <dsp:spPr>
        <a:xfrm>
          <a:off x="2788091" y="308187"/>
          <a:ext cx="1710442" cy="171044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F791DB-BF07-45E5-A13A-5CDDA5A8899C}">
      <dsp:nvSpPr>
        <dsp:cNvPr id="0" name=""/>
        <dsp:cNvSpPr/>
      </dsp:nvSpPr>
      <dsp:spPr>
        <a:xfrm>
          <a:off x="4905375" y="0"/>
          <a:ext cx="2381249" cy="51364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i="0" kern="1200" dirty="0" smtClean="0"/>
            <a:t>Virtual Observatory</a:t>
          </a:r>
          <a:r>
            <a:rPr lang="en-GB" sz="1600" b="0" i="0" kern="1200" dirty="0" smtClean="0"/>
            <a:t>: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i="0" kern="1200" dirty="0" smtClean="0"/>
            <a:t>Extend the VO </a:t>
          </a:r>
          <a:r>
            <a:rPr lang="en-GB" sz="1600" b="0" i="1" kern="1200" dirty="0" smtClean="0"/>
            <a:t>FAIR </a:t>
          </a:r>
          <a:r>
            <a:rPr lang="en-GB" sz="1600" b="0" i="0" kern="1200" dirty="0" smtClean="0"/>
            <a:t>standards, methods and to a broader scientific context;    prepare the VO to interface the large data volumes of next facilities.</a:t>
          </a:r>
          <a:endParaRPr lang="en-GB" sz="1600" kern="1200" dirty="0"/>
        </a:p>
      </dsp:txBody>
      <dsp:txXfrm>
        <a:off x="4905375" y="2054585"/>
        <a:ext cx="2381249" cy="2054585"/>
      </dsp:txXfrm>
    </dsp:sp>
    <dsp:sp modelId="{709987A0-61E7-497A-A6FF-CB10B840A105}">
      <dsp:nvSpPr>
        <dsp:cNvPr id="0" name=""/>
        <dsp:cNvSpPr/>
      </dsp:nvSpPr>
      <dsp:spPr>
        <a:xfrm>
          <a:off x="5240778" y="308187"/>
          <a:ext cx="1710442" cy="171044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A08F17-17B9-4051-9967-6ECE14C3DA56}">
      <dsp:nvSpPr>
        <dsp:cNvPr id="0" name=""/>
        <dsp:cNvSpPr/>
      </dsp:nvSpPr>
      <dsp:spPr>
        <a:xfrm>
          <a:off x="7358062" y="0"/>
          <a:ext cx="2381249" cy="51364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i="0" kern="1200" dirty="0" smtClean="0"/>
            <a:t>Science Platforms</a:t>
          </a:r>
          <a:r>
            <a:rPr lang="en-GB" sz="1600" b="0" i="0" kern="1200" dirty="0" smtClean="0"/>
            <a:t>: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i="0" kern="1200" dirty="0" smtClean="0"/>
            <a:t>Flexible science platforms to enable the open data analysis tailored by and for each facility as well as a global one for transversal workflows.</a:t>
          </a:r>
          <a:endParaRPr lang="en-GB" sz="1600" kern="1200" dirty="0"/>
        </a:p>
      </dsp:txBody>
      <dsp:txXfrm>
        <a:off x="7358062" y="2054585"/>
        <a:ext cx="2381249" cy="2054585"/>
      </dsp:txXfrm>
    </dsp:sp>
    <dsp:sp modelId="{5514F9AC-EAA7-4E81-8424-AD714979FB39}">
      <dsp:nvSpPr>
        <dsp:cNvPr id="0" name=""/>
        <dsp:cNvSpPr/>
      </dsp:nvSpPr>
      <dsp:spPr>
        <a:xfrm>
          <a:off x="7693466" y="308187"/>
          <a:ext cx="1710442" cy="1710442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4CCFF6-C456-43E7-8715-C857A57FDA00}">
      <dsp:nvSpPr>
        <dsp:cNvPr id="0" name=""/>
        <dsp:cNvSpPr/>
      </dsp:nvSpPr>
      <dsp:spPr>
        <a:xfrm>
          <a:off x="9810749" y="0"/>
          <a:ext cx="2381249" cy="51364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i="0" kern="1200" dirty="0" smtClean="0"/>
            <a:t>Citizen Science</a:t>
          </a:r>
          <a:r>
            <a:rPr lang="en-GB" sz="1600" b="0" i="0" kern="1200" dirty="0" smtClean="0"/>
            <a:t>: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0" i="0" kern="1200" dirty="0" smtClean="0"/>
            <a:t>Open gateway for citizen science on ESCAPE data archives and ESFRI community</a:t>
          </a:r>
          <a:endParaRPr lang="en-GB" sz="1600" kern="1200" dirty="0"/>
        </a:p>
      </dsp:txBody>
      <dsp:txXfrm>
        <a:off x="9810749" y="2054585"/>
        <a:ext cx="2381249" cy="2054585"/>
      </dsp:txXfrm>
    </dsp:sp>
    <dsp:sp modelId="{851086FE-E65C-4277-A1C6-0554C844F70E}">
      <dsp:nvSpPr>
        <dsp:cNvPr id="0" name=""/>
        <dsp:cNvSpPr/>
      </dsp:nvSpPr>
      <dsp:spPr>
        <a:xfrm>
          <a:off x="10146153" y="308187"/>
          <a:ext cx="1710442" cy="1710442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5C0205-E69B-4FA1-ABF1-D43DD383F406}">
      <dsp:nvSpPr>
        <dsp:cNvPr id="0" name=""/>
        <dsp:cNvSpPr/>
      </dsp:nvSpPr>
      <dsp:spPr>
        <a:xfrm>
          <a:off x="487679" y="4109171"/>
          <a:ext cx="11216640" cy="770469"/>
        </a:xfrm>
        <a:prstGeom prst="leftRightArrow">
          <a:avLst/>
        </a:prstGeom>
        <a:solidFill>
          <a:schemeClr val="accent5">
            <a:lumMod val="50000"/>
          </a:schemeClr>
        </a:solidFill>
        <a:ln>
          <a:solidFill>
            <a:srgbClr val="00206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7068EE-9B8D-4C9C-9504-9A4D0553E693}">
      <dsp:nvSpPr>
        <dsp:cNvPr id="0" name=""/>
        <dsp:cNvSpPr/>
      </dsp:nvSpPr>
      <dsp:spPr>
        <a:xfrm>
          <a:off x="2048745" y="-7019"/>
          <a:ext cx="6000682" cy="6000682"/>
        </a:xfrm>
        <a:prstGeom prst="circularArrow">
          <a:avLst>
            <a:gd name="adj1" fmla="val 5274"/>
            <a:gd name="adj2" fmla="val 312630"/>
            <a:gd name="adj3" fmla="val 14210749"/>
            <a:gd name="adj4" fmla="val 17137197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E8A45-4101-4717-964D-EB267FD7CD67}">
      <dsp:nvSpPr>
        <dsp:cNvPr id="0" name=""/>
        <dsp:cNvSpPr/>
      </dsp:nvSpPr>
      <dsp:spPr>
        <a:xfrm>
          <a:off x="3897157" y="0"/>
          <a:ext cx="2303859" cy="1151929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Build a Community</a:t>
          </a:r>
          <a:endParaRPr lang="en-US" sz="1400" kern="1200" dirty="0"/>
        </a:p>
      </dsp:txBody>
      <dsp:txXfrm>
        <a:off x="3953390" y="56233"/>
        <a:ext cx="2191393" cy="1039463"/>
      </dsp:txXfrm>
    </dsp:sp>
    <dsp:sp modelId="{B0DA9E78-B193-4ACC-ABE0-BAFD753E4514}">
      <dsp:nvSpPr>
        <dsp:cNvPr id="0" name=""/>
        <dsp:cNvSpPr/>
      </dsp:nvSpPr>
      <dsp:spPr>
        <a:xfrm>
          <a:off x="5751306" y="1217766"/>
          <a:ext cx="2303859" cy="1151929"/>
        </a:xfrm>
        <a:prstGeom prst="roundRect">
          <a:avLst/>
        </a:prstGeom>
        <a:solidFill>
          <a:schemeClr val="accent1">
            <a:shade val="80000"/>
            <a:hueOff val="69857"/>
            <a:satOff val="-1251"/>
            <a:lumOff val="53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Interdisciplinary</a:t>
          </a:r>
          <a:endParaRPr lang="en-US" sz="1400" kern="1200" dirty="0"/>
        </a:p>
      </dsp:txBody>
      <dsp:txXfrm>
        <a:off x="5807539" y="1273999"/>
        <a:ext cx="2191393" cy="1039463"/>
      </dsp:txXfrm>
    </dsp:sp>
    <dsp:sp modelId="{7201171C-5330-4471-A1D5-73586A5425EE}">
      <dsp:nvSpPr>
        <dsp:cNvPr id="0" name=""/>
        <dsp:cNvSpPr/>
      </dsp:nvSpPr>
      <dsp:spPr>
        <a:xfrm>
          <a:off x="5751306" y="3652120"/>
          <a:ext cx="2303859" cy="1151929"/>
        </a:xfrm>
        <a:prstGeom prst="roundRect">
          <a:avLst/>
        </a:prstGeom>
        <a:solidFill>
          <a:schemeClr val="accent1">
            <a:shade val="80000"/>
            <a:hueOff val="139713"/>
            <a:satOff val="-2502"/>
            <a:lumOff val="1063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Virtual Research Environment in EOSC framework</a:t>
          </a:r>
          <a:endParaRPr lang="en-US" sz="1400" kern="1200" dirty="0"/>
        </a:p>
      </dsp:txBody>
      <dsp:txXfrm>
        <a:off x="5807539" y="3708353"/>
        <a:ext cx="2191393" cy="1039463"/>
      </dsp:txXfrm>
    </dsp:sp>
    <dsp:sp modelId="{2897581C-F439-4FC1-9FAA-5DD8C711A13F}">
      <dsp:nvSpPr>
        <dsp:cNvPr id="0" name=""/>
        <dsp:cNvSpPr/>
      </dsp:nvSpPr>
      <dsp:spPr>
        <a:xfrm>
          <a:off x="3643094" y="4869297"/>
          <a:ext cx="2303859" cy="1151929"/>
        </a:xfrm>
        <a:prstGeom prst="roundRect">
          <a:avLst/>
        </a:prstGeom>
        <a:solidFill>
          <a:schemeClr val="accent1">
            <a:shade val="80000"/>
            <a:hueOff val="209570"/>
            <a:satOff val="-3754"/>
            <a:lumOff val="159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Cross-Domain R&amp;D </a:t>
          </a:r>
          <a:endParaRPr lang="en-US" sz="1400" kern="1200" dirty="0"/>
        </a:p>
      </dsp:txBody>
      <dsp:txXfrm>
        <a:off x="3699327" y="4925530"/>
        <a:ext cx="2191393" cy="1039463"/>
      </dsp:txXfrm>
    </dsp:sp>
    <dsp:sp modelId="{8025D87B-BAE1-4466-A131-E0A4E12BB2A0}">
      <dsp:nvSpPr>
        <dsp:cNvPr id="0" name=""/>
        <dsp:cNvSpPr/>
      </dsp:nvSpPr>
      <dsp:spPr>
        <a:xfrm>
          <a:off x="1534881" y="3652120"/>
          <a:ext cx="2303859" cy="1151929"/>
        </a:xfrm>
        <a:prstGeom prst="roundRect">
          <a:avLst/>
        </a:prstGeom>
        <a:solidFill>
          <a:schemeClr val="accent1">
            <a:shade val="80000"/>
            <a:hueOff val="279426"/>
            <a:satOff val="-5005"/>
            <a:lumOff val="212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FAIR data</a:t>
          </a:r>
          <a:endParaRPr lang="en-US" sz="1400" kern="1200" dirty="0"/>
        </a:p>
      </dsp:txBody>
      <dsp:txXfrm>
        <a:off x="1591114" y="3708353"/>
        <a:ext cx="2191393" cy="1039463"/>
      </dsp:txXfrm>
    </dsp:sp>
    <dsp:sp modelId="{04995A94-7FF2-4929-A215-F756EAA5199B}">
      <dsp:nvSpPr>
        <dsp:cNvPr id="0" name=""/>
        <dsp:cNvSpPr/>
      </dsp:nvSpPr>
      <dsp:spPr>
        <a:xfrm>
          <a:off x="1534881" y="1217766"/>
          <a:ext cx="2303859" cy="1151929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Open to External Stakeholder (digital SME)</a:t>
          </a:r>
          <a:endParaRPr lang="en-US" sz="1400" kern="1200" dirty="0"/>
        </a:p>
      </dsp:txBody>
      <dsp:txXfrm>
        <a:off x="1591114" y="1273999"/>
        <a:ext cx="2191393" cy="10394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DA6C1-DAD8-4C68-8253-66381E91C555}">
      <dsp:nvSpPr>
        <dsp:cNvPr id="0" name=""/>
        <dsp:cNvSpPr/>
      </dsp:nvSpPr>
      <dsp:spPr>
        <a:xfrm>
          <a:off x="1767487" y="2682"/>
          <a:ext cx="2760354" cy="110414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0" kern="1200" dirty="0" smtClean="0"/>
            <a:t>support </a:t>
          </a:r>
          <a:r>
            <a:rPr lang="en-GB" sz="2000" b="0" i="0" kern="1200" dirty="0" smtClean="0"/>
            <a:t>synergies  </a:t>
          </a:r>
          <a:endParaRPr lang="en-GB" sz="2000" kern="1200" dirty="0"/>
        </a:p>
      </dsp:txBody>
      <dsp:txXfrm>
        <a:off x="2319558" y="2682"/>
        <a:ext cx="1656213" cy="1104141"/>
      </dsp:txXfrm>
    </dsp:sp>
    <dsp:sp modelId="{6B93029E-32A0-4454-98BE-3E0EC23B9FD2}">
      <dsp:nvSpPr>
        <dsp:cNvPr id="0" name=""/>
        <dsp:cNvSpPr/>
      </dsp:nvSpPr>
      <dsp:spPr>
        <a:xfrm>
          <a:off x="1767487" y="1261403"/>
          <a:ext cx="2760354" cy="1104141"/>
        </a:xfrm>
        <a:prstGeom prst="chevron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0" kern="1200" dirty="0" smtClean="0"/>
            <a:t>enhance</a:t>
          </a:r>
          <a:r>
            <a:rPr lang="en-GB" sz="2000" b="0" i="0" kern="1200" dirty="0" smtClean="0"/>
            <a:t> researchers’ participation in EOSC </a:t>
          </a:r>
          <a:endParaRPr lang="en-GB" sz="2000" kern="1200" dirty="0"/>
        </a:p>
      </dsp:txBody>
      <dsp:txXfrm>
        <a:off x="2319558" y="1261403"/>
        <a:ext cx="1656213" cy="1104141"/>
      </dsp:txXfrm>
    </dsp:sp>
    <dsp:sp modelId="{75F031A3-6210-4746-87F4-C7DBE8CA1FF4}">
      <dsp:nvSpPr>
        <dsp:cNvPr id="0" name=""/>
        <dsp:cNvSpPr/>
      </dsp:nvSpPr>
      <dsp:spPr>
        <a:xfrm>
          <a:off x="1767487" y="2520125"/>
          <a:ext cx="2760354" cy="1104141"/>
        </a:xfrm>
        <a:prstGeom prst="chevron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0" kern="1200" dirty="0" smtClean="0"/>
            <a:t>reaching</a:t>
          </a:r>
          <a:r>
            <a:rPr lang="en-GB" sz="2000" b="0" i="0" kern="1200" dirty="0" smtClean="0"/>
            <a:t> new communities and Research Infrastructures </a:t>
          </a:r>
          <a:endParaRPr lang="en-GB" sz="2000" kern="1200" dirty="0"/>
        </a:p>
      </dsp:txBody>
      <dsp:txXfrm>
        <a:off x="2319558" y="2520125"/>
        <a:ext cx="1656213" cy="1104141"/>
      </dsp:txXfrm>
    </dsp:sp>
    <dsp:sp modelId="{F2EA4AE5-DCA7-4844-9F81-F50212B10683}">
      <dsp:nvSpPr>
        <dsp:cNvPr id="0" name=""/>
        <dsp:cNvSpPr/>
      </dsp:nvSpPr>
      <dsp:spPr>
        <a:xfrm>
          <a:off x="1767487" y="3778846"/>
          <a:ext cx="2760354" cy="1104141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i="0" kern="1200" dirty="0" smtClean="0"/>
            <a:t>future</a:t>
          </a:r>
          <a:r>
            <a:rPr lang="en-GB" sz="1800" b="0" i="0" kern="1200" dirty="0" smtClean="0"/>
            <a:t> prospective for sustainability  </a:t>
          </a:r>
          <a:endParaRPr lang="en-GB" sz="1800" kern="1200" dirty="0"/>
        </a:p>
      </dsp:txBody>
      <dsp:txXfrm>
        <a:off x="2319558" y="3778846"/>
        <a:ext cx="1656213" cy="11041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C4F40-E809-4880-9E3B-C17127F8DFEC}">
      <dsp:nvSpPr>
        <dsp:cNvPr id="0" name=""/>
        <dsp:cNvSpPr/>
      </dsp:nvSpPr>
      <dsp:spPr>
        <a:xfrm rot="5400000">
          <a:off x="1459123" y="1043729"/>
          <a:ext cx="1800998" cy="299682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CC54E8-3098-4301-A8B5-D0130A321F6E}">
      <dsp:nvSpPr>
        <dsp:cNvPr id="0" name=""/>
        <dsp:cNvSpPr/>
      </dsp:nvSpPr>
      <dsp:spPr>
        <a:xfrm>
          <a:off x="1158492" y="1939133"/>
          <a:ext cx="2705546" cy="2371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Stimulating and/or cooperating inter-domain open science (JENAA)</a:t>
          </a:r>
          <a:endParaRPr lang="en-GB" sz="2000" kern="1200" dirty="0"/>
        </a:p>
      </dsp:txBody>
      <dsp:txXfrm>
        <a:off x="1158492" y="1939133"/>
        <a:ext cx="2705546" cy="2371570"/>
      </dsp:txXfrm>
    </dsp:sp>
    <dsp:sp modelId="{4B21FEA4-A60C-4912-BFD4-AE5232803D6A}">
      <dsp:nvSpPr>
        <dsp:cNvPr id="0" name=""/>
        <dsp:cNvSpPr/>
      </dsp:nvSpPr>
      <dsp:spPr>
        <a:xfrm>
          <a:off x="3353558" y="823100"/>
          <a:ext cx="510480" cy="510480"/>
        </a:xfrm>
        <a:prstGeom prst="triangle">
          <a:avLst>
            <a:gd name="adj" fmla="val 100000"/>
          </a:avLst>
        </a:prstGeom>
        <a:solidFill>
          <a:schemeClr val="accent6">
            <a:shade val="50000"/>
            <a:hueOff val="147370"/>
            <a:satOff val="-6442"/>
            <a:lumOff val="17584"/>
            <a:alphaOff val="0"/>
          </a:schemeClr>
        </a:solidFill>
        <a:ln w="9525" cap="flat" cmpd="sng" algn="ctr">
          <a:solidFill>
            <a:schemeClr val="accent6">
              <a:shade val="50000"/>
              <a:hueOff val="147370"/>
              <a:satOff val="-6442"/>
              <a:lumOff val="1758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AA623D-FEED-4042-9105-596C3C2FB83A}">
      <dsp:nvSpPr>
        <dsp:cNvPr id="0" name=""/>
        <dsp:cNvSpPr/>
      </dsp:nvSpPr>
      <dsp:spPr>
        <a:xfrm rot="5400000">
          <a:off x="4771241" y="224142"/>
          <a:ext cx="1800998" cy="299682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shade val="50000"/>
            <a:hueOff val="294739"/>
            <a:satOff val="-12884"/>
            <a:lumOff val="35169"/>
            <a:alphaOff val="0"/>
          </a:schemeClr>
        </a:solidFill>
        <a:ln w="9525" cap="flat" cmpd="sng" algn="ctr">
          <a:solidFill>
            <a:schemeClr val="accent6">
              <a:shade val="50000"/>
              <a:hueOff val="294739"/>
              <a:satOff val="-12884"/>
              <a:lumOff val="3516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014B3-09C1-4F30-BE35-6E3EF83ECB43}">
      <dsp:nvSpPr>
        <dsp:cNvPr id="0" name=""/>
        <dsp:cNvSpPr/>
      </dsp:nvSpPr>
      <dsp:spPr>
        <a:xfrm>
          <a:off x="4470609" y="1119546"/>
          <a:ext cx="2705546" cy="2371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dirty="0" smtClean="0"/>
            <a:t>“bench” concept to enhance  researchers’ participation in open science and cross-domain scientific research (and guiding the EOSC architecture). </a:t>
          </a:r>
          <a:endParaRPr lang="en-GB" sz="2000" kern="1200" dirty="0"/>
        </a:p>
      </dsp:txBody>
      <dsp:txXfrm>
        <a:off x="4470609" y="1119546"/>
        <a:ext cx="2705546" cy="2371570"/>
      </dsp:txXfrm>
    </dsp:sp>
    <dsp:sp modelId="{95565D2D-56C0-47FF-898B-048CBC1C446A}">
      <dsp:nvSpPr>
        <dsp:cNvPr id="0" name=""/>
        <dsp:cNvSpPr/>
      </dsp:nvSpPr>
      <dsp:spPr>
        <a:xfrm>
          <a:off x="6665675" y="3513"/>
          <a:ext cx="510480" cy="510480"/>
        </a:xfrm>
        <a:prstGeom prst="triangle">
          <a:avLst>
            <a:gd name="adj" fmla="val 100000"/>
          </a:avLst>
        </a:prstGeom>
        <a:solidFill>
          <a:schemeClr val="accent6">
            <a:shade val="50000"/>
            <a:hueOff val="294739"/>
            <a:satOff val="-12884"/>
            <a:lumOff val="35169"/>
            <a:alphaOff val="0"/>
          </a:schemeClr>
        </a:solidFill>
        <a:ln w="9525" cap="flat" cmpd="sng" algn="ctr">
          <a:solidFill>
            <a:schemeClr val="accent6">
              <a:shade val="50000"/>
              <a:hueOff val="294739"/>
              <a:satOff val="-12884"/>
              <a:lumOff val="3516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DA4DF-93A5-420C-9BA0-243FC1F1C40E}">
      <dsp:nvSpPr>
        <dsp:cNvPr id="0" name=""/>
        <dsp:cNvSpPr/>
      </dsp:nvSpPr>
      <dsp:spPr>
        <a:xfrm rot="5400000">
          <a:off x="8083358" y="-595443"/>
          <a:ext cx="1800998" cy="299682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shade val="50000"/>
            <a:hueOff val="147370"/>
            <a:satOff val="-6442"/>
            <a:lumOff val="17584"/>
            <a:alphaOff val="0"/>
          </a:schemeClr>
        </a:solidFill>
        <a:ln w="9525" cap="flat" cmpd="sng" algn="ctr">
          <a:solidFill>
            <a:schemeClr val="accent6">
              <a:shade val="50000"/>
              <a:hueOff val="147370"/>
              <a:satOff val="-6442"/>
              <a:lumOff val="1758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73326-BCF8-41FA-9620-E290E6C895FC}">
      <dsp:nvSpPr>
        <dsp:cNvPr id="0" name=""/>
        <dsp:cNvSpPr/>
      </dsp:nvSpPr>
      <dsp:spPr>
        <a:xfrm>
          <a:off x="7782727" y="299959"/>
          <a:ext cx="2705546" cy="2371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0" i="0" kern="1200" dirty="0" smtClean="0"/>
            <a:t>Included in </a:t>
          </a:r>
          <a:r>
            <a:rPr lang="en-GB" sz="2000" b="0" i="0" u="sng" kern="1200" dirty="0" smtClean="0"/>
            <a:t>EOSC Future </a:t>
          </a:r>
          <a:endParaRPr lang="en-GB" sz="2000" kern="1200" dirty="0"/>
        </a:p>
      </dsp:txBody>
      <dsp:txXfrm>
        <a:off x="7782727" y="299959"/>
        <a:ext cx="2705546" cy="23715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93414-3C7D-4EDA-ADB5-C04B2D04E45E}">
      <dsp:nvSpPr>
        <dsp:cNvPr id="0" name=""/>
        <dsp:cNvSpPr/>
      </dsp:nvSpPr>
      <dsp:spPr>
        <a:xfrm rot="5400000">
          <a:off x="599625" y="603745"/>
          <a:ext cx="3332029" cy="2887718"/>
        </a:xfrm>
        <a:prstGeom prst="notchedRightArrow">
          <a:avLst/>
        </a:prstGeom>
        <a:solidFill>
          <a:schemeClr val="accent1">
            <a:lumMod val="75000"/>
            <a:alpha val="77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0" i="0" kern="1200" dirty="0" smtClean="0"/>
            <a:t>TSPs are multi-domain science integration across ESCAPE</a:t>
          </a:r>
          <a:endParaRPr lang="en-GB" sz="1900" kern="1200" dirty="0"/>
        </a:p>
      </dsp:txBody>
      <dsp:txXfrm rot="-5400000">
        <a:off x="1543709" y="1103520"/>
        <a:ext cx="1443859" cy="1888170"/>
      </dsp:txXfrm>
    </dsp:sp>
    <dsp:sp modelId="{9B80D859-A3E7-49A2-94B1-F5650CD09A97}">
      <dsp:nvSpPr>
        <dsp:cNvPr id="0" name=""/>
        <dsp:cNvSpPr/>
      </dsp:nvSpPr>
      <dsp:spPr>
        <a:xfrm rot="5400000">
          <a:off x="5488995" y="-2198930"/>
          <a:ext cx="3049952" cy="7451826"/>
        </a:xfrm>
        <a:prstGeom prst="round2Same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0" i="0" kern="1200" dirty="0" smtClean="0"/>
            <a:t>demonstrate new cutting edge open science capabilities, making use of the services implemented within ESCAPE</a:t>
          </a:r>
          <a:endParaRPr lang="en-GB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0" i="0" kern="1200" dirty="0" smtClean="0"/>
            <a:t>feedback on the capabilities delivered by ESCAPE</a:t>
          </a:r>
          <a:endParaRPr lang="en-GB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0" i="0" kern="1200" dirty="0" smtClean="0"/>
            <a:t>benefit real science goals in exploring synergies between the ESFRIs and largely among three scientific communities Astrophysics/</a:t>
          </a:r>
          <a:r>
            <a:rPr lang="en-GB" sz="2000" b="0" i="0" kern="1200" dirty="0" err="1" smtClean="0"/>
            <a:t>Astroparticle</a:t>
          </a:r>
          <a:r>
            <a:rPr lang="en-GB" sz="2000" b="0" i="0" kern="1200" dirty="0" smtClean="0"/>
            <a:t>, accelerator-based Particle and Nuclear Physics (supported by consortia of EU member states, Universities/Institutes ) </a:t>
          </a:r>
          <a:endParaRPr lang="en-GB" sz="2000" kern="1200" dirty="0"/>
        </a:p>
      </dsp:txBody>
      <dsp:txXfrm rot="-5400000">
        <a:off x="3288058" y="150893"/>
        <a:ext cx="7302940" cy="27521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968F8-2E0A-4DA7-9AFE-BE6326DD1CAD}">
      <dsp:nvSpPr>
        <dsp:cNvPr id="0" name=""/>
        <dsp:cNvSpPr/>
      </dsp:nvSpPr>
      <dsp:spPr>
        <a:xfrm>
          <a:off x="0" y="1565601"/>
          <a:ext cx="7461929" cy="352438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i="0" kern="1200" dirty="0" err="1" smtClean="0"/>
            <a:t>Wavefier</a:t>
          </a:r>
          <a:r>
            <a:rPr lang="en-GB" sz="1800" b="0" i="0" kern="1200" dirty="0" smtClean="0"/>
            <a:t>:  real-time Machine Learning Classifier for transient signals in Gravitational Waves </a:t>
          </a:r>
          <a:endParaRPr lang="en-GB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1" i="0" kern="1200" dirty="0" smtClean="0"/>
            <a:t>Gamma-Learn</a:t>
          </a:r>
          <a:r>
            <a:rPr lang="en-GB" sz="1800" b="0" i="0" kern="1200" dirty="0" smtClean="0"/>
            <a:t>: real-time Machine Learning pipeline for Gamma-ray astronomy</a:t>
          </a:r>
          <a:endParaRPr lang="en-GB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i="0" kern="1200" dirty="0" smtClean="0"/>
            <a:t>Combining ESCAPE with European Regional Development Fund programme      ( </a:t>
          </a:r>
          <a:r>
            <a:rPr lang="en-GB" sz="1800" b="0" i="1" kern="1200" dirty="0" smtClean="0"/>
            <a:t>ex. cooperation, training and innovation schemes for Society and Economy - </a:t>
          </a:r>
          <a:r>
            <a:rPr lang="en-GB" sz="1800" b="1" i="1" kern="1200" dirty="0" smtClean="0"/>
            <a:t>IDEFICS @ LAPP</a:t>
          </a:r>
          <a:r>
            <a:rPr lang="en-GB" sz="1800" b="0" i="1" kern="1200" dirty="0" smtClean="0"/>
            <a:t>)</a:t>
          </a:r>
          <a:endParaRPr lang="en-GB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b="0" i="0" kern="1200" dirty="0" smtClean="0"/>
            <a:t>Leveraging </a:t>
          </a:r>
          <a:r>
            <a:rPr lang="en-GB" sz="1800" b="1" i="0" kern="1200" dirty="0" smtClean="0"/>
            <a:t>industrial ICT </a:t>
          </a:r>
          <a:r>
            <a:rPr lang="en-GB" sz="1800" b="0" i="0" kern="1200" dirty="0" smtClean="0"/>
            <a:t>cooperation schemes (within ESCAPE ESFRI RIs)</a:t>
          </a:r>
          <a:endParaRPr lang="en-GB" sz="1800" kern="1200" dirty="0"/>
        </a:p>
      </dsp:txBody>
      <dsp:txXfrm>
        <a:off x="81106" y="1646707"/>
        <a:ext cx="7299717" cy="2606949"/>
      </dsp:txXfrm>
    </dsp:sp>
    <dsp:sp modelId="{5ED7810B-50C6-49D5-8680-B7EA133B4DE1}">
      <dsp:nvSpPr>
        <dsp:cNvPr id="0" name=""/>
        <dsp:cNvSpPr/>
      </dsp:nvSpPr>
      <dsp:spPr>
        <a:xfrm flipH="1">
          <a:off x="6858397" y="3251420"/>
          <a:ext cx="4091222" cy="1691017"/>
        </a:xfrm>
        <a:prstGeom prst="circularArrow">
          <a:avLst>
            <a:gd name="adj1" fmla="val 1063"/>
            <a:gd name="adj2" fmla="val 124691"/>
            <a:gd name="adj3" fmla="val 3298542"/>
            <a:gd name="adj4" fmla="val 10422829"/>
            <a:gd name="adj5" fmla="val 124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54E1F-6809-4CB6-AF5C-1AAC6053AEBA}">
      <dsp:nvSpPr>
        <dsp:cNvPr id="0" name=""/>
        <dsp:cNvSpPr/>
      </dsp:nvSpPr>
      <dsp:spPr>
        <a:xfrm>
          <a:off x="0" y="1100579"/>
          <a:ext cx="6490256" cy="48089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i="0" kern="1200" dirty="0" smtClean="0"/>
            <a:t>Co-developments with digital SMEs, e.g. </a:t>
          </a:r>
          <a:endParaRPr lang="en-GB" sz="1800" kern="1200" dirty="0"/>
        </a:p>
      </dsp:txBody>
      <dsp:txXfrm>
        <a:off x="14085" y="1114664"/>
        <a:ext cx="6462086" cy="452724"/>
      </dsp:txXfrm>
    </dsp:sp>
    <dsp:sp modelId="{409ABE22-D58E-4A73-8409-4F8BD0E47ACF}">
      <dsp:nvSpPr>
        <dsp:cNvPr id="0" name=""/>
        <dsp:cNvSpPr/>
      </dsp:nvSpPr>
      <dsp:spPr>
        <a:xfrm flipV="1">
          <a:off x="8718438" y="2888653"/>
          <a:ext cx="1417392" cy="4688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910A6-0249-4DB4-B6E5-9F8A951E8597}">
      <dsp:nvSpPr>
        <dsp:cNvPr id="0" name=""/>
        <dsp:cNvSpPr/>
      </dsp:nvSpPr>
      <dsp:spPr>
        <a:xfrm>
          <a:off x="7596460" y="0"/>
          <a:ext cx="3837486" cy="198168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0" i="0" kern="1200" smtClean="0"/>
            <a:t>ESCAPE results and actions for </a:t>
          </a:r>
          <a:r>
            <a:rPr lang="en-GB" sz="2000" b="0" i="0" kern="1200" smtClean="0"/>
            <a:t>Open</a:t>
          </a:r>
          <a:r>
            <a:rPr lang="en-GB" sz="1800" b="0" i="0" kern="1200" smtClean="0"/>
            <a:t> Science are reaching out (ex. Discussions in progress with ASTRI, DUNE, GANIL-SPIRAL2, FCC et al.) and becoming global (e.g. USA, Japan, etc.) </a:t>
          </a:r>
          <a:endParaRPr lang="en-GB" sz="1800" kern="1200" dirty="0"/>
        </a:p>
      </dsp:txBody>
      <dsp:txXfrm>
        <a:off x="7654502" y="58042"/>
        <a:ext cx="3721402" cy="186560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3EF51-0585-4D1A-B65C-3B44DEC59E49}">
      <dsp:nvSpPr>
        <dsp:cNvPr id="0" name=""/>
        <dsp:cNvSpPr/>
      </dsp:nvSpPr>
      <dsp:spPr>
        <a:xfrm>
          <a:off x="1829162" y="1077780"/>
          <a:ext cx="3796682" cy="3994125"/>
        </a:xfrm>
        <a:prstGeom prst="round2DiagRect">
          <a:avLst>
            <a:gd name="adj1" fmla="val 0"/>
            <a:gd name="adj2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AFF55-A902-4EFC-AA42-8A14500FA486}">
      <dsp:nvSpPr>
        <dsp:cNvPr id="0" name=""/>
        <dsp:cNvSpPr/>
      </dsp:nvSpPr>
      <dsp:spPr>
        <a:xfrm>
          <a:off x="2082442" y="1380572"/>
          <a:ext cx="3290122" cy="338904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b="0" i="0" kern="1200" dirty="0" smtClean="0"/>
            <a:t>ESCAPE community proposals for EOSC connections with the Common European Data Spaces.</a:t>
          </a:r>
          <a:endParaRPr lang="en-GB" sz="25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i="1" kern="1200" dirty="0" smtClean="0"/>
            <a:t>Industrial (manufacturing), health and skills data space</a:t>
          </a:r>
          <a:endParaRPr lang="en-GB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000" b="1" i="1" kern="1200" dirty="0" smtClean="0"/>
            <a:t>Green deal and Energy data space</a:t>
          </a:r>
          <a:endParaRPr lang="en-GB" sz="2000" kern="1200" dirty="0"/>
        </a:p>
      </dsp:txBody>
      <dsp:txXfrm>
        <a:off x="2082442" y="1380572"/>
        <a:ext cx="3290122" cy="3389047"/>
      </dsp:txXfrm>
    </dsp:sp>
    <dsp:sp modelId="{50397E8C-8587-4161-962E-ACEC7AEF65C8}">
      <dsp:nvSpPr>
        <dsp:cNvPr id="0" name=""/>
        <dsp:cNvSpPr/>
      </dsp:nvSpPr>
      <dsp:spPr>
        <a:xfrm rot="16200000">
          <a:off x="-1029978" y="1620435"/>
          <a:ext cx="4419151" cy="1178280"/>
        </a:xfrm>
        <a:prstGeom prst="rightArrow">
          <a:avLst>
            <a:gd name="adj1" fmla="val 49830"/>
            <a:gd name="adj2" fmla="val 6066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b="1" i="0" kern="1200" smtClean="0"/>
            <a:t>Outlook into the future (e.g. Horizon Europe) :</a:t>
          </a:r>
          <a:endParaRPr lang="en-GB" sz="1700" kern="1200"/>
        </a:p>
      </dsp:txBody>
      <dsp:txXfrm>
        <a:off x="-851900" y="2094086"/>
        <a:ext cx="4062994" cy="5871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9" name="Google Shape;3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2" name="Google Shape;3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i="0" dirty="0" smtClean="0"/>
              <a:t>Certified open archive to be exploited by any new Big Science research facility (e.g. FCC)  to share innovation, practices and methods </a:t>
            </a:r>
            <a:r>
              <a:rPr lang="en-GB" sz="1200" b="1" i="0" dirty="0" smtClean="0"/>
              <a:t>about energy/water/heat management, environmental protection, etc</a:t>
            </a:r>
            <a:r>
              <a:rPr lang="en-GB" sz="1200" b="0" i="0" dirty="0" smtClean="0"/>
              <a:t>.</a:t>
            </a:r>
            <a:endParaRPr lang="en-GB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b="0" i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GB" b="0" i="0" dirty="0" smtClean="0"/>
              <a:t>Any digital object from R&amp;D and innovation works within the ESCAPE community should be</a:t>
            </a:r>
            <a:r>
              <a:rPr lang="en-GB" b="0" i="1" dirty="0" smtClean="0"/>
              <a:t> FAIR </a:t>
            </a:r>
            <a:r>
              <a:rPr lang="en-GB" b="0" i="0" dirty="0" smtClean="0"/>
              <a:t>and accessed from a single catalogue (ex.: Solid-state, gaseous detectors et al. legacy data for further innovation; green technologies for detectors; nuclear and particle physics for health and society; co-creation with industries; interdisciplinary nuclear physics application; interconnections among astronomical telescopes and geoscience; new global EU approaches on micro-electronics, HPC, firmware and Quantum Computing/Technology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1" name="Google Shape;40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de8954947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de89549478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gde89549478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0510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de8954947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de89549478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3" name="Google Shape;423;gde89549478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9395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62570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7345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0778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en-GB" sz="2400" b="1" dirty="0">
                <a:solidFill>
                  <a:srgbClr val="002060"/>
                </a:solidFill>
              </a:rPr>
              <a:t>Data Lake</a:t>
            </a:r>
            <a:r>
              <a:rPr lang="en-GB" sz="2400" dirty="0">
                <a:solidFill>
                  <a:srgbClr val="002060"/>
                </a:solidFill>
              </a:rPr>
              <a:t>:</a:t>
            </a:r>
            <a:endParaRPr lang="en-GB" sz="1900" dirty="0">
              <a:solidFill>
                <a:srgbClr val="002060"/>
              </a:solidFill>
            </a:endParaRPr>
          </a:p>
          <a:p>
            <a:pPr marL="685800" lvl="1" indent="-2286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•"/>
            </a:pPr>
            <a:r>
              <a:rPr lang="en-GB" sz="1900" dirty="0" smtClean="0">
                <a:solidFill>
                  <a:srgbClr val="002060"/>
                </a:solidFill>
              </a:rPr>
              <a:t>Build </a:t>
            </a:r>
            <a:r>
              <a:rPr lang="en-GB" sz="1900" dirty="0">
                <a:solidFill>
                  <a:srgbClr val="002060"/>
                </a:solidFill>
              </a:rPr>
              <a:t>a scalable, federated, data infrastructure as the basis of open science for the ESFRI projects within ESCAPE.  Enable connection to compute and storage resources.</a:t>
            </a:r>
            <a:endParaRPr lang="en-GB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en-GB" sz="2400" b="1" dirty="0">
                <a:solidFill>
                  <a:srgbClr val="002060"/>
                </a:solidFill>
              </a:rPr>
              <a:t>Software Repository</a:t>
            </a:r>
            <a:r>
              <a:rPr lang="en-GB" sz="2400" dirty="0">
                <a:solidFill>
                  <a:srgbClr val="002060"/>
                </a:solidFill>
              </a:rPr>
              <a:t>:</a:t>
            </a:r>
            <a:endParaRPr lang="en-GB" sz="1900" dirty="0">
              <a:solidFill>
                <a:srgbClr val="002060"/>
              </a:solidFill>
            </a:endParaRPr>
          </a:p>
          <a:p>
            <a:pPr marL="685800" lvl="1" indent="-2286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•"/>
            </a:pPr>
            <a:r>
              <a:rPr lang="en-GB" sz="1900" dirty="0">
                <a:solidFill>
                  <a:srgbClr val="002060"/>
                </a:solidFill>
              </a:rPr>
              <a:t> Repository of "scientific software" as a major component of the “data” to be curated in EOSC. Implementation of a community-based approach for the continuous development of shared software and for training of researchers and data scientists.</a:t>
            </a:r>
            <a:endParaRPr lang="en-GB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en-GB" sz="2400" b="1" dirty="0">
                <a:solidFill>
                  <a:srgbClr val="002060"/>
                </a:solidFill>
              </a:rPr>
              <a:t>Virtual Observatory</a:t>
            </a:r>
            <a:r>
              <a:rPr lang="en-GB" sz="2400" dirty="0">
                <a:solidFill>
                  <a:srgbClr val="002060"/>
                </a:solidFill>
              </a:rPr>
              <a:t>:</a:t>
            </a:r>
            <a:endParaRPr lang="en-GB" sz="1900" dirty="0">
              <a:solidFill>
                <a:srgbClr val="002060"/>
              </a:solidFill>
            </a:endParaRPr>
          </a:p>
          <a:p>
            <a:pPr marL="685800" lvl="1" indent="-2286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•"/>
            </a:pPr>
            <a:r>
              <a:rPr lang="en-GB" sz="1900" dirty="0">
                <a:solidFill>
                  <a:srgbClr val="002060"/>
                </a:solidFill>
              </a:rPr>
              <a:t> Extend the VO </a:t>
            </a:r>
            <a:r>
              <a:rPr lang="en-GB" sz="1900" i="1" dirty="0">
                <a:solidFill>
                  <a:srgbClr val="002060"/>
                </a:solidFill>
              </a:rPr>
              <a:t>FAIR </a:t>
            </a:r>
            <a:r>
              <a:rPr lang="en-GB" sz="1900" dirty="0">
                <a:solidFill>
                  <a:srgbClr val="002060"/>
                </a:solidFill>
              </a:rPr>
              <a:t>standards, methods and to a broader scientific context;    prepare the VO to interface the large data volumes of next facilities.</a:t>
            </a:r>
            <a:endParaRPr lang="en-GB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en-GB" sz="2400" b="1" dirty="0">
                <a:solidFill>
                  <a:srgbClr val="002060"/>
                </a:solidFill>
              </a:rPr>
              <a:t>Science Platforms</a:t>
            </a:r>
            <a:r>
              <a:rPr lang="en-GB" sz="2400" dirty="0">
                <a:solidFill>
                  <a:srgbClr val="002060"/>
                </a:solidFill>
              </a:rPr>
              <a:t>:</a:t>
            </a:r>
            <a:endParaRPr lang="en-GB" sz="1900" dirty="0">
              <a:solidFill>
                <a:srgbClr val="002060"/>
              </a:solidFill>
            </a:endParaRPr>
          </a:p>
          <a:p>
            <a:pPr marL="685800" lvl="1" indent="-2286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•"/>
            </a:pPr>
            <a:r>
              <a:rPr lang="en-GB" sz="1900" dirty="0">
                <a:solidFill>
                  <a:srgbClr val="002060"/>
                </a:solidFill>
              </a:rPr>
              <a:t> Flexible science platforms to enable the open data analysis tailored by and for each facility as well as a global one for transversal workflows.</a:t>
            </a:r>
            <a:endParaRPr lang="en-GB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ct val="100000"/>
              <a:buNone/>
            </a:pPr>
            <a:r>
              <a:rPr lang="en-GB" sz="2400" b="1" dirty="0">
                <a:solidFill>
                  <a:srgbClr val="002060"/>
                </a:solidFill>
              </a:rPr>
              <a:t>Citizen Science</a:t>
            </a:r>
            <a:r>
              <a:rPr lang="en-GB" sz="2400" dirty="0">
                <a:solidFill>
                  <a:srgbClr val="002060"/>
                </a:solidFill>
              </a:rPr>
              <a:t>:</a:t>
            </a:r>
            <a:endParaRPr lang="en-GB" sz="1900" dirty="0">
              <a:solidFill>
                <a:srgbClr val="002060"/>
              </a:solidFill>
            </a:endParaRPr>
          </a:p>
          <a:p>
            <a:pPr marL="685800" lvl="1" indent="-22863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Calibri"/>
              <a:buChar char="•"/>
            </a:pPr>
            <a:r>
              <a:rPr lang="en-GB" sz="1900" dirty="0">
                <a:solidFill>
                  <a:srgbClr val="002060"/>
                </a:solidFill>
              </a:rPr>
              <a:t> Open gateway for citizen science on ESCAPE data archives and ESFRI community</a:t>
            </a:r>
            <a:endParaRPr dirty="0"/>
          </a:p>
        </p:txBody>
      </p:sp>
      <p:sp>
        <p:nvSpPr>
          <p:cNvPr id="252" name="Google Shape;2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dirty="0" smtClean="0"/>
              <a:t>The Science “Cluster” is a very powerful concept:</a:t>
            </a:r>
          </a:p>
          <a:p>
            <a:pPr marL="685800" lvl="1" indent="-228600">
              <a:buClr>
                <a:schemeClr val="accent2"/>
              </a:buClr>
              <a:buSzPts val="2200"/>
            </a:pPr>
            <a:r>
              <a:rPr lang="en-GB" dirty="0" smtClean="0">
                <a:solidFill>
                  <a:srgbClr val="002060"/>
                </a:solidFill>
              </a:rPr>
              <a:t>Recognising synergies to build </a:t>
            </a:r>
            <a:r>
              <a:rPr lang="en-GB" u="sng" dirty="0" smtClean="0">
                <a:solidFill>
                  <a:srgbClr val="002060"/>
                </a:solidFill>
              </a:rPr>
              <a:t>a coordinating community platform</a:t>
            </a:r>
            <a:r>
              <a:rPr lang="en-GB" dirty="0" smtClean="0">
                <a:solidFill>
                  <a:srgbClr val="002060"/>
                </a:solidFill>
              </a:rPr>
              <a:t>;</a:t>
            </a:r>
            <a:endParaRPr lang="en-GB" dirty="0" smtClean="0"/>
          </a:p>
          <a:p>
            <a:pPr marL="685800" lvl="1" indent="-228600">
              <a:buClr>
                <a:schemeClr val="accent2"/>
              </a:buClr>
              <a:buSzPts val="2200"/>
            </a:pPr>
            <a:r>
              <a:rPr lang="en-GB" dirty="0" smtClean="0">
                <a:solidFill>
                  <a:srgbClr val="002060"/>
                </a:solidFill>
              </a:rPr>
              <a:t>Integrating Physicists , data-scientists, computer science researchers, and digital SMEs;</a:t>
            </a:r>
            <a:endParaRPr lang="en-GB" dirty="0" smtClean="0"/>
          </a:p>
          <a:p>
            <a:pPr marL="685800" lvl="1" indent="-228600">
              <a:buClr>
                <a:schemeClr val="accent2"/>
              </a:buClr>
              <a:buSzPts val="2200"/>
            </a:pPr>
            <a:r>
              <a:rPr lang="en-GB" dirty="0" smtClean="0">
                <a:solidFill>
                  <a:srgbClr val="002060"/>
                </a:solidFill>
              </a:rPr>
              <a:t>ESCAPE is Virtual Research Space for Open Science, committed to EOSC implementation and sustainability;</a:t>
            </a:r>
            <a:endParaRPr lang="en-GB" dirty="0" smtClean="0"/>
          </a:p>
          <a:p>
            <a:pPr marL="685800" lvl="1" indent="-228600">
              <a:buClr>
                <a:schemeClr val="accent2"/>
              </a:buClr>
              <a:buSzPts val="2200"/>
            </a:pPr>
            <a:r>
              <a:rPr lang="en-GB" dirty="0" smtClean="0">
                <a:solidFill>
                  <a:srgbClr val="002060"/>
                </a:solidFill>
              </a:rPr>
              <a:t>ESCAPE is a platform for cross-domain R&amp;Ds and FAIR-data uptake in response to the European Data Strategy.</a:t>
            </a:r>
          </a:p>
          <a:p>
            <a:pPr marL="228600" lvl="0" indent="-228600">
              <a:buClr>
                <a:schemeClr val="accent2"/>
              </a:buClr>
              <a:buSzPts val="2860"/>
              <a:buFont typeface="Calibri"/>
              <a:buChar char="•"/>
            </a:pPr>
            <a:r>
              <a:rPr lang="en-GB" sz="2600" dirty="0" smtClean="0">
                <a:solidFill>
                  <a:srgbClr val="002060"/>
                </a:solidFill>
              </a:rPr>
              <a:t> The ESCAPE communities support the evolution of the work-programme:</a:t>
            </a:r>
            <a:endParaRPr lang="en-GB" dirty="0" smtClean="0"/>
          </a:p>
          <a:p>
            <a:pPr lvl="1" indent="-457200">
              <a:buClr>
                <a:schemeClr val="accent2"/>
              </a:buClr>
              <a:buSzPts val="2420"/>
              <a:buFont typeface="Calibri"/>
              <a:buAutoNum type="arabicPeriod"/>
            </a:pPr>
            <a:r>
              <a:rPr lang="en-GB" sz="2200" dirty="0" smtClean="0">
                <a:solidFill>
                  <a:srgbClr val="002060"/>
                </a:solidFill>
              </a:rPr>
              <a:t> supporting synergies (strong inter-cluster dialogue towards a shared vision)</a:t>
            </a:r>
            <a:endParaRPr lang="en-GB" dirty="0" smtClean="0"/>
          </a:p>
          <a:p>
            <a:pPr lvl="1" indent="-457200">
              <a:buClr>
                <a:schemeClr val="accent2"/>
              </a:buClr>
              <a:buSzPts val="2420"/>
              <a:buFont typeface="Calibri"/>
              <a:buAutoNum type="arabicPeriod"/>
            </a:pPr>
            <a:r>
              <a:rPr lang="en-GB" sz="2200" dirty="0" smtClean="0">
                <a:solidFill>
                  <a:srgbClr val="002060"/>
                </a:solidFill>
              </a:rPr>
              <a:t> enhancing researchers’ participation in EOSC </a:t>
            </a:r>
            <a:endParaRPr lang="en-GB" dirty="0" smtClean="0"/>
          </a:p>
          <a:p>
            <a:pPr lvl="1" indent="-457200">
              <a:buClr>
                <a:schemeClr val="accent2"/>
              </a:buClr>
              <a:buSzPts val="2420"/>
              <a:buFont typeface="Calibri"/>
              <a:buAutoNum type="arabicPeriod"/>
            </a:pPr>
            <a:r>
              <a:rPr lang="en-GB" sz="2200" dirty="0" smtClean="0">
                <a:solidFill>
                  <a:srgbClr val="002060"/>
                </a:solidFill>
              </a:rPr>
              <a:t> leveraging synergies, reaching new communities and Research Infrastructures (RIs)</a:t>
            </a:r>
            <a:endParaRPr lang="en-GB" dirty="0" smtClean="0"/>
          </a:p>
          <a:p>
            <a:pPr lvl="1" indent="-457200">
              <a:buClr>
                <a:schemeClr val="accent2"/>
              </a:buClr>
              <a:buSzPts val="2420"/>
              <a:buFont typeface="Calibri"/>
              <a:buAutoNum type="arabicPeriod"/>
            </a:pPr>
            <a:r>
              <a:rPr lang="en-GB" sz="2200" dirty="0" smtClean="0">
                <a:solidFill>
                  <a:srgbClr val="002060"/>
                </a:solidFill>
              </a:rPr>
              <a:t> evaluating future prospective for sustainability and role of the cluster</a:t>
            </a:r>
            <a:endParaRPr lang="en-GB" sz="3200" dirty="0" smtClean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8" name="Google Shape;2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smtClean="0"/>
              <a:t> </a:t>
            </a:r>
            <a:endParaRPr dirty="0"/>
          </a:p>
        </p:txBody>
      </p:sp>
      <p:sp>
        <p:nvSpPr>
          <p:cNvPr id="329" name="Google Shape;32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2"/>
          <p:cNvSpPr txBox="1">
            <a:spLocks noGrp="1"/>
          </p:cNvSpPr>
          <p:nvPr>
            <p:ph type="ctrTitle"/>
          </p:nvPr>
        </p:nvSpPr>
        <p:spPr>
          <a:xfrm>
            <a:off x="1976582" y="3221765"/>
            <a:ext cx="8497455" cy="1595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subTitle" idx="1"/>
          </p:nvPr>
        </p:nvSpPr>
        <p:spPr>
          <a:xfrm>
            <a:off x="1976581" y="5417819"/>
            <a:ext cx="8497456" cy="62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2"/>
          <p:cNvSpPr/>
          <p:nvPr/>
        </p:nvSpPr>
        <p:spPr>
          <a:xfrm>
            <a:off x="990601" y="6378090"/>
            <a:ext cx="9483436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0" i="0" u="none" strike="noStrike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sz="1400" b="0" i="0" u="none" strike="noStrike" cap="non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3"/>
          <p:cNvSpPr txBox="1"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1"/>
          </p:nvPr>
        </p:nvSpPr>
        <p:spPr>
          <a:xfrm rot="5400000">
            <a:off x="3686909" y="-1489928"/>
            <a:ext cx="4818182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❑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June 11th </a:t>
            </a:r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 smtClean="0"/>
              <a:t>Elena Cuoco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4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❑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June 11th </a:t>
            </a:r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 smtClean="0"/>
              <a:t>Elena Cuoco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3"/>
          <p:cNvSpPr txBox="1">
            <a:spLocks noGrp="1"/>
          </p:cNvSpPr>
          <p:nvPr>
            <p:ph type="title"/>
          </p:nvPr>
        </p:nvSpPr>
        <p:spPr>
          <a:xfrm>
            <a:off x="2333896" y="0"/>
            <a:ext cx="8875411" cy="957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23"/>
          <p:cNvSpPr txBox="1">
            <a:spLocks noGrp="1"/>
          </p:cNvSpPr>
          <p:nvPr>
            <p:ph type="body" idx="1"/>
          </p:nvPr>
        </p:nvSpPr>
        <p:spPr>
          <a:xfrm>
            <a:off x="838200" y="1358781"/>
            <a:ext cx="10515600" cy="4818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❑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June 11th </a:t>
            </a:r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 smtClean="0"/>
              <a:t>Elena Cuoco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6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June 11th </a:t>
            </a:r>
            <a:endParaRPr/>
          </a:p>
        </p:txBody>
      </p:sp>
      <p:sp>
        <p:nvSpPr>
          <p:cNvPr id="28" name="Google Shape;28;p26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 smtClean="0"/>
              <a:t>Elena Cuoco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7"/>
          <p:cNvSpPr txBox="1">
            <a:spLocks noGrp="1"/>
          </p:cNvSpPr>
          <p:nvPr>
            <p:ph type="title"/>
          </p:nvPr>
        </p:nvSpPr>
        <p:spPr>
          <a:xfrm>
            <a:off x="7559039" y="87086"/>
            <a:ext cx="4491447" cy="1009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27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June 11th </a:t>
            </a:r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 smtClean="0"/>
              <a:t>Elena Cuoco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June 11th </a:t>
            </a:r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 smtClean="0"/>
              <a:t>Elena Cuoco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June 11th </a:t>
            </a:r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 smtClean="0"/>
              <a:t>Elena Cuoco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0"/>
          <p:cNvSpPr txBox="1"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❑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❑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June 11th </a:t>
            </a:r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 smtClean="0"/>
              <a:t>Elena Cuoco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❑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❑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June 11th </a:t>
            </a:r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 smtClean="0"/>
              <a:t>Elena Cuoco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❑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June 11th </a:t>
            </a:r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 smtClean="0"/>
              <a:t>Elena Cuoco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2063930" y="0"/>
            <a:ext cx="9289869" cy="103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8200" y="1358781"/>
            <a:ext cx="10515600" cy="4818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/>
          <p:nvPr/>
        </p:nvSpPr>
        <p:spPr>
          <a:xfrm>
            <a:off x="6829494" y="6364235"/>
            <a:ext cx="3716383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Funded by the European Union’s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Horizon 2020 - Grant N° 824064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2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545877" y="6425157"/>
            <a:ext cx="608780" cy="29365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4;p23"/>
          <p:cNvSpPr txBox="1">
            <a:spLocks noGrp="1"/>
          </p:cNvSpPr>
          <p:nvPr>
            <p:ph type="ftr" idx="3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bg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 dirty="0" smtClean="0"/>
              <a:t>Elena Cuoco</a:t>
            </a:r>
            <a:endParaRPr lang="en-GB" dirty="0"/>
          </a:p>
        </p:txBody>
      </p:sp>
      <p:sp>
        <p:nvSpPr>
          <p:cNvPr id="9" name="Google Shape;23;p23"/>
          <p:cNvSpPr txBox="1">
            <a:spLocks noGrp="1"/>
          </p:cNvSpPr>
          <p:nvPr>
            <p:ph type="dt" idx="2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bg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smtClean="0"/>
              <a:t>June 11th </a:t>
            </a:r>
            <a:endParaRPr lang="en-US" dirty="0"/>
          </a:p>
        </p:txBody>
      </p:sp>
      <p:sp>
        <p:nvSpPr>
          <p:cNvPr id="12" name="Google Shape;235;p7"/>
          <p:cNvSpPr txBox="1"/>
          <p:nvPr userDrawn="1"/>
        </p:nvSpPr>
        <p:spPr>
          <a:xfrm>
            <a:off x="7955704" y="6389421"/>
            <a:ext cx="7319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1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0" i="0" u="none" strike="noStrike" cap="none">
          <a:solidFill>
            <a:schemeClr val="bg2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jpg"/><Relationship Id="rId7" Type="http://schemas.openxmlformats.org/officeDocument/2006/relationships/image" Target="../media/image5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jp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2.pn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64.png"/><Relationship Id="rId5" Type="http://schemas.openxmlformats.org/officeDocument/2006/relationships/diagramQuickStyle" Target="../diagrams/quickStyle8.xml"/><Relationship Id="rId15" Type="http://schemas.openxmlformats.org/officeDocument/2006/relationships/image" Target="../media/image68.jpg"/><Relationship Id="rId10" Type="http://schemas.openxmlformats.org/officeDocument/2006/relationships/image" Target="../media/image63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jp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jp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8.png"/><Relationship Id="rId20" Type="http://schemas.openxmlformats.org/officeDocument/2006/relationships/image" Target="../media/image22.jp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jpg"/><Relationship Id="rId31" Type="http://schemas.openxmlformats.org/officeDocument/2006/relationships/image" Target="../media/image33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gif"/><Relationship Id="rId27" Type="http://schemas.openxmlformats.org/officeDocument/2006/relationships/image" Target="../media/image29.jpg"/><Relationship Id="rId30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5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>
            <a:spLocks noGrp="1"/>
          </p:cNvSpPr>
          <p:nvPr>
            <p:ph type="ctrTitle"/>
          </p:nvPr>
        </p:nvSpPr>
        <p:spPr>
          <a:xfrm>
            <a:off x="1302112" y="3911679"/>
            <a:ext cx="10794481" cy="1640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Arial"/>
              <a:buNone/>
            </a:pPr>
            <a:r>
              <a:rPr lang="en-GB" sz="3200" b="1" dirty="0" smtClean="0">
                <a:solidFill>
                  <a:schemeClr val="bg1"/>
                </a:solidFill>
              </a:rPr>
              <a:t>ESCAPE </a:t>
            </a:r>
            <a:r>
              <a:rPr lang="en-GB" sz="3200" dirty="0" smtClean="0">
                <a:solidFill>
                  <a:schemeClr val="bg1"/>
                </a:solidFill>
              </a:rPr>
              <a:t>and its wide </a:t>
            </a:r>
            <a:r>
              <a:rPr lang="en-GB" sz="3200" b="1" dirty="0" smtClean="0">
                <a:solidFill>
                  <a:schemeClr val="bg1"/>
                </a:solidFill>
              </a:rPr>
              <a:t>synergies  for a long-term perspective</a:t>
            </a:r>
            <a:br>
              <a:rPr lang="en-GB" sz="3200" b="1" dirty="0" smtClean="0">
                <a:solidFill>
                  <a:schemeClr val="bg1"/>
                </a:solidFill>
              </a:rPr>
            </a:br>
            <a:r>
              <a:rPr lang="en-GB" sz="3200" dirty="0">
                <a:solidFill>
                  <a:schemeClr val="accent4"/>
                </a:solidFill>
              </a:rPr>
              <a:t/>
            </a:r>
            <a:br>
              <a:rPr lang="en-GB" sz="3200" dirty="0">
                <a:solidFill>
                  <a:schemeClr val="accent4"/>
                </a:solidFill>
              </a:rPr>
            </a:br>
            <a:r>
              <a:rPr lang="en-GB" sz="22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June 11 2021 </a:t>
            </a:r>
            <a:endParaRPr sz="2200" i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4" name="Google Shape;144;p1"/>
          <p:cNvSpPr txBox="1">
            <a:spLocks noGrp="1"/>
          </p:cNvSpPr>
          <p:nvPr>
            <p:ph type="subTitle" idx="1"/>
          </p:nvPr>
        </p:nvSpPr>
        <p:spPr>
          <a:xfrm>
            <a:off x="81877" y="5552310"/>
            <a:ext cx="6858000" cy="702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GB" b="1" i="1" dirty="0"/>
              <a:t>Elena Cuoco</a:t>
            </a:r>
            <a:r>
              <a:rPr lang="en-GB" i="1" dirty="0"/>
              <a:t>, EGO &amp; </a:t>
            </a:r>
            <a:r>
              <a:rPr lang="en-GB" i="1" dirty="0" err="1"/>
              <a:t>Scuola</a:t>
            </a:r>
            <a:r>
              <a:rPr lang="en-GB" i="1" dirty="0"/>
              <a:t> </a:t>
            </a:r>
            <a:r>
              <a:rPr lang="en-GB" i="1" dirty="0" err="1" smtClean="0"/>
              <a:t>Normale</a:t>
            </a:r>
            <a:endParaRPr lang="en-GB" i="1" dirty="0" smtClean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GB" i="1" dirty="0" smtClean="0"/>
              <a:t>Inputs from Giovanni </a:t>
            </a:r>
            <a:r>
              <a:rPr lang="en-GB" i="1" dirty="0" err="1" smtClean="0"/>
              <a:t>Lamanna</a:t>
            </a:r>
            <a:r>
              <a:rPr lang="en-GB" i="1" dirty="0" smtClean="0"/>
              <a:t> and Ian Bird </a:t>
            </a:r>
            <a:endParaRPr i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GB" sz="2800" i="1" dirty="0" smtClean="0"/>
              <a:t> </a:t>
            </a:r>
            <a:endParaRPr sz="2800" i="1" dirty="0"/>
          </a:p>
        </p:txBody>
      </p:sp>
      <p:sp>
        <p:nvSpPr>
          <p:cNvPr id="145" name="Google Shape;145;p1"/>
          <p:cNvSpPr/>
          <p:nvPr/>
        </p:nvSpPr>
        <p:spPr>
          <a:xfrm>
            <a:off x="9068379" y="5903469"/>
            <a:ext cx="26033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https://projectescape.eu/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3"/>
          <p:cNvSpPr txBox="1"/>
          <p:nvPr/>
        </p:nvSpPr>
        <p:spPr>
          <a:xfrm>
            <a:off x="3111190" y="730491"/>
            <a:ext cx="8564137" cy="609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lang="en-GB" sz="2800" b="1" dirty="0" smtClean="0">
                <a:solidFill>
                  <a:schemeClr val="accent1">
                    <a:lumMod val="75000"/>
                  </a:schemeClr>
                </a:solidFill>
              </a:rPr>
              <a:t>…t</a:t>
            </a:r>
            <a:r>
              <a:rPr lang="en-GB" sz="2800" b="1" i="0" dirty="0" smtClean="0">
                <a:solidFill>
                  <a:schemeClr val="accent1">
                    <a:lumMod val="75000"/>
                  </a:schemeClr>
                </a:solidFill>
                <a:sym typeface="Arial"/>
              </a:rPr>
              <a:t>hrough (Test</a:t>
            </a:r>
            <a:r>
              <a:rPr lang="en-GB" sz="2800" b="1" i="0" dirty="0">
                <a:solidFill>
                  <a:schemeClr val="accent1">
                    <a:lumMod val="75000"/>
                  </a:schemeClr>
                </a:solidFill>
                <a:sym typeface="Arial"/>
              </a:rPr>
              <a:t>) Science Projects - TSPs</a:t>
            </a:r>
            <a:endParaRPr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90795046"/>
              </p:ext>
            </p:extLst>
          </p:nvPr>
        </p:nvGraphicFramePr>
        <p:xfrm>
          <a:off x="581520" y="2191481"/>
          <a:ext cx="11349486" cy="4313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3" name="Google Shape;333;p13"/>
          <p:cNvSpPr/>
          <p:nvPr/>
        </p:nvSpPr>
        <p:spPr>
          <a:xfrm>
            <a:off x="1951463" y="87425"/>
            <a:ext cx="997954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3200" b="1" dirty="0" smtClean="0">
                <a:solidFill>
                  <a:srgbClr val="F48E19"/>
                </a:solidFill>
              </a:rPr>
              <a:t>Enhance </a:t>
            </a:r>
            <a:r>
              <a:rPr lang="en-GB" sz="3200" b="1" dirty="0" smtClean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researchers</a:t>
            </a:r>
            <a:r>
              <a:rPr lang="en-GB" sz="3200" b="1" dirty="0">
                <a:solidFill>
                  <a:srgbClr val="002060"/>
                </a:solidFill>
                <a:latin typeface="+mj-lt"/>
                <a:ea typeface="Calibri"/>
                <a:cs typeface="Calibri"/>
                <a:sym typeface="Calibri"/>
              </a:rPr>
              <a:t>’ participation in EOSC </a:t>
            </a:r>
            <a:endParaRPr sz="3200" b="1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3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June 11th </a:t>
            </a:r>
            <a:endParaRPr/>
          </a:p>
        </p:txBody>
      </p:sp>
      <p:sp>
        <p:nvSpPr>
          <p:cNvPr id="335" name="Google Shape;335;p13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mtClean="0"/>
              <a:t>Elena Cuoco</a:t>
            </a:r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94526" y="1358159"/>
            <a:ext cx="111714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GB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Originally part of the ESCAPE work programme,  </a:t>
            </a:r>
            <a:r>
              <a:rPr lang="en-GB" sz="20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proposed </a:t>
            </a:r>
            <a:r>
              <a:rPr lang="en-GB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 validate ESCAPE services for Open Science at the end of the </a:t>
            </a:r>
            <a:r>
              <a:rPr lang="en-GB" sz="20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project,</a:t>
            </a:r>
            <a:r>
              <a:rPr lang="en-GB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ESCAPE-TSP </a:t>
            </a:r>
            <a:r>
              <a:rPr lang="en-GB" sz="20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concept finds consensus and evolves for a larger impact</a:t>
            </a:r>
            <a:r>
              <a:rPr lang="en-GB" sz="20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lang="en-GB" dirty="0"/>
          </a:p>
          <a:p>
            <a:endParaRPr lang="en-GB" dirty="0"/>
          </a:p>
        </p:txBody>
      </p:sp>
      <p:pic>
        <p:nvPicPr>
          <p:cNvPr id="9" name="Google Shape;355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77142" y="3527225"/>
            <a:ext cx="2042445" cy="108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42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84063" y="5310385"/>
            <a:ext cx="1792009" cy="647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70295516"/>
              </p:ext>
            </p:extLst>
          </p:nvPr>
        </p:nvGraphicFramePr>
        <p:xfrm>
          <a:off x="369340" y="997528"/>
          <a:ext cx="11561666" cy="3715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42" name="Google Shape;342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46318" y="4051047"/>
            <a:ext cx="3647752" cy="1097353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14"/>
          <p:cNvSpPr txBox="1"/>
          <p:nvPr/>
        </p:nvSpPr>
        <p:spPr>
          <a:xfrm>
            <a:off x="7441249" y="5148400"/>
            <a:ext cx="4352821" cy="830997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i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 top-down endorsement for a bottom-up approach based  on Expression of Interests (EoI) subscribed by researchers  </a:t>
            </a:r>
            <a:endParaRPr/>
          </a:p>
        </p:txBody>
      </p:sp>
      <p:sp>
        <p:nvSpPr>
          <p:cNvPr id="344" name="Google Shape;344;p14"/>
          <p:cNvSpPr/>
          <p:nvPr/>
        </p:nvSpPr>
        <p:spPr>
          <a:xfrm>
            <a:off x="2403895" y="87425"/>
            <a:ext cx="952711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3200" b="1" dirty="0">
                <a:solidFill>
                  <a:srgbClr val="F48E19"/>
                </a:solidFill>
              </a:rPr>
              <a:t>Enhance </a:t>
            </a:r>
            <a:r>
              <a:rPr lang="en-GB" sz="3200" b="1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researchers’ participation in EOSC </a:t>
            </a:r>
            <a:endParaRPr lang="en-GB" sz="3200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14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June 11th </a:t>
            </a:r>
            <a:endParaRPr/>
          </a:p>
        </p:txBody>
      </p:sp>
      <p:sp>
        <p:nvSpPr>
          <p:cNvPr id="346" name="Google Shape;346;p14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mtClean="0"/>
              <a:t>Elena Cuoco</a:t>
            </a:r>
            <a:endParaRPr/>
          </a:p>
        </p:txBody>
      </p:sp>
      <p:sp>
        <p:nvSpPr>
          <p:cNvPr id="348" name="Google Shape;348;p14"/>
          <p:cNvSpPr/>
          <p:nvPr/>
        </p:nvSpPr>
        <p:spPr>
          <a:xfrm>
            <a:off x="369340" y="4713154"/>
            <a:ext cx="7071909" cy="156962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n-GB" sz="1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Dark Matter Science Project</a:t>
            </a:r>
            <a:endParaRPr sz="24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2. Extreme Universe &amp; Gravitational waves Science Project</a:t>
            </a:r>
            <a:endParaRPr sz="24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43" y="1080122"/>
            <a:ext cx="5124547" cy="506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52070" y="714359"/>
            <a:ext cx="2042445" cy="10882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6" name="Google Shape;356;p15"/>
          <p:cNvGrpSpPr/>
          <p:nvPr/>
        </p:nvGrpSpPr>
        <p:grpSpPr>
          <a:xfrm>
            <a:off x="7726165" y="1255829"/>
            <a:ext cx="4165084" cy="4404219"/>
            <a:chOff x="7127784" y="500683"/>
            <a:chExt cx="4979881" cy="5200936"/>
          </a:xfrm>
        </p:grpSpPr>
        <p:pic>
          <p:nvPicPr>
            <p:cNvPr id="357" name="Google Shape;357;p15" descr="https://egi.eu/wp-content/uploads/2016/05/cropped-logo_site-1-300x300.png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184240" y="546563"/>
              <a:ext cx="864742" cy="8647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8" name="Google Shape;358;p15" descr="EUDAT - EUDAT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627545" y="1993149"/>
              <a:ext cx="1431962" cy="9546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9" name="Google Shape;359;p15" descr="GÉANT — Wikipédia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279720" y="2108406"/>
              <a:ext cx="1267218" cy="724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0" name="Google Shape;360;p15" descr="OpenAIRE Guidelines — OpenAIRE Guidelines documentation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741045" y="4496828"/>
              <a:ext cx="923924" cy="9239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1" name="Google Shape;361;p15" descr="RDA | Research Data Sharing without barriers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7701298" y="4496828"/>
              <a:ext cx="1414972" cy="9239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2" name="Google Shape;362;p15"/>
            <p:cNvSpPr/>
            <p:nvPr/>
          </p:nvSpPr>
          <p:spPr>
            <a:xfrm>
              <a:off x="9917397" y="1086993"/>
              <a:ext cx="1404724" cy="1265790"/>
            </a:xfrm>
            <a:prstGeom prst="arc">
              <a:avLst>
                <a:gd name="adj1" fmla="val 15305547"/>
                <a:gd name="adj2" fmla="val 0"/>
              </a:avLst>
            </a:prstGeom>
            <a:noFill/>
            <a:ln w="1905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5"/>
            <p:cNvSpPr/>
            <p:nvPr/>
          </p:nvSpPr>
          <p:spPr>
            <a:xfrm rot="4715280">
              <a:off x="10425147" y="2911333"/>
              <a:ext cx="1404724" cy="1265790"/>
            </a:xfrm>
            <a:prstGeom prst="arc">
              <a:avLst>
                <a:gd name="adj1" fmla="val 15305547"/>
                <a:gd name="adj2" fmla="val 20963305"/>
              </a:avLst>
            </a:prstGeom>
            <a:noFill/>
            <a:ln w="1905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5"/>
            <p:cNvSpPr/>
            <p:nvPr/>
          </p:nvSpPr>
          <p:spPr>
            <a:xfrm rot="-7232958">
              <a:off x="7569100" y="2900703"/>
              <a:ext cx="1404724" cy="1265790"/>
            </a:xfrm>
            <a:prstGeom prst="arc">
              <a:avLst>
                <a:gd name="adj1" fmla="val 14428123"/>
                <a:gd name="adj2" fmla="val 19922403"/>
              </a:avLst>
            </a:prstGeom>
            <a:noFill/>
            <a:ln w="1905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5"/>
            <p:cNvSpPr/>
            <p:nvPr/>
          </p:nvSpPr>
          <p:spPr>
            <a:xfrm rot="-4806474">
              <a:off x="7833587" y="1184129"/>
              <a:ext cx="1404724" cy="1265790"/>
            </a:xfrm>
            <a:prstGeom prst="arc">
              <a:avLst>
                <a:gd name="adj1" fmla="val 15305547"/>
                <a:gd name="adj2" fmla="val 0"/>
              </a:avLst>
            </a:prstGeom>
            <a:noFill/>
            <a:ln w="1905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5"/>
            <p:cNvSpPr/>
            <p:nvPr/>
          </p:nvSpPr>
          <p:spPr>
            <a:xfrm rot="9453438">
              <a:off x="9165417" y="4215630"/>
              <a:ext cx="1404724" cy="1265790"/>
            </a:xfrm>
            <a:prstGeom prst="arc">
              <a:avLst>
                <a:gd name="adj1" fmla="val 15305547"/>
                <a:gd name="adj2" fmla="val 19922403"/>
              </a:avLst>
            </a:prstGeom>
            <a:noFill/>
            <a:ln w="1905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5"/>
            <p:cNvSpPr/>
            <p:nvPr/>
          </p:nvSpPr>
          <p:spPr>
            <a:xfrm>
              <a:off x="7613151" y="4460155"/>
              <a:ext cx="1571090" cy="956502"/>
            </a:xfrm>
            <a:prstGeom prst="rect">
              <a:avLst/>
            </a:prstGeom>
            <a:noFill/>
            <a:ln w="2857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5"/>
            <p:cNvSpPr/>
            <p:nvPr/>
          </p:nvSpPr>
          <p:spPr>
            <a:xfrm>
              <a:off x="10369823" y="4439260"/>
              <a:ext cx="1571090" cy="956502"/>
            </a:xfrm>
            <a:prstGeom prst="rect">
              <a:avLst/>
            </a:prstGeom>
            <a:noFill/>
            <a:ln w="2857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5"/>
            <p:cNvSpPr/>
            <p:nvPr/>
          </p:nvSpPr>
          <p:spPr>
            <a:xfrm>
              <a:off x="7127784" y="2001169"/>
              <a:ext cx="1571090" cy="956502"/>
            </a:xfrm>
            <a:prstGeom prst="rect">
              <a:avLst/>
            </a:prstGeom>
            <a:noFill/>
            <a:ln w="2857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5"/>
            <p:cNvSpPr/>
            <p:nvPr/>
          </p:nvSpPr>
          <p:spPr>
            <a:xfrm>
              <a:off x="10536576" y="1978624"/>
              <a:ext cx="1571090" cy="956502"/>
            </a:xfrm>
            <a:prstGeom prst="rect">
              <a:avLst/>
            </a:prstGeom>
            <a:noFill/>
            <a:ln w="2857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8828166" y="500683"/>
              <a:ext cx="1571090" cy="956502"/>
            </a:xfrm>
            <a:prstGeom prst="rect">
              <a:avLst/>
            </a:prstGeom>
            <a:noFill/>
            <a:ln w="28575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72" name="Google Shape;372;p15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908488" y="2939093"/>
              <a:ext cx="1486801" cy="5424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5" name="Google Shape;375;p15"/>
          <p:cNvSpPr txBox="1"/>
          <p:nvPr/>
        </p:nvSpPr>
        <p:spPr>
          <a:xfrm>
            <a:off x="5225869" y="1640725"/>
            <a:ext cx="2890034" cy="400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 panose="020B0604020202020204" pitchFamily="34" charset="0"/>
              <a:buChar char="•"/>
            </a:pPr>
            <a:endParaRPr lang="en-GB" sz="1600" b="1" dirty="0" smtClean="0">
              <a:solidFill>
                <a:schemeClr val="bg2">
                  <a:lumMod val="60000"/>
                  <a:lumOff val="40000"/>
                </a:schemeClr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285750" marR="0" lvl="0" indent="-285750" rtl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600"/>
              <a:buFont typeface="Wingdings" panose="05000000000000000000" pitchFamily="2" charset="2"/>
              <a:buChar char="§"/>
            </a:pPr>
            <a:r>
              <a:rPr lang="en-GB" sz="16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EOSC </a:t>
            </a:r>
            <a:r>
              <a:rPr lang="en-GB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Service Delivery</a:t>
            </a:r>
          </a:p>
          <a:p>
            <a:pPr marL="285750" lvl="0" indent="-285750">
              <a:buClr>
                <a:schemeClr val="bg2"/>
              </a:buClr>
              <a:buSzPts val="1600"/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Innovation capacity </a:t>
            </a:r>
            <a:r>
              <a:rPr lang="en-GB" sz="1600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Calibri"/>
              </a:rPr>
              <a:t> </a:t>
            </a:r>
            <a:r>
              <a:rPr lang="en-GB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and procurement</a:t>
            </a:r>
          </a:p>
          <a:p>
            <a:pPr marL="285750" lvl="0" indent="-285750">
              <a:buClr>
                <a:schemeClr val="bg2"/>
              </a:buClr>
              <a:buSzPts val="1600"/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Architecture and Interoperability </a:t>
            </a:r>
            <a:endParaRPr lang="en-GB" sz="1600" dirty="0">
              <a:solidFill>
                <a:schemeClr val="bg2">
                  <a:lumMod val="60000"/>
                  <a:lumOff val="40000"/>
                </a:schemeClr>
              </a:solidFill>
              <a:latin typeface="+mj-lt"/>
            </a:endParaRPr>
          </a:p>
          <a:p>
            <a:pPr marL="285750" lvl="0" indent="-285750">
              <a:buClr>
                <a:schemeClr val="bg2"/>
              </a:buClr>
              <a:buSzPts val="1600"/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Design and Development of Portal Layers </a:t>
            </a:r>
            <a:endParaRPr lang="en-GB" sz="1600" dirty="0">
              <a:solidFill>
                <a:schemeClr val="bg2">
                  <a:lumMod val="60000"/>
                  <a:lumOff val="40000"/>
                </a:schemeClr>
              </a:solidFill>
              <a:latin typeface="+mj-lt"/>
            </a:endParaRPr>
          </a:p>
          <a:p>
            <a:pPr marL="285750" lvl="0" indent="-285750">
              <a:buClr>
                <a:schemeClr val="bg2"/>
              </a:buClr>
              <a:buSzPts val="1600"/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Training and Skills</a:t>
            </a:r>
          </a:p>
          <a:p>
            <a:pPr marL="285750" indent="-285750">
              <a:buClr>
                <a:schemeClr val="bg2"/>
              </a:buClr>
              <a:buSzPts val="1600"/>
              <a:buFont typeface="Wingdings" panose="05000000000000000000" pitchFamily="2" charset="2"/>
              <a:buChar char="§"/>
            </a:pPr>
            <a:r>
              <a:rPr lang="en-GB" sz="1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Calibri"/>
                <a:cs typeface="Calibri"/>
                <a:sym typeface="Calibri"/>
              </a:rPr>
              <a:t>Integration of Community Services and Products</a:t>
            </a:r>
          </a:p>
          <a:p>
            <a:pPr marL="285750" lvl="0" indent="-285750">
              <a:buClr>
                <a:srgbClr val="FF0000"/>
              </a:buClr>
              <a:buSzPts val="1600"/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>
                  <a:lumMod val="60000"/>
                  <a:lumOff val="40000"/>
                </a:schemeClr>
              </a:solidFill>
              <a:latin typeface="+mj-lt"/>
            </a:endParaRPr>
          </a:p>
          <a:p>
            <a:pPr marL="285750" marR="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>
              <a:solidFill>
                <a:schemeClr val="bg2">
                  <a:lumMod val="60000"/>
                  <a:lumOff val="40000"/>
                </a:schemeClr>
              </a:solidFill>
              <a:latin typeface="+mj-lt"/>
            </a:endParaRPr>
          </a:p>
          <a:p>
            <a:pPr marL="3873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sz="1600" b="1" dirty="0">
              <a:solidFill>
                <a:schemeClr val="bg2">
                  <a:lumMod val="60000"/>
                  <a:lumOff val="40000"/>
                </a:schemeClr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15"/>
          <p:cNvSpPr txBox="1"/>
          <p:nvPr/>
        </p:nvSpPr>
        <p:spPr>
          <a:xfrm>
            <a:off x="71986" y="4236466"/>
            <a:ext cx="1375068" cy="430887"/>
          </a:xfrm>
          <a:prstGeom prst="rect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Arial"/>
              <a:buChar char="•"/>
            </a:pPr>
            <a:r>
              <a:rPr lang="en-GB" sz="1100" b="1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Dark Matter </a:t>
            </a:r>
            <a:endParaRPr dirty="0"/>
          </a:p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00"/>
              <a:buFont typeface="Arial"/>
              <a:buChar char="•"/>
            </a:pPr>
            <a:r>
              <a:rPr lang="en-GB" sz="1100" b="1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Extreme Universe</a:t>
            </a:r>
            <a:endParaRPr sz="1100" b="1" i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15"/>
          <p:cNvSpPr txBox="1"/>
          <p:nvPr/>
        </p:nvSpPr>
        <p:spPr>
          <a:xfrm>
            <a:off x="5906696" y="715154"/>
            <a:ext cx="2016961" cy="1046440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Synergy between </a:t>
            </a:r>
            <a:r>
              <a:rPr lang="en-GB" sz="1600" b="1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Science Clusters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&amp;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e-infrastructures</a:t>
            </a:r>
            <a:endParaRPr dirty="0"/>
          </a:p>
        </p:txBody>
      </p:sp>
      <p:sp>
        <p:nvSpPr>
          <p:cNvPr id="378" name="Google Shape;378;p1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June 11th </a:t>
            </a:r>
            <a:endParaRPr/>
          </a:p>
        </p:txBody>
      </p:sp>
      <p:sp>
        <p:nvSpPr>
          <p:cNvPr id="379" name="Google Shape;379;p1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mtClean="0"/>
              <a:t>Elena Cuoco</a:t>
            </a: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6193103" y="62764"/>
            <a:ext cx="5694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 smtClean="0">
                <a:solidFill>
                  <a:srgbClr val="F48E19"/>
                </a:solidFill>
              </a:rPr>
              <a:t>Reaching  </a:t>
            </a:r>
            <a:r>
              <a:rPr lang="en-GB" sz="3200" b="1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new communities</a:t>
            </a:r>
            <a:endParaRPr lang="en-GB" sz="3200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6"/>
          <p:cNvSpPr txBox="1"/>
          <p:nvPr/>
        </p:nvSpPr>
        <p:spPr>
          <a:xfrm>
            <a:off x="2403895" y="748853"/>
            <a:ext cx="9127463" cy="636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None/>
            </a:pPr>
            <a:r>
              <a:rPr lang="en-GB" sz="2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ESCAPE Innovation Capacity and Procurement</a:t>
            </a:r>
            <a:endParaRPr sz="28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7417887"/>
              </p:ext>
            </p:extLst>
          </p:nvPr>
        </p:nvGraphicFramePr>
        <p:xfrm>
          <a:off x="355475" y="1175008"/>
          <a:ext cx="11675255" cy="5181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8174750" y="3303981"/>
            <a:ext cx="3633281" cy="2532497"/>
            <a:chOff x="8749473" y="1646532"/>
            <a:chExt cx="3166098" cy="3147689"/>
          </a:xfrm>
        </p:grpSpPr>
        <p:pic>
          <p:nvPicPr>
            <p:cNvPr id="387" name="Google Shape;387;p16" descr="Trust-ITServices | Trust-IT is an international marketing &amp; research  organisation specialised in fostering Information and Communication  Technology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0342411" y="1812329"/>
              <a:ext cx="1573160" cy="362331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388" name="Google Shape;388;p16" descr="https://orobix.com/img/logo_orobix_intro.png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686832" y="3214453"/>
              <a:ext cx="774440" cy="476072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389" name="Google Shape;389;p16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8749473" y="1646532"/>
              <a:ext cx="1491932" cy="527392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390" name="Google Shape;390;p16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0448492" y="2656801"/>
              <a:ext cx="878484" cy="458483"/>
            </a:xfrm>
            <a:prstGeom prst="rect">
              <a:avLst/>
            </a:prstGeom>
            <a:solidFill>
              <a:schemeClr val="lt1">
                <a:alpha val="49803"/>
              </a:schemeClr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391" name="Google Shape;391;p16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10021538" y="2664663"/>
              <a:ext cx="439734" cy="458483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392" name="Google Shape;392;p16" descr="EGO - European Gravitational Observatory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9620960" y="2343505"/>
              <a:ext cx="1957175" cy="228993"/>
            </a:xfrm>
            <a:prstGeom prst="rect">
              <a:avLst/>
            </a:prstGeom>
            <a:solidFill>
              <a:srgbClr val="757070"/>
            </a:solidFill>
            <a:ln>
              <a:noFill/>
            </a:ln>
          </p:spPr>
        </p:pic>
        <p:pic>
          <p:nvPicPr>
            <p:cNvPr id="393" name="Google Shape;393;p16" descr="Development · Boards · GammaLearn · GitLab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8984526" y="2738295"/>
              <a:ext cx="613735" cy="613735"/>
            </a:xfrm>
            <a:prstGeom prst="rect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394" name="Google Shape;394;p16" descr="example graphic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9495439" y="3842980"/>
              <a:ext cx="951241" cy="951241"/>
            </a:xfrm>
            <a:prstGeom prst="rect">
              <a:avLst/>
            </a:prstGeom>
            <a:noFill/>
            <a:ln w="9525" cap="flat" cmpd="sng">
              <a:solidFill>
                <a:srgbClr val="8DA9DB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395" name="Google Shape;395;p16"/>
          <p:cNvSpPr txBox="1"/>
          <p:nvPr/>
        </p:nvSpPr>
        <p:spPr>
          <a:xfrm>
            <a:off x="1017190" y="365184"/>
            <a:ext cx="11236503" cy="617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1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6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June 11th </a:t>
            </a:r>
            <a:endParaRPr/>
          </a:p>
        </p:txBody>
      </p:sp>
      <p:sp>
        <p:nvSpPr>
          <p:cNvPr id="397" name="Google Shape;397;p16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mtClean="0"/>
              <a:t>Elena Cuoco</a:t>
            </a:r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6193103" y="62764"/>
            <a:ext cx="5694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3200" b="1" dirty="0" smtClean="0">
                <a:solidFill>
                  <a:srgbClr val="F48E19"/>
                </a:solidFill>
              </a:rPr>
              <a:t>Reaching  </a:t>
            </a:r>
            <a:r>
              <a:rPr lang="en-GB" sz="3200" b="1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new communities</a:t>
            </a:r>
            <a:endParaRPr lang="en-GB" sz="3200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33322680"/>
              </p:ext>
            </p:extLst>
          </p:nvPr>
        </p:nvGraphicFramePr>
        <p:xfrm>
          <a:off x="-497222" y="1164855"/>
          <a:ext cx="6216302" cy="5071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55981836"/>
              </p:ext>
            </p:extLst>
          </p:nvPr>
        </p:nvGraphicFramePr>
        <p:xfrm>
          <a:off x="5214919" y="580120"/>
          <a:ext cx="6949120" cy="525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07" name="Google Shape;407;p17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June 11th </a:t>
            </a:r>
            <a:endParaRPr/>
          </a:p>
        </p:txBody>
      </p:sp>
      <p:sp>
        <p:nvSpPr>
          <p:cNvPr id="408" name="Google Shape;408;p17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mtClean="0"/>
              <a:t>Elena Cuoco</a:t>
            </a:r>
            <a:endParaRPr/>
          </a:p>
        </p:txBody>
      </p:sp>
      <p:sp>
        <p:nvSpPr>
          <p:cNvPr id="9" name="Google Shape;344;p14"/>
          <p:cNvSpPr/>
          <p:nvPr/>
        </p:nvSpPr>
        <p:spPr>
          <a:xfrm>
            <a:off x="3913586" y="77180"/>
            <a:ext cx="952711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3200" b="1" dirty="0" smtClean="0">
                <a:solidFill>
                  <a:srgbClr val="F48E19"/>
                </a:solidFill>
              </a:rPr>
              <a:t>Future </a:t>
            </a:r>
            <a:r>
              <a:rPr lang="en-GB" sz="3200" b="1" dirty="0" smtClean="0">
                <a:solidFill>
                  <a:srgbClr val="002060"/>
                </a:solidFill>
                <a:cs typeface="Calibri"/>
                <a:sym typeface="Calibri"/>
              </a:rPr>
              <a:t>perspectives and role of Cluster</a:t>
            </a:r>
            <a:r>
              <a:rPr lang="en-GB" sz="3200" b="1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 </a:t>
            </a:r>
            <a:endParaRPr lang="en-GB" sz="3200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60220976"/>
              </p:ext>
            </p:extLst>
          </p:nvPr>
        </p:nvGraphicFramePr>
        <p:xfrm>
          <a:off x="0" y="936701"/>
          <a:ext cx="11720945" cy="520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7" name="Google Shape;417;p18"/>
          <p:cNvSpPr txBox="1">
            <a:spLocks noGrp="1"/>
          </p:cNvSpPr>
          <p:nvPr>
            <p:ph type="dt" idx="10"/>
          </p:nvPr>
        </p:nvSpPr>
        <p:spPr>
          <a:xfrm>
            <a:off x="842514" y="6346078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June 11th </a:t>
            </a:r>
            <a:endParaRPr/>
          </a:p>
        </p:txBody>
      </p:sp>
      <p:sp>
        <p:nvSpPr>
          <p:cNvPr id="418" name="Google Shape;418;p18"/>
          <p:cNvSpPr txBox="1">
            <a:spLocks noGrp="1"/>
          </p:cNvSpPr>
          <p:nvPr>
            <p:ph type="ftr" idx="11"/>
          </p:nvPr>
        </p:nvSpPr>
        <p:spPr>
          <a:xfrm>
            <a:off x="2610929" y="6346078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mtClean="0"/>
              <a:t>Elena Cuoco</a:t>
            </a:r>
            <a:endParaRPr/>
          </a:p>
        </p:txBody>
      </p:sp>
      <p:sp>
        <p:nvSpPr>
          <p:cNvPr id="8" name="Google Shape;344;p14"/>
          <p:cNvSpPr/>
          <p:nvPr/>
        </p:nvSpPr>
        <p:spPr>
          <a:xfrm>
            <a:off x="3913586" y="77180"/>
            <a:ext cx="952711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GB" sz="3200" b="1" dirty="0" smtClean="0">
                <a:solidFill>
                  <a:srgbClr val="F48E19"/>
                </a:solidFill>
              </a:rPr>
              <a:t>Future </a:t>
            </a:r>
            <a:r>
              <a:rPr lang="en-GB" sz="3200" b="1" dirty="0" smtClean="0">
                <a:solidFill>
                  <a:srgbClr val="002060"/>
                </a:solidFill>
                <a:cs typeface="Calibri"/>
                <a:sym typeface="Calibri"/>
              </a:rPr>
              <a:t>perspectives and role of Cluster</a:t>
            </a:r>
            <a:r>
              <a:rPr lang="en-GB" sz="3200" b="1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 </a:t>
            </a:r>
            <a:endParaRPr lang="en-GB" sz="3200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de89549478_0_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ESCAPE </a:t>
            </a:r>
            <a:r>
              <a:rPr lang="en-GB" dirty="0" smtClean="0"/>
              <a:t>Future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June 11th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Elena Cuoco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11460163" y="6346825"/>
            <a:ext cx="731837" cy="365125"/>
          </a:xfrm>
          <a:prstGeom prst="rect">
            <a:avLst/>
          </a:prstGeo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16</a:t>
            </a:fld>
            <a:endParaRPr lang="en-GB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05956336"/>
              </p:ext>
            </p:extLst>
          </p:nvPr>
        </p:nvGraphicFramePr>
        <p:xfrm>
          <a:off x="434109" y="532879"/>
          <a:ext cx="11757891" cy="5811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67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de89549478_0_1"/>
          <p:cNvSpPr txBox="1">
            <a:spLocks noGrp="1"/>
          </p:cNvSpPr>
          <p:nvPr>
            <p:ph type="title"/>
          </p:nvPr>
        </p:nvSpPr>
        <p:spPr>
          <a:xfrm>
            <a:off x="6349043" y="87086"/>
            <a:ext cx="5701444" cy="1009501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ESCAPE F</a:t>
            </a:r>
            <a:r>
              <a:rPr lang="en-GB" dirty="0" smtClean="0"/>
              <a:t>uture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June 11th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Elena Cuoco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11460163" y="6346825"/>
            <a:ext cx="731837" cy="365125"/>
          </a:xfrm>
          <a:prstGeom prst="rect">
            <a:avLst/>
          </a:prstGeo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17</a:t>
            </a:fld>
            <a:endParaRPr lang="en-GB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17720365"/>
              </p:ext>
            </p:extLst>
          </p:nvPr>
        </p:nvGraphicFramePr>
        <p:xfrm>
          <a:off x="-156117" y="992460"/>
          <a:ext cx="12121375" cy="5133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847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8E320-7572-BA42-AD2B-209D5DD25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1917" y="64697"/>
            <a:ext cx="8875411" cy="957943"/>
          </a:xfrm>
        </p:spPr>
        <p:txBody>
          <a:bodyPr/>
          <a:lstStyle/>
          <a:p>
            <a:r>
              <a:rPr lang="en-GB" dirty="0" smtClean="0"/>
              <a:t> ESCAPE   long term activity</a:t>
            </a:r>
            <a:endParaRPr lang="en-GB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18887245"/>
              </p:ext>
            </p:extLst>
          </p:nvPr>
        </p:nvGraphicFramePr>
        <p:xfrm>
          <a:off x="0" y="1022639"/>
          <a:ext cx="11965260" cy="5121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June 11th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Elena Cuoco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92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June 11th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Elena Cuoco</a:t>
            </a:r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1736436" y="-1"/>
            <a:ext cx="5634181" cy="1208824"/>
            <a:chOff x="3433" y="237537"/>
            <a:chExt cx="3347710" cy="1047074"/>
          </a:xfrm>
        </p:grpSpPr>
        <p:sp>
          <p:nvSpPr>
            <p:cNvPr id="9" name="Rectangle 8"/>
            <p:cNvSpPr/>
            <p:nvPr/>
          </p:nvSpPr>
          <p:spPr>
            <a:xfrm>
              <a:off x="3433" y="237538"/>
              <a:ext cx="3347710" cy="10470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3433" y="237537"/>
              <a:ext cx="3347710" cy="10470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904" tIns="69088" rIns="120904" bIns="69088" numCol="1" spcCol="1270" anchor="ctr" anchorCtr="0">
              <a:noAutofit/>
            </a:bodyPr>
            <a:lstStyle/>
            <a:p>
              <a:pPr lvl="0" algn="ctr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b="0" i="0" kern="1200" dirty="0" smtClean="0"/>
                <a:t>ESCAPE brings together Astronomy, Astrophysics, Astro-Particle, High Energy and Nuclear Physics communities</a:t>
              </a:r>
              <a:endParaRPr lang="en-GB" sz="1700" kern="120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372263" y="5244503"/>
            <a:ext cx="35061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800" dirty="0"/>
              <a:t>Broader synergies within a large scientific community and for innovation/society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243817" y="5173604"/>
            <a:ext cx="34771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800" dirty="0"/>
              <a:t>Broader synergies with the other Science Clusters , e-infrastructures for EOSC</a:t>
            </a:r>
          </a:p>
        </p:txBody>
      </p:sp>
      <p:pic>
        <p:nvPicPr>
          <p:cNvPr id="2" name="Picture 2" descr="https://lh4.googleusercontent.com/H4FKbk7DsOlO70LIcnKaep8QOWlIrv4FZ4VQflmddKV-ZMUjVgFAKcCZIoFPWrpQS-NFIH-DqWcoVrvlyliNJxRLmDwBfi-FOSgPNyT1XG1Y7-r09_dlQEPKI7L2UuA0G14uURqVsd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18" y="1075985"/>
            <a:ext cx="9457887" cy="4244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3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ESCAPE: E</a:t>
            </a:r>
            <a:r>
              <a:rPr lang="en-GB" b="0" dirty="0" smtClean="0"/>
              <a:t>uropean</a:t>
            </a:r>
            <a:r>
              <a:rPr lang="en-GB" dirty="0" smtClean="0"/>
              <a:t> </a:t>
            </a:r>
            <a:r>
              <a:rPr lang="en-GB" dirty="0"/>
              <a:t>S</a:t>
            </a:r>
            <a:r>
              <a:rPr lang="en-GB" b="0" dirty="0"/>
              <a:t>cience</a:t>
            </a:r>
            <a:r>
              <a:rPr lang="en-GB" dirty="0"/>
              <a:t> C</a:t>
            </a:r>
            <a:r>
              <a:rPr lang="en-GB" b="0" dirty="0"/>
              <a:t>luster</a:t>
            </a:r>
            <a:r>
              <a:rPr lang="en-GB" dirty="0"/>
              <a:t> </a:t>
            </a:r>
            <a:r>
              <a:rPr lang="en-GB" b="0" dirty="0"/>
              <a:t>of</a:t>
            </a:r>
            <a:r>
              <a:rPr lang="en-GB" dirty="0"/>
              <a:t> A</a:t>
            </a:r>
            <a:r>
              <a:rPr lang="en-GB" b="0" dirty="0"/>
              <a:t>stronomy</a:t>
            </a:r>
            <a:r>
              <a:rPr lang="en-GB" dirty="0"/>
              <a:t> </a:t>
            </a:r>
            <a:r>
              <a:rPr lang="en-GB" b="0" dirty="0"/>
              <a:t>&amp;</a:t>
            </a:r>
            <a:r>
              <a:rPr lang="en-GB" dirty="0"/>
              <a:t> P</a:t>
            </a:r>
            <a:r>
              <a:rPr lang="en-GB" b="0" dirty="0"/>
              <a:t>article physics</a:t>
            </a:r>
            <a:r>
              <a:rPr lang="en-GB" dirty="0"/>
              <a:t> E</a:t>
            </a:r>
            <a:r>
              <a:rPr lang="en-GB" b="0" dirty="0"/>
              <a:t>SFRI</a:t>
            </a:r>
            <a:r>
              <a:rPr lang="en-GB" dirty="0"/>
              <a:t> </a:t>
            </a:r>
            <a:r>
              <a:rPr lang="en-GB" b="0" dirty="0"/>
              <a:t>research infrastructures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600" i="1" dirty="0" smtClean="0">
                <a:solidFill>
                  <a:schemeClr val="bg2">
                    <a:lumMod val="75000"/>
                  </a:schemeClr>
                </a:solidFill>
              </a:rPr>
              <a:t>We bring </a:t>
            </a:r>
            <a:r>
              <a:rPr lang="en-GB" sz="3600" i="1" dirty="0">
                <a:solidFill>
                  <a:schemeClr val="bg2">
                    <a:lumMod val="75000"/>
                  </a:schemeClr>
                </a:solidFill>
              </a:rPr>
              <a:t>together the astronomy, </a:t>
            </a:r>
            <a:r>
              <a:rPr lang="en-GB" sz="3600" i="1" dirty="0" err="1" smtClean="0">
                <a:solidFill>
                  <a:schemeClr val="bg2">
                    <a:lumMod val="75000"/>
                  </a:schemeClr>
                </a:solidFill>
              </a:rPr>
              <a:t>astro</a:t>
            </a:r>
            <a:r>
              <a:rPr lang="en-GB" sz="3600" i="1" dirty="0" smtClean="0">
                <a:solidFill>
                  <a:schemeClr val="bg2">
                    <a:lumMod val="75000"/>
                  </a:schemeClr>
                </a:solidFill>
              </a:rPr>
              <a:t>-particle, </a:t>
            </a:r>
            <a:r>
              <a:rPr lang="en-GB" sz="3600" i="1" dirty="0">
                <a:solidFill>
                  <a:schemeClr val="bg2">
                    <a:lumMod val="75000"/>
                  </a:schemeClr>
                </a:solidFill>
              </a:rPr>
              <a:t>particle </a:t>
            </a:r>
            <a:r>
              <a:rPr lang="en-GB" sz="3600" i="1" dirty="0" smtClean="0">
                <a:solidFill>
                  <a:schemeClr val="bg2">
                    <a:lumMod val="75000"/>
                  </a:schemeClr>
                </a:solidFill>
              </a:rPr>
              <a:t>and nuclear physics </a:t>
            </a:r>
            <a:r>
              <a:rPr lang="en-GB" sz="3600" i="1" dirty="0">
                <a:solidFill>
                  <a:schemeClr val="bg2">
                    <a:lumMod val="75000"/>
                  </a:schemeClr>
                </a:solidFill>
              </a:rPr>
              <a:t>communities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June 11th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Elena Cuoco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04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0"/>
          <p:cNvSpPr txBox="1"/>
          <p:nvPr/>
        </p:nvSpPr>
        <p:spPr>
          <a:xfrm>
            <a:off x="390418" y="1947731"/>
            <a:ext cx="11147460" cy="3384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-GB" sz="5400" b="1" i="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r>
              <a:rPr lang="en-GB" sz="5400" b="1" i="0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endParaRPr lang="en-GB" sz="4000" b="1" dirty="0" smtClean="0">
              <a:solidFill>
                <a:srgbClr val="002060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endParaRPr lang="en-GB" sz="4000" b="1" dirty="0">
              <a:solidFill>
                <a:srgbClr val="002060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endParaRPr lang="en-GB" sz="4000" b="1" dirty="0" smtClean="0">
              <a:solidFill>
                <a:srgbClr val="002060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endParaRPr lang="en-GB" sz="4000" b="1" dirty="0">
              <a:solidFill>
                <a:srgbClr val="002060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-GB" sz="2800" b="1" dirty="0" smtClean="0">
                <a:solidFill>
                  <a:srgbClr val="002060"/>
                </a:solidFill>
              </a:rPr>
              <a:t>elena.cuoco@ego-gw.it</a:t>
            </a:r>
            <a:endParaRPr sz="2800" dirty="0"/>
          </a:p>
        </p:txBody>
      </p:sp>
      <p:sp>
        <p:nvSpPr>
          <p:cNvPr id="449" name="Google Shape;449;p20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June 11th </a:t>
            </a:r>
            <a:endParaRPr/>
          </a:p>
        </p:txBody>
      </p:sp>
      <p:sp>
        <p:nvSpPr>
          <p:cNvPr id="450" name="Google Shape;450;p20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mtClean="0"/>
              <a:t>Elena Cuoco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23204" y="0"/>
            <a:ext cx="9720532" cy="1032353"/>
          </a:xfrm>
        </p:spPr>
        <p:txBody>
          <a:bodyPr/>
          <a:lstStyle/>
          <a:p>
            <a:r>
              <a:rPr lang="en-GB" dirty="0" smtClean="0"/>
              <a:t>ESCAPE cluster main goals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June 11th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Elena Cuoco</a:t>
            </a:r>
            <a:endParaRPr lang="en-GB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505991943"/>
              </p:ext>
            </p:extLst>
          </p:nvPr>
        </p:nvGraphicFramePr>
        <p:xfrm>
          <a:off x="-122663" y="836341"/>
          <a:ext cx="12314663" cy="5374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259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ESCAPE PARTNERs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June 11th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Elena Cuoco</a:t>
            </a:r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316557" y="3556114"/>
            <a:ext cx="37985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2">
                    <a:lumMod val="75000"/>
                  </a:schemeClr>
                </a:solidFill>
                <a:latin typeface="ff-meta-serif-web-pro"/>
              </a:rPr>
              <a:t>The ESCAPE cluster comprises world-class research facilities in astronomy and particle </a:t>
            </a:r>
            <a:r>
              <a:rPr lang="en-GB" sz="2000" dirty="0" smtClean="0">
                <a:solidFill>
                  <a:schemeClr val="bg2">
                    <a:lumMod val="75000"/>
                  </a:schemeClr>
                </a:solidFill>
                <a:latin typeface="ff-meta-serif-web-pro"/>
              </a:rPr>
              <a:t>physics. </a:t>
            </a:r>
            <a:r>
              <a:rPr lang="en-GB" sz="2000" b="1" dirty="0" smtClean="0">
                <a:solidFill>
                  <a:schemeClr val="bg2">
                    <a:lumMod val="75000"/>
                  </a:schemeClr>
                </a:solidFill>
                <a:latin typeface="ff-meta-serif-web-pro"/>
              </a:rPr>
              <a:t>ELT</a:t>
            </a:r>
            <a:r>
              <a:rPr lang="en-GB" sz="2000" b="1" dirty="0">
                <a:solidFill>
                  <a:schemeClr val="bg2">
                    <a:lumMod val="75000"/>
                  </a:schemeClr>
                </a:solidFill>
                <a:latin typeface="ff-meta-serif-web-pro"/>
              </a:rPr>
              <a:t>, CTA, SKA, KM3NeT, EST, HL-LHC, FAIR, JIV-ERIC, LSST, EGO-Virgo. </a:t>
            </a:r>
            <a:endParaRPr lang="en-GB" sz="2000" b="1" dirty="0" smtClean="0">
              <a:solidFill>
                <a:schemeClr val="bg2">
                  <a:lumMod val="75000"/>
                </a:schemeClr>
              </a:solidFill>
              <a:latin typeface="ff-meta-serif-web-pro"/>
            </a:endParaRPr>
          </a:p>
          <a:p>
            <a:r>
              <a:rPr lang="en-GB" sz="2000" dirty="0" smtClean="0">
                <a:solidFill>
                  <a:schemeClr val="bg2">
                    <a:lumMod val="75000"/>
                  </a:schemeClr>
                </a:solidFill>
                <a:latin typeface="ff-meta-serif-web-pro"/>
              </a:rPr>
              <a:t>(</a:t>
            </a:r>
            <a:r>
              <a:rPr lang="en-GB" sz="2000" dirty="0">
                <a:solidFill>
                  <a:schemeClr val="bg2">
                    <a:lumMod val="75000"/>
                  </a:schemeClr>
                </a:solidFill>
                <a:latin typeface="ff-meta-serif-web-pro"/>
              </a:rPr>
              <a:t>Credit: ESCAPE)</a:t>
            </a:r>
            <a:endParaRPr lang="en-GB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5722" y="847933"/>
            <a:ext cx="10058400" cy="565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11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"/>
          <p:cNvSpPr/>
          <p:nvPr/>
        </p:nvSpPr>
        <p:spPr>
          <a:xfrm>
            <a:off x="222361" y="4358093"/>
            <a:ext cx="7352945" cy="1494553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6"/>
          <p:cNvSpPr/>
          <p:nvPr/>
        </p:nvSpPr>
        <p:spPr>
          <a:xfrm>
            <a:off x="236276" y="3606755"/>
            <a:ext cx="7352945" cy="680820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6"/>
          <p:cNvSpPr/>
          <p:nvPr/>
        </p:nvSpPr>
        <p:spPr>
          <a:xfrm>
            <a:off x="243216" y="1080420"/>
            <a:ext cx="7352945" cy="285133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/>
          <p:nvPr/>
        </p:nvSpPr>
        <p:spPr>
          <a:xfrm>
            <a:off x="228534" y="1474761"/>
            <a:ext cx="7352945" cy="1888185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6"/>
          <p:cNvSpPr/>
          <p:nvPr/>
        </p:nvSpPr>
        <p:spPr>
          <a:xfrm>
            <a:off x="1293547" y="250668"/>
            <a:ext cx="7688281" cy="604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3600"/>
              <a:buFont typeface="Calibri"/>
              <a:buNone/>
            </a:pPr>
            <a:r>
              <a:rPr lang="en-GB" sz="3600" b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ESCAPE consortium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6" descr="Image result for cnrs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7822" y="700965"/>
            <a:ext cx="656799" cy="664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01098" y="281143"/>
            <a:ext cx="590474" cy="577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44999" y="173411"/>
            <a:ext cx="548610" cy="712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66562" y="271209"/>
            <a:ext cx="932417" cy="517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638802" y="964803"/>
            <a:ext cx="509958" cy="509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6"/>
          <p:cNvPicPr preferRelativeResize="0"/>
          <p:nvPr/>
        </p:nvPicPr>
        <p:blipFill rotWithShape="1">
          <a:blip r:embed="rId8">
            <a:alphaModFix/>
          </a:blip>
          <a:srcRect l="12194" t="19935" r="12166" b="21244"/>
          <a:stretch/>
        </p:blipFill>
        <p:spPr>
          <a:xfrm>
            <a:off x="11120172" y="4564851"/>
            <a:ext cx="1022491" cy="53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6"/>
          <p:cNvPicPr preferRelativeResize="0"/>
          <p:nvPr/>
        </p:nvPicPr>
        <p:blipFill rotWithShape="1">
          <a:blip r:embed="rId9">
            <a:alphaModFix/>
          </a:blip>
          <a:srcRect t="9391" r="2030" b="12041"/>
          <a:stretch/>
        </p:blipFill>
        <p:spPr>
          <a:xfrm>
            <a:off x="8780549" y="1194275"/>
            <a:ext cx="831571" cy="500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6" descr="Image result for cta observatory logo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706604" y="1867312"/>
            <a:ext cx="1240488" cy="486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612951" y="1704317"/>
            <a:ext cx="507221" cy="56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319067" y="2379067"/>
            <a:ext cx="577984" cy="481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6" descr="Image result for gsi gmbh logo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028640" y="2532216"/>
            <a:ext cx="906420" cy="286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6" descr="Image result for ifae logo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332770" y="1089761"/>
            <a:ext cx="784046" cy="260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986197" y="2997083"/>
            <a:ext cx="1352813" cy="502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6" descr="&quot;{$webpage.title}&quot;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995571" y="1638507"/>
            <a:ext cx="605908" cy="523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6" descr="Image result for mpg germany logo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0044081" y="2483902"/>
            <a:ext cx="699056" cy="568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6" descr="Image result for ucm madrid logo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11467879" y="1638507"/>
            <a:ext cx="513828" cy="586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6" descr="Related image"/>
          <p:cNvPicPr preferRelativeResize="0"/>
          <p:nvPr/>
        </p:nvPicPr>
        <p:blipFill rotWithShape="1">
          <a:blip r:embed="rId19">
            <a:alphaModFix/>
          </a:blip>
          <a:srcRect l="6107" t="10387" r="4925" b="10941"/>
          <a:stretch/>
        </p:blipFill>
        <p:spPr>
          <a:xfrm>
            <a:off x="10376812" y="3108344"/>
            <a:ext cx="768643" cy="679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" descr="UniversitÃ¤t Heidelber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0901546" y="2483902"/>
            <a:ext cx="897433" cy="470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6" descr="Image result for ego logo gravitational"/>
          <p:cNvPicPr preferRelativeResize="0"/>
          <p:nvPr/>
        </p:nvPicPr>
        <p:blipFill rotWithShape="1">
          <a:blip r:embed="rId21">
            <a:alphaModFix/>
          </a:blip>
          <a:srcRect r="20717" b="-5619"/>
          <a:stretch/>
        </p:blipFill>
        <p:spPr>
          <a:xfrm>
            <a:off x="7833216" y="3614865"/>
            <a:ext cx="1067882" cy="255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6" descr="Image result for inta logo spain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9402004" y="3431539"/>
            <a:ext cx="606662" cy="606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6" descr="Image result for unitov rome logo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7893654" y="4087308"/>
            <a:ext cx="570824" cy="57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6" descr="HITS gGmbH"/>
          <p:cNvPicPr preferRelativeResize="0"/>
          <p:nvPr/>
        </p:nvPicPr>
        <p:blipFill rotWithShape="1">
          <a:blip r:embed="rId24">
            <a:alphaModFix/>
          </a:blip>
          <a:srcRect t="17108" b="19661"/>
          <a:stretch/>
        </p:blipFill>
        <p:spPr>
          <a:xfrm>
            <a:off x="10743137" y="3734870"/>
            <a:ext cx="1311954" cy="394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6" descr="Image result for desy logo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11407323" y="3088875"/>
            <a:ext cx="548142" cy="548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6" descr="Image result for rug groningen logo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10107759" y="4287574"/>
            <a:ext cx="694065" cy="467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6" descr="Image result for surfsara logo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9136791" y="5038914"/>
            <a:ext cx="1012090" cy="377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6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8981828" y="4069647"/>
            <a:ext cx="587891" cy="587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6" descr="Image result for trust it services logo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10638802" y="5442641"/>
            <a:ext cx="1291125" cy="363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6" descr="Royal Observatory of Belgium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7874923" y="5721501"/>
            <a:ext cx="1430203" cy="275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6" descr="Image result for infn logo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9849289" y="1148109"/>
            <a:ext cx="605503" cy="600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6" descr="Image result for csic logo"/>
          <p:cNvPicPr preferRelativeResize="0"/>
          <p:nvPr/>
        </p:nvPicPr>
        <p:blipFill rotWithShape="1">
          <a:blip r:embed="rId32">
            <a:alphaModFix/>
          </a:blip>
          <a:srcRect l="3844" t="7006" r="9143" b="8317"/>
          <a:stretch/>
        </p:blipFill>
        <p:spPr>
          <a:xfrm>
            <a:off x="7703595" y="4972161"/>
            <a:ext cx="1137517" cy="34372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6"/>
          <p:cNvSpPr txBox="1"/>
          <p:nvPr/>
        </p:nvSpPr>
        <p:spPr>
          <a:xfrm>
            <a:off x="3880832" y="2790858"/>
            <a:ext cx="3628907" cy="523220"/>
          </a:xfrm>
          <a:prstGeom prst="rect">
            <a:avLst/>
          </a:prstGeom>
          <a:noFill/>
          <a:ln w="9525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Formal commitment of their legal entities and management boards required by EC </a:t>
            </a:r>
            <a:endParaRPr/>
          </a:p>
        </p:txBody>
      </p:sp>
      <p:sp>
        <p:nvSpPr>
          <p:cNvPr id="220" name="Google Shape;220;p6"/>
          <p:cNvSpPr/>
          <p:nvPr/>
        </p:nvSpPr>
        <p:spPr>
          <a:xfrm>
            <a:off x="291528" y="1098735"/>
            <a:ext cx="7404325" cy="5378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•"/>
            </a:pPr>
            <a:r>
              <a:rPr lang="en-GB" sz="1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31</a:t>
            </a:r>
            <a:r>
              <a:rPr lang="en-GB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partners (including 2 SMEs)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•"/>
            </a:pPr>
            <a:r>
              <a:rPr lang="en-GB" sz="1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7</a:t>
            </a:r>
            <a:r>
              <a:rPr lang="en-GB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ESFRI projects &amp; landmarks: </a:t>
            </a:r>
            <a:r>
              <a:rPr lang="en-GB" sz="1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CTA, ELT, EST, FAIR, HL-LHC, KM3NeT, SKA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•"/>
            </a:pPr>
            <a:r>
              <a:rPr lang="en-GB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pan-European International Organizations: </a:t>
            </a:r>
            <a:r>
              <a:rPr lang="en-GB" sz="1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CERN, ESO </a:t>
            </a:r>
            <a:r>
              <a:rPr lang="en-GB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(with their world-class established infrastructures, experiments and observatories).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•"/>
            </a:pPr>
            <a:r>
              <a:rPr lang="en-GB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European research infrastructures: </a:t>
            </a:r>
            <a:r>
              <a:rPr lang="en-GB" sz="1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EGO</a:t>
            </a:r>
            <a:r>
              <a:rPr lang="en-GB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GB" sz="1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JIV-ERIC</a:t>
            </a:r>
            <a:endParaRPr dirty="0"/>
          </a:p>
          <a:p>
            <a:pPr marL="228600" marR="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•"/>
            </a:pPr>
            <a:r>
              <a:rPr lang="en-GB" sz="1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en-GB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involved initiative/infrastructure: EURO-VO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•"/>
            </a:pPr>
            <a:r>
              <a:rPr lang="en-GB" sz="1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4</a:t>
            </a:r>
            <a:r>
              <a:rPr lang="en-GB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supporting European consortia: APPEC, ASTRONET, ECFA and </a:t>
            </a:r>
            <a:r>
              <a:rPr lang="en-GB" sz="18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NuPECC</a:t>
            </a:r>
            <a:r>
              <a:rPr lang="en-GB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•"/>
            </a:pPr>
            <a:r>
              <a:rPr lang="en-GB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Budget: </a:t>
            </a:r>
            <a:r>
              <a:rPr lang="en-GB" sz="1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15.98 M€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•"/>
            </a:pPr>
            <a:r>
              <a:rPr lang="en-GB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Started: </a:t>
            </a:r>
            <a:r>
              <a:rPr lang="en-GB" sz="1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1/2/2019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•"/>
            </a:pPr>
            <a:r>
              <a:rPr lang="en-GB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Duration: </a:t>
            </a:r>
            <a:r>
              <a:rPr lang="en-GB" sz="1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48</a:t>
            </a:r>
            <a:r>
              <a:rPr lang="en-GB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months (end date 31/1/2023) 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alibri"/>
              <a:buChar char="•"/>
            </a:pPr>
            <a:r>
              <a:rPr lang="en-GB" sz="18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Coordinator: </a:t>
            </a:r>
            <a:r>
              <a:rPr lang="en-GB" sz="18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CNRS-LAPP</a:t>
            </a:r>
            <a:endParaRPr dirty="0"/>
          </a:p>
          <a:p>
            <a: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June 11th </a:t>
            </a:r>
            <a:endParaRPr/>
          </a:p>
        </p:txBody>
      </p:sp>
      <p:sp>
        <p:nvSpPr>
          <p:cNvPr id="222" name="Google Shape;222;p6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mtClean="0"/>
              <a:t>Elena Cuoco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"/>
          <p:cNvSpPr txBox="1"/>
          <p:nvPr/>
        </p:nvSpPr>
        <p:spPr>
          <a:xfrm>
            <a:off x="4303057" y="135790"/>
            <a:ext cx="7688281" cy="604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3600"/>
              <a:buFont typeface="Calibri"/>
              <a:buNone/>
            </a:pPr>
            <a:r>
              <a:rPr lang="en-GB" sz="3600" b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ESCAPE consortium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65970162"/>
              </p:ext>
            </p:extLst>
          </p:nvPr>
        </p:nvGraphicFramePr>
        <p:xfrm>
          <a:off x="661154" y="1155449"/>
          <a:ext cx="10646184" cy="438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3" name="Google Shape;233;p7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June 11th </a:t>
            </a:r>
            <a:endParaRPr/>
          </a:p>
        </p:txBody>
      </p:sp>
      <p:sp>
        <p:nvSpPr>
          <p:cNvPr id="234" name="Google Shape;234;p7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mtClean="0"/>
              <a:t>Elena Cuoco</a:t>
            </a: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472595" y="5656306"/>
            <a:ext cx="95590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1800" b="1" dirty="0"/>
              <a:t>As per H2020 INFRAEOSC-04-2018 call - CLUSTER MEMBERSHIP and </a:t>
            </a:r>
            <a:r>
              <a:rPr lang="en-GB" sz="1800" b="1" dirty="0" smtClean="0"/>
              <a:t>PARTNERSHIP</a:t>
            </a:r>
            <a:endParaRPr lang="en-GB" sz="1800" dirty="0"/>
          </a:p>
          <a:p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"/>
          <p:cNvSpPr txBox="1">
            <a:spLocks noGrp="1"/>
          </p:cNvSpPr>
          <p:nvPr>
            <p:ph type="title"/>
          </p:nvPr>
        </p:nvSpPr>
        <p:spPr>
          <a:xfrm>
            <a:off x="1633269" y="160028"/>
            <a:ext cx="9720532" cy="1032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GB" sz="3200">
                <a:solidFill>
                  <a:srgbClr val="002060"/>
                </a:solidFill>
              </a:rPr>
              <a:t>ESCAPE Work Programme </a:t>
            </a:r>
            <a:endParaRPr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76899434"/>
              </p:ext>
            </p:extLst>
          </p:nvPr>
        </p:nvGraphicFramePr>
        <p:xfrm>
          <a:off x="0" y="981307"/>
          <a:ext cx="12192000" cy="513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7" name="Google Shape;247;p8"/>
          <p:cNvSpPr txBox="1">
            <a:spLocks noGrp="1"/>
          </p:cNvSpPr>
          <p:nvPr>
            <p:ph type="dt" idx="10"/>
          </p:nvPr>
        </p:nvSpPr>
        <p:spPr>
          <a:xfrm>
            <a:off x="842514" y="6356352"/>
            <a:ext cx="156138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June 11th </a:t>
            </a:r>
            <a:endParaRPr/>
          </a:p>
        </p:txBody>
      </p:sp>
      <p:sp>
        <p:nvSpPr>
          <p:cNvPr id="248" name="Google Shape;248;p8"/>
          <p:cNvSpPr txBox="1">
            <a:spLocks noGrp="1"/>
          </p:cNvSpPr>
          <p:nvPr>
            <p:ph type="ftr" idx="11"/>
          </p:nvPr>
        </p:nvSpPr>
        <p:spPr>
          <a:xfrm>
            <a:off x="2610929" y="6356352"/>
            <a:ext cx="37381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mtClean="0"/>
              <a:t>Elena Cuoco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/>
          <p:nvPr/>
        </p:nvSpPr>
        <p:spPr>
          <a:xfrm>
            <a:off x="6840638" y="1390227"/>
            <a:ext cx="2106591" cy="1009823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TSP’s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9"/>
          <p:cNvSpPr/>
          <p:nvPr/>
        </p:nvSpPr>
        <p:spPr>
          <a:xfrm>
            <a:off x="1828800" y="3426106"/>
            <a:ext cx="9699585" cy="2696902"/>
          </a:xfrm>
          <a:prstGeom prst="rect">
            <a:avLst/>
          </a:prstGeom>
          <a:solidFill>
            <a:srgbClr val="D5DBE5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9"/>
          <p:cNvSpPr/>
          <p:nvPr/>
        </p:nvSpPr>
        <p:spPr>
          <a:xfrm>
            <a:off x="5541979" y="1749057"/>
            <a:ext cx="2480793" cy="1120372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RI-Specific Science Platforms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GB" sz="2800" dirty="0" smtClean="0">
                <a:solidFill>
                  <a:srgbClr val="002060"/>
                </a:solidFill>
              </a:rPr>
              <a:t> ESCAPE </a:t>
            </a:r>
            <a:r>
              <a:rPr lang="en-GB" sz="2800" dirty="0">
                <a:solidFill>
                  <a:srgbClr val="002060"/>
                </a:solidFill>
              </a:rPr>
              <a:t>EOSC cell</a:t>
            </a:r>
            <a:endParaRPr dirty="0"/>
          </a:p>
        </p:txBody>
      </p:sp>
      <p:sp>
        <p:nvSpPr>
          <p:cNvPr id="293" name="Google Shape;293;p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June 11th </a:t>
            </a:r>
            <a:endParaRPr/>
          </a:p>
        </p:txBody>
      </p:sp>
      <p:sp>
        <p:nvSpPr>
          <p:cNvPr id="294" name="Google Shape;294;p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mtClean="0"/>
              <a:t>Elena Cuoco</a:t>
            </a:r>
            <a:endParaRPr/>
          </a:p>
        </p:txBody>
      </p:sp>
      <p:grpSp>
        <p:nvGrpSpPr>
          <p:cNvPr id="258" name="Google Shape;258;p9"/>
          <p:cNvGrpSpPr/>
          <p:nvPr/>
        </p:nvGrpSpPr>
        <p:grpSpPr>
          <a:xfrm>
            <a:off x="10129742" y="3563951"/>
            <a:ext cx="1224059" cy="2442878"/>
            <a:chOff x="9748157" y="3575957"/>
            <a:chExt cx="1224059" cy="2442878"/>
          </a:xfrm>
        </p:grpSpPr>
        <p:sp>
          <p:nvSpPr>
            <p:cNvPr id="259" name="Google Shape;259;p9"/>
            <p:cNvSpPr/>
            <p:nvPr/>
          </p:nvSpPr>
          <p:spPr>
            <a:xfrm>
              <a:off x="9748157" y="3575957"/>
              <a:ext cx="1224059" cy="2442878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0" name="Google Shape;260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820559" y="3811814"/>
              <a:ext cx="896920" cy="3899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794813" y="4797396"/>
              <a:ext cx="1177403" cy="97740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2" name="Google Shape;262;p9"/>
          <p:cNvSpPr/>
          <p:nvPr/>
        </p:nvSpPr>
        <p:spPr>
          <a:xfrm>
            <a:off x="3958653" y="4995870"/>
            <a:ext cx="1358373" cy="960698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HTC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GB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Grid clusters, etc</a:t>
            </a:r>
            <a:endParaRPr/>
          </a:p>
        </p:txBody>
      </p:sp>
      <p:sp>
        <p:nvSpPr>
          <p:cNvPr id="263" name="Google Shape;263;p9"/>
          <p:cNvSpPr/>
          <p:nvPr/>
        </p:nvSpPr>
        <p:spPr>
          <a:xfrm>
            <a:off x="7953606" y="5046131"/>
            <a:ext cx="1554693" cy="949645"/>
          </a:xfrm>
          <a:prstGeom prst="cloud">
            <a:avLst/>
          </a:prstGeom>
          <a:solidFill>
            <a:srgbClr val="FBE4D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Commercial</a:t>
            </a:r>
            <a:r>
              <a:rPr lang="en-GB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clouds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4" name="Google Shape;264;p9"/>
          <p:cNvGrpSpPr/>
          <p:nvPr/>
        </p:nvGrpSpPr>
        <p:grpSpPr>
          <a:xfrm>
            <a:off x="2096669" y="5010975"/>
            <a:ext cx="1358373" cy="960698"/>
            <a:chOff x="1894113" y="5058137"/>
            <a:chExt cx="1358373" cy="960698"/>
          </a:xfrm>
        </p:grpSpPr>
        <p:sp>
          <p:nvSpPr>
            <p:cNvPr id="265" name="Google Shape;265;p9"/>
            <p:cNvSpPr/>
            <p:nvPr/>
          </p:nvSpPr>
          <p:spPr>
            <a:xfrm>
              <a:off x="1894113" y="5058137"/>
              <a:ext cx="1358373" cy="960698"/>
            </a:xfrm>
            <a:prstGeom prst="roundRect">
              <a:avLst>
                <a:gd name="adj" fmla="val 16667"/>
              </a:avLst>
            </a:prstGeom>
            <a:solidFill>
              <a:srgbClr val="FBE4D4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en-GB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HPC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66" name="Google Shape;266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931443" y="5390493"/>
              <a:ext cx="1150439" cy="3010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7" name="Google Shape;267;p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18756" y="5691525"/>
              <a:ext cx="1175812" cy="319821"/>
            </a:xfrm>
            <a:prstGeom prst="rect">
              <a:avLst/>
            </a:prstGeom>
            <a:solidFill>
              <a:srgbClr val="D8E2F3"/>
            </a:solidFill>
            <a:ln>
              <a:noFill/>
            </a:ln>
          </p:spPr>
        </p:pic>
      </p:grpSp>
      <p:sp>
        <p:nvSpPr>
          <p:cNvPr id="268" name="Google Shape;268;p9"/>
          <p:cNvSpPr/>
          <p:nvPr/>
        </p:nvSpPr>
        <p:spPr>
          <a:xfrm>
            <a:off x="5820637" y="5046131"/>
            <a:ext cx="1629357" cy="949645"/>
          </a:xfrm>
          <a:prstGeom prst="cloud">
            <a:avLst/>
          </a:prstGeom>
          <a:solidFill>
            <a:srgbClr val="FBE4D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Private/public clouds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9" name="Google Shape;269;p9"/>
          <p:cNvGrpSpPr/>
          <p:nvPr/>
        </p:nvGrpSpPr>
        <p:grpSpPr>
          <a:xfrm>
            <a:off x="1991587" y="3549914"/>
            <a:ext cx="7658100" cy="1224643"/>
            <a:chOff x="1991587" y="3549914"/>
            <a:chExt cx="7658100" cy="1224643"/>
          </a:xfrm>
        </p:grpSpPr>
        <p:grpSp>
          <p:nvGrpSpPr>
            <p:cNvPr id="270" name="Google Shape;270;p9"/>
            <p:cNvGrpSpPr/>
            <p:nvPr/>
          </p:nvGrpSpPr>
          <p:grpSpPr>
            <a:xfrm>
              <a:off x="1991587" y="3549914"/>
              <a:ext cx="7658100" cy="1224643"/>
              <a:chOff x="1991587" y="3549914"/>
              <a:chExt cx="7658100" cy="1224643"/>
            </a:xfrm>
          </p:grpSpPr>
          <p:sp>
            <p:nvSpPr>
              <p:cNvPr id="271" name="Google Shape;271;p9"/>
              <p:cNvSpPr/>
              <p:nvPr/>
            </p:nvSpPr>
            <p:spPr>
              <a:xfrm>
                <a:off x="1991587" y="3549914"/>
                <a:ext cx="7658100" cy="1224643"/>
              </a:xfrm>
              <a:prstGeom prst="roundRect">
                <a:avLst>
                  <a:gd name="adj" fmla="val 16667"/>
                </a:avLst>
              </a:prstGeom>
              <a:solidFill>
                <a:srgbClr val="D8E2F3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rPr lang="en-GB" sz="1800" b="1" i="0" u="sng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Data Lake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rPr lang="en-GB"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FAIR data management</a:t>
                </a:r>
                <a:endParaRPr/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</a:pPr>
                <a:r>
                  <a:rPr lang="en-GB"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Content discovery and delivery</a:t>
                </a:r>
                <a:endParaRPr/>
              </a:p>
            </p:txBody>
          </p:sp>
          <p:grpSp>
            <p:nvGrpSpPr>
              <p:cNvPr id="272" name="Google Shape;272;p9"/>
              <p:cNvGrpSpPr/>
              <p:nvPr/>
            </p:nvGrpSpPr>
            <p:grpSpPr>
              <a:xfrm>
                <a:off x="2195167" y="3728516"/>
                <a:ext cx="1763486" cy="865414"/>
                <a:chOff x="1926771" y="3657601"/>
                <a:chExt cx="1763486" cy="865414"/>
              </a:xfrm>
            </p:grpSpPr>
            <p:sp>
              <p:nvSpPr>
                <p:cNvPr id="273" name="Google Shape;273;p9"/>
                <p:cNvSpPr/>
                <p:nvPr/>
              </p:nvSpPr>
              <p:spPr>
                <a:xfrm>
                  <a:off x="1926771" y="3657601"/>
                  <a:ext cx="1763486" cy="865414"/>
                </a:xfrm>
                <a:prstGeom prst="cloud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31538F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4" name="Google Shape;274;p9"/>
                <p:cNvSpPr/>
                <p:nvPr/>
              </p:nvSpPr>
              <p:spPr>
                <a:xfrm>
                  <a:off x="2253343" y="4245429"/>
                  <a:ext cx="854572" cy="135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572" h="135965" extrusionOk="0">
                      <a:moveTo>
                        <a:pt x="0" y="97971"/>
                      </a:moveTo>
                      <a:cubicBezTo>
                        <a:pt x="117021" y="48985"/>
                        <a:pt x="234043" y="0"/>
                        <a:pt x="310243" y="0"/>
                      </a:cubicBezTo>
                      <a:cubicBezTo>
                        <a:pt x="386443" y="0"/>
                        <a:pt x="394607" y="92528"/>
                        <a:pt x="457200" y="97971"/>
                      </a:cubicBezTo>
                      <a:cubicBezTo>
                        <a:pt x="519793" y="103414"/>
                        <a:pt x="620486" y="27214"/>
                        <a:pt x="685800" y="32657"/>
                      </a:cubicBezTo>
                      <a:cubicBezTo>
                        <a:pt x="751114" y="38100"/>
                        <a:pt x="830036" y="117021"/>
                        <a:pt x="849086" y="130628"/>
                      </a:cubicBezTo>
                      <a:cubicBezTo>
                        <a:pt x="868136" y="144235"/>
                        <a:pt x="834118" y="129267"/>
                        <a:pt x="800100" y="114300"/>
                      </a:cubicBezTo>
                    </a:path>
                  </a:pathLst>
                </a:custGeom>
                <a:noFill/>
                <a:ln w="571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5" name="Google Shape;275;p9"/>
                <p:cNvSpPr/>
                <p:nvPr/>
              </p:nvSpPr>
              <p:spPr>
                <a:xfrm>
                  <a:off x="2253343" y="4103968"/>
                  <a:ext cx="854572" cy="135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572" h="135965" extrusionOk="0">
                      <a:moveTo>
                        <a:pt x="0" y="97971"/>
                      </a:moveTo>
                      <a:cubicBezTo>
                        <a:pt x="117021" y="48985"/>
                        <a:pt x="234043" y="0"/>
                        <a:pt x="310243" y="0"/>
                      </a:cubicBezTo>
                      <a:cubicBezTo>
                        <a:pt x="386443" y="0"/>
                        <a:pt x="394607" y="92528"/>
                        <a:pt x="457200" y="97971"/>
                      </a:cubicBezTo>
                      <a:cubicBezTo>
                        <a:pt x="519793" y="103414"/>
                        <a:pt x="620486" y="27214"/>
                        <a:pt x="685800" y="32657"/>
                      </a:cubicBezTo>
                      <a:cubicBezTo>
                        <a:pt x="751114" y="38100"/>
                        <a:pt x="830036" y="117021"/>
                        <a:pt x="849086" y="130628"/>
                      </a:cubicBezTo>
                      <a:cubicBezTo>
                        <a:pt x="868136" y="144235"/>
                        <a:pt x="834118" y="129267"/>
                        <a:pt x="800100" y="114300"/>
                      </a:cubicBezTo>
                    </a:path>
                  </a:pathLst>
                </a:custGeom>
                <a:noFill/>
                <a:ln w="571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6" name="Google Shape;276;p9"/>
                <p:cNvSpPr/>
                <p:nvPr/>
              </p:nvSpPr>
              <p:spPr>
                <a:xfrm>
                  <a:off x="2253343" y="3967844"/>
                  <a:ext cx="854572" cy="135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572" h="135965" extrusionOk="0">
                      <a:moveTo>
                        <a:pt x="0" y="97971"/>
                      </a:moveTo>
                      <a:cubicBezTo>
                        <a:pt x="117021" y="48985"/>
                        <a:pt x="234043" y="0"/>
                        <a:pt x="310243" y="0"/>
                      </a:cubicBezTo>
                      <a:cubicBezTo>
                        <a:pt x="386443" y="0"/>
                        <a:pt x="394607" y="92528"/>
                        <a:pt x="457200" y="97971"/>
                      </a:cubicBezTo>
                      <a:cubicBezTo>
                        <a:pt x="519793" y="103414"/>
                        <a:pt x="620486" y="27214"/>
                        <a:pt x="685800" y="32657"/>
                      </a:cubicBezTo>
                      <a:cubicBezTo>
                        <a:pt x="751114" y="38100"/>
                        <a:pt x="830036" y="117021"/>
                        <a:pt x="849086" y="130628"/>
                      </a:cubicBezTo>
                      <a:cubicBezTo>
                        <a:pt x="868136" y="144235"/>
                        <a:pt x="834118" y="129267"/>
                        <a:pt x="800100" y="114300"/>
                      </a:cubicBezTo>
                    </a:path>
                  </a:pathLst>
                </a:custGeom>
                <a:noFill/>
                <a:ln w="57150" cap="flat" cmpd="sng">
                  <a:solidFill>
                    <a:schemeClr val="lt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lt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pic>
          <p:nvPicPr>
            <p:cNvPr id="277" name="Google Shape;277;p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633517" y="3552753"/>
              <a:ext cx="1908001" cy="518738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78" name="Google Shape;278;p9"/>
          <p:cNvGrpSpPr/>
          <p:nvPr/>
        </p:nvGrpSpPr>
        <p:grpSpPr>
          <a:xfrm>
            <a:off x="180861" y="2245488"/>
            <a:ext cx="1557276" cy="3877519"/>
            <a:chOff x="180861" y="2245488"/>
            <a:chExt cx="1557276" cy="3877519"/>
          </a:xfrm>
        </p:grpSpPr>
        <p:sp>
          <p:nvSpPr>
            <p:cNvPr id="279" name="Google Shape;279;p9"/>
            <p:cNvSpPr/>
            <p:nvPr/>
          </p:nvSpPr>
          <p:spPr>
            <a:xfrm>
              <a:off x="361269" y="2245488"/>
              <a:ext cx="1224059" cy="3877519"/>
            </a:xfrm>
            <a:prstGeom prst="roundRect">
              <a:avLst>
                <a:gd name="adj" fmla="val 16667"/>
              </a:avLst>
            </a:prstGeom>
            <a:solidFill>
              <a:srgbClr val="E1EFD8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-GB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Catalogue &amp; Repository of resources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Calibri"/>
                <a:buNone/>
              </a:pP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GB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Datasets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GB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Software &amp; services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GB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Tutorials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GB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Training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Calibri"/>
                <a:buNone/>
              </a:pPr>
              <a:r>
                <a:rPr lang="en-GB" sz="11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Publications</a:t>
              </a:r>
              <a:endParaRPr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0" name="Google Shape;280;p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0861" y="2355248"/>
              <a:ext cx="1557276" cy="430976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81" name="Google Shape;281;p9"/>
          <p:cNvGrpSpPr/>
          <p:nvPr/>
        </p:nvGrpSpPr>
        <p:grpSpPr>
          <a:xfrm>
            <a:off x="1827010" y="1923447"/>
            <a:ext cx="2833555" cy="1399244"/>
            <a:chOff x="1827010" y="1923447"/>
            <a:chExt cx="2833555" cy="1399244"/>
          </a:xfrm>
        </p:grpSpPr>
        <p:sp>
          <p:nvSpPr>
            <p:cNvPr id="282" name="Google Shape;282;p9"/>
            <p:cNvSpPr/>
            <p:nvPr/>
          </p:nvSpPr>
          <p:spPr>
            <a:xfrm>
              <a:off x="1827010" y="2234671"/>
              <a:ext cx="2833555" cy="1088020"/>
            </a:xfrm>
            <a:prstGeom prst="roundRect">
              <a:avLst>
                <a:gd name="adj" fmla="val 16667"/>
              </a:avLst>
            </a:prstGeom>
            <a:solidFill>
              <a:srgbClr val="F7CAAC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en-GB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Virtual Observatory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3" name="Google Shape;283;p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936735" y="2729882"/>
              <a:ext cx="2579685" cy="5159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p9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879526" y="1923447"/>
              <a:ext cx="1219200" cy="4318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85" name="Google Shape;285;p9"/>
          <p:cNvGrpSpPr/>
          <p:nvPr/>
        </p:nvGrpSpPr>
        <p:grpSpPr>
          <a:xfrm>
            <a:off x="4800040" y="1952387"/>
            <a:ext cx="2615879" cy="1357047"/>
            <a:chOff x="4954707" y="1927248"/>
            <a:chExt cx="2615879" cy="1357047"/>
          </a:xfrm>
        </p:grpSpPr>
        <p:sp>
          <p:nvSpPr>
            <p:cNvPr id="286" name="Google Shape;286;p9"/>
            <p:cNvSpPr/>
            <p:nvPr/>
          </p:nvSpPr>
          <p:spPr>
            <a:xfrm>
              <a:off x="4954707" y="2225278"/>
              <a:ext cx="2615879" cy="1059017"/>
            </a:xfrm>
            <a:prstGeom prst="roundRect">
              <a:avLst>
                <a:gd name="adj" fmla="val 16667"/>
              </a:avLst>
            </a:prstGeom>
            <a:solidFill>
              <a:srgbClr val="F7CAAC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en-GB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Science Platforms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lang="en-GB" sz="12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Workflows, notebooks, deployment platforms, packaging</a:t>
              </a:r>
              <a:endParaRPr/>
            </a:p>
          </p:txBody>
        </p:sp>
        <p:pic>
          <p:nvPicPr>
            <p:cNvPr id="287" name="Google Shape;287;p9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954707" y="1927248"/>
              <a:ext cx="1402173" cy="483508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grpSp>
        <p:nvGrpSpPr>
          <p:cNvPr id="288" name="Google Shape;288;p9"/>
          <p:cNvGrpSpPr/>
          <p:nvPr/>
        </p:nvGrpSpPr>
        <p:grpSpPr>
          <a:xfrm>
            <a:off x="9108325" y="1876424"/>
            <a:ext cx="2406387" cy="1463978"/>
            <a:chOff x="9108325" y="1876424"/>
            <a:chExt cx="2406387" cy="1463978"/>
          </a:xfrm>
        </p:grpSpPr>
        <p:sp>
          <p:nvSpPr>
            <p:cNvPr id="289" name="Google Shape;289;p9"/>
            <p:cNvSpPr/>
            <p:nvPr/>
          </p:nvSpPr>
          <p:spPr>
            <a:xfrm>
              <a:off x="9132425" y="2281385"/>
              <a:ext cx="2382287" cy="1059017"/>
            </a:xfrm>
            <a:prstGeom prst="roundRect">
              <a:avLst>
                <a:gd name="adj" fmla="val 16667"/>
              </a:avLst>
            </a:prstGeom>
            <a:solidFill>
              <a:srgbClr val="F7CAAC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en-GB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Citizen Science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90" name="Google Shape;290;p9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9108325" y="1876424"/>
              <a:ext cx="1471437" cy="507392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91" name="Google Shape;291;p9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0151098" y="2810893"/>
              <a:ext cx="452311" cy="5246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2" name="Google Shape;292;p9"/>
          <p:cNvSpPr txBox="1"/>
          <p:nvPr/>
        </p:nvSpPr>
        <p:spPr>
          <a:xfrm>
            <a:off x="180861" y="1049908"/>
            <a:ext cx="8066448" cy="654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None/>
            </a:pPr>
            <a:r>
              <a:rPr lang="en-GB" sz="2400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Promoting, implementing and committing to </a:t>
            </a:r>
            <a:r>
              <a:rPr lang="en-GB" sz="2400" b="1" i="1" dirty="0">
                <a:solidFill>
                  <a:schemeClr val="accent1">
                    <a:lumMod val="75000"/>
                  </a:schemeClr>
                </a:solidFill>
                <a:latin typeface="+mn-lt"/>
                <a:ea typeface="Calibri"/>
                <a:cs typeface="Calibri"/>
                <a:sym typeface="Calibri"/>
              </a:rPr>
              <a:t>Open Science</a:t>
            </a:r>
            <a:endParaRPr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457200" marR="0" lvl="1" indent="0" algn="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34634" y="-48668"/>
            <a:ext cx="4491447" cy="100950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Why Science Cluster?</a:t>
            </a:r>
            <a:endParaRPr lang="en-GB" dirty="0"/>
          </a:p>
        </p:txBody>
      </p:sp>
      <p:sp>
        <p:nvSpPr>
          <p:cNvPr id="302" name="Google Shape;302;p1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June 11th </a:t>
            </a:r>
            <a:endParaRPr/>
          </a:p>
        </p:txBody>
      </p:sp>
      <p:sp>
        <p:nvSpPr>
          <p:cNvPr id="303" name="Google Shape;303;p1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mtClean="0"/>
              <a:t>Elena Cuoco</a:t>
            </a:r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4294967295"/>
          </p:nvPr>
        </p:nvSpPr>
        <p:spPr>
          <a:xfrm>
            <a:off x="11460163" y="6346825"/>
            <a:ext cx="731837" cy="365125"/>
          </a:xfrm>
          <a:prstGeom prst="rect">
            <a:avLst/>
          </a:prstGeo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623829-F97A-2040-843A-952BA4C1520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358900"/>
            <a:ext cx="10515600" cy="4818063"/>
          </a:xfrm>
        </p:spPr>
        <p:txBody>
          <a:bodyPr>
            <a:normAutofit/>
          </a:bodyPr>
          <a:lstStyle/>
          <a:p>
            <a:pPr marL="0" indent="0">
              <a:buClr>
                <a:schemeClr val="accent2"/>
              </a:buClr>
              <a:buSzPts val="2200"/>
              <a:buNone/>
            </a:pPr>
            <a:endParaRPr lang="en-GB" dirty="0"/>
          </a:p>
          <a:p>
            <a:pPr lvl="1"/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62272422"/>
              </p:ext>
            </p:extLst>
          </p:nvPr>
        </p:nvGraphicFramePr>
        <p:xfrm>
          <a:off x="-912906" y="155147"/>
          <a:ext cx="9590048" cy="6021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5979100"/>
              </p:ext>
            </p:extLst>
          </p:nvPr>
        </p:nvGraphicFramePr>
        <p:xfrm>
          <a:off x="6624166" y="1096587"/>
          <a:ext cx="6295329" cy="4885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3" name="Picture 2">
            <a:extLst>
              <a:ext uri="{FF2B5EF4-FFF2-40B4-BE49-F238E27FC236}">
                <a16:creationId xmlns:a16="http://schemas.microsoft.com/office/drawing/2014/main" id="{52D6C4C6-4B04-4A41-B993-6BE1A1FD7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895" y="1705196"/>
            <a:ext cx="3145695" cy="222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</TotalTime>
  <Words>1793</Words>
  <Application>Microsoft Office PowerPoint</Application>
  <PresentationFormat>Grand écran</PresentationFormat>
  <Paragraphs>238</Paragraphs>
  <Slides>20</Slides>
  <Notes>18</Notes>
  <HiddenSlides>2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6" baseType="lpstr">
      <vt:lpstr>Arial</vt:lpstr>
      <vt:lpstr>Calibri</vt:lpstr>
      <vt:lpstr>ff-meta-serif-web-pro</vt:lpstr>
      <vt:lpstr>Noto Sans Symbols</vt:lpstr>
      <vt:lpstr>Wingdings</vt:lpstr>
      <vt:lpstr>Tema di Office</vt:lpstr>
      <vt:lpstr>ESCAPE and its wide synergies  for a long-term perspective  June 11 2021 </vt:lpstr>
      <vt:lpstr>ESCAPE: European Science Cluster of Astronomy &amp; Particle physics ESFRI research infrastructures</vt:lpstr>
      <vt:lpstr>ESCAPE cluster main goals</vt:lpstr>
      <vt:lpstr>ESCAPE PARTNERs</vt:lpstr>
      <vt:lpstr>Présentation PowerPoint</vt:lpstr>
      <vt:lpstr>Présentation PowerPoint</vt:lpstr>
      <vt:lpstr>ESCAPE Work Programme </vt:lpstr>
      <vt:lpstr> ESCAPE EOSC cell</vt:lpstr>
      <vt:lpstr>Why Science Cluster?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ESCAPE Future</vt:lpstr>
      <vt:lpstr>ESCAPE Future</vt:lpstr>
      <vt:lpstr> ESCAPE   long term activity</vt:lpstr>
      <vt:lpstr>Summary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ESCAPE and its wide synergies  for a long-term perspective</dc:title>
  <dc:creator>Ian Bird</dc:creator>
  <cp:lastModifiedBy>Mathilde HUBERT</cp:lastModifiedBy>
  <cp:revision>75</cp:revision>
  <dcterms:created xsi:type="dcterms:W3CDTF">2020-09-23T09:41:22Z</dcterms:created>
  <dcterms:modified xsi:type="dcterms:W3CDTF">2021-06-10T14:00:34Z</dcterms:modified>
</cp:coreProperties>
</file>