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7"/>
  </p:notesMasterIdLst>
  <p:handoutMasterIdLst>
    <p:handoutMasterId r:id="rId18"/>
  </p:handoutMasterIdLst>
  <p:sldIdLst>
    <p:sldId id="448" r:id="rId2"/>
    <p:sldId id="435" r:id="rId3"/>
    <p:sldId id="477" r:id="rId4"/>
    <p:sldId id="478" r:id="rId5"/>
    <p:sldId id="479" r:id="rId6"/>
    <p:sldId id="480" r:id="rId7"/>
    <p:sldId id="278" r:id="rId8"/>
    <p:sldId id="274" r:id="rId9"/>
    <p:sldId id="277" r:id="rId10"/>
    <p:sldId id="481" r:id="rId11"/>
    <p:sldId id="275" r:id="rId12"/>
    <p:sldId id="272" r:id="rId13"/>
    <p:sldId id="482" r:id="rId14"/>
    <p:sldId id="445" r:id="rId15"/>
    <p:sldId id="450"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EA034F73-13F3-4CE6-BEEE-53EFD4D1E418}">
          <p14:sldIdLst>
            <p14:sldId id="448"/>
            <p14:sldId id="435"/>
            <p14:sldId id="477"/>
            <p14:sldId id="478"/>
            <p14:sldId id="479"/>
            <p14:sldId id="480"/>
            <p14:sldId id="278"/>
            <p14:sldId id="274"/>
            <p14:sldId id="277"/>
            <p14:sldId id="481"/>
            <p14:sldId id="275"/>
            <p14:sldId id="272"/>
            <p14:sldId id="482"/>
            <p14:sldId id="445"/>
            <p14:sldId id="45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2" autoAdjust="0"/>
    <p:restoredTop sz="94662"/>
  </p:normalViewPr>
  <p:slideViewPr>
    <p:cSldViewPr snapToGrid="0" snapToObjects="1">
      <p:cViewPr varScale="1">
        <p:scale>
          <a:sx n="90" d="100"/>
          <a:sy n="90" d="100"/>
        </p:scale>
        <p:origin x="528" y="90"/>
      </p:cViewPr>
      <p:guideLst>
        <p:guide orient="horz" pos="2160"/>
        <p:guide pos="3840"/>
      </p:guideLst>
    </p:cSldViewPr>
  </p:slideViewPr>
  <p:notesTextViewPr>
    <p:cViewPr>
      <p:scale>
        <a:sx n="1" d="1"/>
        <a:sy n="1" d="1"/>
      </p:scale>
      <p:origin x="0" y="0"/>
    </p:cViewPr>
  </p:notesTextViewPr>
  <p:notesViewPr>
    <p:cSldViewPr snapToGrid="0" snapToObjects="1">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BC9BF6-BDCC-48C3-BE3B-B511EF77D676}" type="doc">
      <dgm:prSet loTypeId="urn:microsoft.com/office/officeart/2008/layout/LinedList" loCatId="list" qsTypeId="urn:microsoft.com/office/officeart/2005/8/quickstyle/3d1" qsCatId="3D" csTypeId="urn:microsoft.com/office/officeart/2005/8/colors/accent1_5" csCatId="accent1" phldr="1"/>
      <dgm:spPr/>
      <dgm:t>
        <a:bodyPr/>
        <a:lstStyle/>
        <a:p>
          <a:endParaRPr lang="en-US"/>
        </a:p>
      </dgm:t>
    </dgm:pt>
    <dgm:pt modelId="{77101926-1F49-4014-A607-DFFEFC560D43}">
      <dgm:prSet/>
      <dgm:spPr/>
      <dgm:t>
        <a:bodyPr/>
        <a:lstStyle/>
        <a:p>
          <a:pPr rtl="0"/>
          <a:r>
            <a:rPr lang="it-IT" b="0" i="0"/>
            <a:t>The amount of data generated by large astro and particle physics experiments is increasingly becoming a challenge for standard algorithms.</a:t>
          </a:r>
          <a:endParaRPr lang="en-GB"/>
        </a:p>
      </dgm:t>
    </dgm:pt>
    <dgm:pt modelId="{2AD1EC8F-8256-4E91-B523-125644B851FF}" type="parTrans" cxnId="{4713B42F-5337-4B43-B41B-85D94C4372B3}">
      <dgm:prSet/>
      <dgm:spPr/>
      <dgm:t>
        <a:bodyPr/>
        <a:lstStyle/>
        <a:p>
          <a:endParaRPr lang="en-US"/>
        </a:p>
      </dgm:t>
    </dgm:pt>
    <dgm:pt modelId="{0E9995B7-8020-4E1E-B1F4-2A919F9FD699}" type="sibTrans" cxnId="{4713B42F-5337-4B43-B41B-85D94C4372B3}">
      <dgm:prSet/>
      <dgm:spPr/>
      <dgm:t>
        <a:bodyPr/>
        <a:lstStyle/>
        <a:p>
          <a:endParaRPr lang="en-US"/>
        </a:p>
      </dgm:t>
    </dgm:pt>
    <dgm:pt modelId="{E2458A4B-F8FA-406B-9F76-07A83C0D6DBA}">
      <dgm:prSet/>
      <dgm:spPr/>
      <dgm:t>
        <a:bodyPr/>
        <a:lstStyle/>
        <a:p>
          <a:pPr rtl="0"/>
          <a:r>
            <a:rPr lang="it-IT" b="0" i="0" dirty="0"/>
            <a:t>The need to have large data archives with easy access, to be able to label  each object in an astrophysical catalog, as well as the need to classify noise or signal sources, without human intervention</a:t>
          </a:r>
          <a:endParaRPr lang="en-GB" dirty="0"/>
        </a:p>
      </dgm:t>
    </dgm:pt>
    <dgm:pt modelId="{7381A2BE-0DFD-429B-9CA0-80CC9C2DD70E}" type="parTrans" cxnId="{57957407-E322-4B5D-AB87-BB2603E33B8F}">
      <dgm:prSet/>
      <dgm:spPr/>
      <dgm:t>
        <a:bodyPr/>
        <a:lstStyle/>
        <a:p>
          <a:endParaRPr lang="en-US"/>
        </a:p>
      </dgm:t>
    </dgm:pt>
    <dgm:pt modelId="{058A38E8-4076-4594-815E-C83B5633E0E5}" type="sibTrans" cxnId="{57957407-E322-4B5D-AB87-BB2603E33B8F}">
      <dgm:prSet/>
      <dgm:spPr/>
      <dgm:t>
        <a:bodyPr/>
        <a:lstStyle/>
        <a:p>
          <a:endParaRPr lang="en-US"/>
        </a:p>
      </dgm:t>
    </dgm:pt>
    <dgm:pt modelId="{F6AB921A-22D0-4FB8-9108-DABE9FB9C8EC}">
      <dgm:prSet/>
      <dgm:spPr/>
      <dgm:t>
        <a:bodyPr/>
        <a:lstStyle/>
        <a:p>
          <a:pPr rtl="0"/>
          <a:r>
            <a:rPr lang="it-IT" b="0" i="0" dirty="0"/>
            <a:t>We need to be ready for new data analysis paradigms when SKA, CTA, Km3NeT, Einstein Telescope, Vera Rubin, etc...will be operational</a:t>
          </a:r>
          <a:endParaRPr lang="en-GB" dirty="0"/>
        </a:p>
      </dgm:t>
    </dgm:pt>
    <dgm:pt modelId="{CEE660E5-97C8-44A1-BB82-F2B8645D9BC5}" type="parTrans" cxnId="{11C4AF5B-9AA4-4569-998B-3CAB31A0218F}">
      <dgm:prSet/>
      <dgm:spPr/>
      <dgm:t>
        <a:bodyPr/>
        <a:lstStyle/>
        <a:p>
          <a:endParaRPr lang="en-US"/>
        </a:p>
      </dgm:t>
    </dgm:pt>
    <dgm:pt modelId="{5FFE2A86-2052-498E-A335-F20AA066B5DE}" type="sibTrans" cxnId="{11C4AF5B-9AA4-4569-998B-3CAB31A0218F}">
      <dgm:prSet/>
      <dgm:spPr/>
      <dgm:t>
        <a:bodyPr/>
        <a:lstStyle/>
        <a:p>
          <a:endParaRPr lang="en-US"/>
        </a:p>
      </dgm:t>
    </dgm:pt>
    <dgm:pt modelId="{D6A9DC3D-4849-401C-B7D5-F8ACE68A115A}" type="pres">
      <dgm:prSet presAssocID="{DABC9BF6-BDCC-48C3-BE3B-B511EF77D676}" presName="vert0" presStyleCnt="0">
        <dgm:presLayoutVars>
          <dgm:dir/>
          <dgm:animOne val="branch"/>
          <dgm:animLvl val="lvl"/>
        </dgm:presLayoutVars>
      </dgm:prSet>
      <dgm:spPr/>
    </dgm:pt>
    <dgm:pt modelId="{8556EC09-3807-4E66-9CFD-1D8CFC7303B2}" type="pres">
      <dgm:prSet presAssocID="{77101926-1F49-4014-A607-DFFEFC560D43}" presName="thickLine" presStyleLbl="alignNode1" presStyleIdx="0" presStyleCnt="3"/>
      <dgm:spPr/>
    </dgm:pt>
    <dgm:pt modelId="{B8A40255-C4F0-43E7-B8A0-FA5BEA857A82}" type="pres">
      <dgm:prSet presAssocID="{77101926-1F49-4014-A607-DFFEFC560D43}" presName="horz1" presStyleCnt="0"/>
      <dgm:spPr/>
    </dgm:pt>
    <dgm:pt modelId="{0010D3A3-50F0-4FA0-BBD8-CB0EBD5788CC}" type="pres">
      <dgm:prSet presAssocID="{77101926-1F49-4014-A607-DFFEFC560D43}" presName="tx1" presStyleLbl="revTx" presStyleIdx="0" presStyleCnt="3"/>
      <dgm:spPr/>
    </dgm:pt>
    <dgm:pt modelId="{A4167500-A8A6-45C6-8B2F-B2B10D52120A}" type="pres">
      <dgm:prSet presAssocID="{77101926-1F49-4014-A607-DFFEFC560D43}" presName="vert1" presStyleCnt="0"/>
      <dgm:spPr/>
    </dgm:pt>
    <dgm:pt modelId="{5920FCFF-E00E-438B-96F1-D3C1E0A3DE14}" type="pres">
      <dgm:prSet presAssocID="{E2458A4B-F8FA-406B-9F76-07A83C0D6DBA}" presName="thickLine" presStyleLbl="alignNode1" presStyleIdx="1" presStyleCnt="3"/>
      <dgm:spPr/>
    </dgm:pt>
    <dgm:pt modelId="{1DE300B6-C930-4865-9658-4A3E8BF3EFD7}" type="pres">
      <dgm:prSet presAssocID="{E2458A4B-F8FA-406B-9F76-07A83C0D6DBA}" presName="horz1" presStyleCnt="0"/>
      <dgm:spPr/>
    </dgm:pt>
    <dgm:pt modelId="{C85962C3-28F4-4CF3-82DB-C563ABA83EBE}" type="pres">
      <dgm:prSet presAssocID="{E2458A4B-F8FA-406B-9F76-07A83C0D6DBA}" presName="tx1" presStyleLbl="revTx" presStyleIdx="1" presStyleCnt="3"/>
      <dgm:spPr/>
    </dgm:pt>
    <dgm:pt modelId="{847F9B47-4EB5-4736-A7CA-7F0B08C87F96}" type="pres">
      <dgm:prSet presAssocID="{E2458A4B-F8FA-406B-9F76-07A83C0D6DBA}" presName="vert1" presStyleCnt="0"/>
      <dgm:spPr/>
    </dgm:pt>
    <dgm:pt modelId="{B572F6FC-5696-41E1-9421-E7A9690E83EB}" type="pres">
      <dgm:prSet presAssocID="{F6AB921A-22D0-4FB8-9108-DABE9FB9C8EC}" presName="thickLine" presStyleLbl="alignNode1" presStyleIdx="2" presStyleCnt="3"/>
      <dgm:spPr/>
    </dgm:pt>
    <dgm:pt modelId="{516D16C8-945B-4A75-BFED-9579550FD37B}" type="pres">
      <dgm:prSet presAssocID="{F6AB921A-22D0-4FB8-9108-DABE9FB9C8EC}" presName="horz1" presStyleCnt="0"/>
      <dgm:spPr/>
    </dgm:pt>
    <dgm:pt modelId="{8E9233D6-362A-4E36-BAAA-1EC51115B2A9}" type="pres">
      <dgm:prSet presAssocID="{F6AB921A-22D0-4FB8-9108-DABE9FB9C8EC}" presName="tx1" presStyleLbl="revTx" presStyleIdx="2" presStyleCnt="3"/>
      <dgm:spPr/>
    </dgm:pt>
    <dgm:pt modelId="{13A8B8D0-6A79-48CA-A5BA-BAE708B47536}" type="pres">
      <dgm:prSet presAssocID="{F6AB921A-22D0-4FB8-9108-DABE9FB9C8EC}" presName="vert1" presStyleCnt="0"/>
      <dgm:spPr/>
    </dgm:pt>
  </dgm:ptLst>
  <dgm:cxnLst>
    <dgm:cxn modelId="{57957407-E322-4B5D-AB87-BB2603E33B8F}" srcId="{DABC9BF6-BDCC-48C3-BE3B-B511EF77D676}" destId="{E2458A4B-F8FA-406B-9F76-07A83C0D6DBA}" srcOrd="1" destOrd="0" parTransId="{7381A2BE-0DFD-429B-9CA0-80CC9C2DD70E}" sibTransId="{058A38E8-4076-4594-815E-C83B5633E0E5}"/>
    <dgm:cxn modelId="{678A6C15-3376-4D76-BE14-E298A486E9A4}" type="presOf" srcId="{77101926-1F49-4014-A607-DFFEFC560D43}" destId="{0010D3A3-50F0-4FA0-BBD8-CB0EBD5788CC}" srcOrd="0" destOrd="0" presId="urn:microsoft.com/office/officeart/2008/layout/LinedList"/>
    <dgm:cxn modelId="{4713B42F-5337-4B43-B41B-85D94C4372B3}" srcId="{DABC9BF6-BDCC-48C3-BE3B-B511EF77D676}" destId="{77101926-1F49-4014-A607-DFFEFC560D43}" srcOrd="0" destOrd="0" parTransId="{2AD1EC8F-8256-4E91-B523-125644B851FF}" sibTransId="{0E9995B7-8020-4E1E-B1F4-2A919F9FD699}"/>
    <dgm:cxn modelId="{11C4AF5B-9AA4-4569-998B-3CAB31A0218F}" srcId="{DABC9BF6-BDCC-48C3-BE3B-B511EF77D676}" destId="{F6AB921A-22D0-4FB8-9108-DABE9FB9C8EC}" srcOrd="2" destOrd="0" parTransId="{CEE660E5-97C8-44A1-BB82-F2B8645D9BC5}" sibTransId="{5FFE2A86-2052-498E-A335-F20AA066B5DE}"/>
    <dgm:cxn modelId="{12E7566A-DC13-4324-A07E-372542BFD450}" type="presOf" srcId="{DABC9BF6-BDCC-48C3-BE3B-B511EF77D676}" destId="{D6A9DC3D-4849-401C-B7D5-F8ACE68A115A}" srcOrd="0" destOrd="0" presId="urn:microsoft.com/office/officeart/2008/layout/LinedList"/>
    <dgm:cxn modelId="{ED4EA5B2-705E-40E9-8FF0-E7ED25D8BFF9}" type="presOf" srcId="{E2458A4B-F8FA-406B-9F76-07A83C0D6DBA}" destId="{C85962C3-28F4-4CF3-82DB-C563ABA83EBE}" srcOrd="0" destOrd="0" presId="urn:microsoft.com/office/officeart/2008/layout/LinedList"/>
    <dgm:cxn modelId="{ADCA9DDF-8472-4559-8063-9DB71E79AD27}" type="presOf" srcId="{F6AB921A-22D0-4FB8-9108-DABE9FB9C8EC}" destId="{8E9233D6-362A-4E36-BAAA-1EC51115B2A9}" srcOrd="0" destOrd="0" presId="urn:microsoft.com/office/officeart/2008/layout/LinedList"/>
    <dgm:cxn modelId="{9164047F-7FF2-4DEF-967C-0CB1BEDB73C2}" type="presParOf" srcId="{D6A9DC3D-4849-401C-B7D5-F8ACE68A115A}" destId="{8556EC09-3807-4E66-9CFD-1D8CFC7303B2}" srcOrd="0" destOrd="0" presId="urn:microsoft.com/office/officeart/2008/layout/LinedList"/>
    <dgm:cxn modelId="{B38E4708-50B9-4CD6-BDB2-21C7DEE9FC1E}" type="presParOf" srcId="{D6A9DC3D-4849-401C-B7D5-F8ACE68A115A}" destId="{B8A40255-C4F0-43E7-B8A0-FA5BEA857A82}" srcOrd="1" destOrd="0" presId="urn:microsoft.com/office/officeart/2008/layout/LinedList"/>
    <dgm:cxn modelId="{C8747F24-8A01-4899-9CA9-56328870A384}" type="presParOf" srcId="{B8A40255-C4F0-43E7-B8A0-FA5BEA857A82}" destId="{0010D3A3-50F0-4FA0-BBD8-CB0EBD5788CC}" srcOrd="0" destOrd="0" presId="urn:microsoft.com/office/officeart/2008/layout/LinedList"/>
    <dgm:cxn modelId="{0BB8E1C8-50F0-4A54-936C-8113E50512E1}" type="presParOf" srcId="{B8A40255-C4F0-43E7-B8A0-FA5BEA857A82}" destId="{A4167500-A8A6-45C6-8B2F-B2B10D52120A}" srcOrd="1" destOrd="0" presId="urn:microsoft.com/office/officeart/2008/layout/LinedList"/>
    <dgm:cxn modelId="{E2966DCE-85E6-4716-AD49-B6F45E818216}" type="presParOf" srcId="{D6A9DC3D-4849-401C-B7D5-F8ACE68A115A}" destId="{5920FCFF-E00E-438B-96F1-D3C1E0A3DE14}" srcOrd="2" destOrd="0" presId="urn:microsoft.com/office/officeart/2008/layout/LinedList"/>
    <dgm:cxn modelId="{963E5F6A-1381-4D55-9ACA-0D0FF8CA5750}" type="presParOf" srcId="{D6A9DC3D-4849-401C-B7D5-F8ACE68A115A}" destId="{1DE300B6-C930-4865-9658-4A3E8BF3EFD7}" srcOrd="3" destOrd="0" presId="urn:microsoft.com/office/officeart/2008/layout/LinedList"/>
    <dgm:cxn modelId="{5F744323-E1A7-4C3E-841B-4604BF6DBBB6}" type="presParOf" srcId="{1DE300B6-C930-4865-9658-4A3E8BF3EFD7}" destId="{C85962C3-28F4-4CF3-82DB-C563ABA83EBE}" srcOrd="0" destOrd="0" presId="urn:microsoft.com/office/officeart/2008/layout/LinedList"/>
    <dgm:cxn modelId="{3E417D55-B651-455E-84DA-DE3E54EAC3A2}" type="presParOf" srcId="{1DE300B6-C930-4865-9658-4A3E8BF3EFD7}" destId="{847F9B47-4EB5-4736-A7CA-7F0B08C87F96}" srcOrd="1" destOrd="0" presId="urn:microsoft.com/office/officeart/2008/layout/LinedList"/>
    <dgm:cxn modelId="{79AABA7C-031C-4CC7-8B42-CF209573D20C}" type="presParOf" srcId="{D6A9DC3D-4849-401C-B7D5-F8ACE68A115A}" destId="{B572F6FC-5696-41E1-9421-E7A9690E83EB}" srcOrd="4" destOrd="0" presId="urn:microsoft.com/office/officeart/2008/layout/LinedList"/>
    <dgm:cxn modelId="{8B8B5C13-B290-496E-B3D7-F5BA7D659866}" type="presParOf" srcId="{D6A9DC3D-4849-401C-B7D5-F8ACE68A115A}" destId="{516D16C8-945B-4A75-BFED-9579550FD37B}" srcOrd="5" destOrd="0" presId="urn:microsoft.com/office/officeart/2008/layout/LinedList"/>
    <dgm:cxn modelId="{FEEEA01B-56A7-4761-8EFB-80E7BEE6A669}" type="presParOf" srcId="{516D16C8-945B-4A75-BFED-9579550FD37B}" destId="{8E9233D6-362A-4E36-BAAA-1EC51115B2A9}" srcOrd="0" destOrd="0" presId="urn:microsoft.com/office/officeart/2008/layout/LinedList"/>
    <dgm:cxn modelId="{B0BE6B2E-594F-4008-9FFB-5E4BBBF1CF10}" type="presParOf" srcId="{516D16C8-945B-4A75-BFED-9579550FD37B}" destId="{13A8B8D0-6A79-48CA-A5BA-BAE708B4753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90E2A4-3454-4FCC-A20F-812520AAAED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62D0E88-65FE-411B-9B22-64B3AF94FC17}">
      <dgm:prSet phldrT="[Text]"/>
      <dgm:spPr/>
      <dgm:t>
        <a:bodyPr/>
        <a:lstStyle/>
        <a:p>
          <a:r>
            <a:rPr lang="en-US" dirty="0"/>
            <a:t>Open access to data and software will enable new solutions for data analysis</a:t>
          </a:r>
        </a:p>
      </dgm:t>
    </dgm:pt>
    <dgm:pt modelId="{F8694F22-00F0-422B-B3E6-8497248182A5}" type="parTrans" cxnId="{44A2AFB0-750F-4DFC-978C-CAB24BB16B5B}">
      <dgm:prSet/>
      <dgm:spPr/>
      <dgm:t>
        <a:bodyPr/>
        <a:lstStyle/>
        <a:p>
          <a:endParaRPr lang="en-US"/>
        </a:p>
      </dgm:t>
    </dgm:pt>
    <dgm:pt modelId="{94B1EB2F-9E9D-4854-85DC-4B85714D9B7B}" type="sibTrans" cxnId="{44A2AFB0-750F-4DFC-978C-CAB24BB16B5B}">
      <dgm:prSet/>
      <dgm:spPr/>
      <dgm:t>
        <a:bodyPr/>
        <a:lstStyle/>
        <a:p>
          <a:endParaRPr lang="en-US"/>
        </a:p>
      </dgm:t>
    </dgm:pt>
    <dgm:pt modelId="{721F5A4E-2E8A-4384-A68F-5B86EB735445}">
      <dgm:prSet phldrT="[Text]"/>
      <dgm:spPr/>
      <dgm:t>
        <a:bodyPr/>
        <a:lstStyle/>
        <a:p>
          <a:r>
            <a:rPr lang="en-US" dirty="0"/>
            <a:t>We want to be able to easy find data from experiments, access their code and </a:t>
          </a:r>
          <a:r>
            <a:rPr lang="en-US" dirty="0" err="1"/>
            <a:t>analyse</a:t>
          </a:r>
          <a:r>
            <a:rPr lang="en-US" dirty="0"/>
            <a:t> the data</a:t>
          </a:r>
        </a:p>
      </dgm:t>
    </dgm:pt>
    <dgm:pt modelId="{C71703E0-5052-4D68-8488-55F91B4BA9B0}" type="parTrans" cxnId="{54E8E38F-4C4D-44BD-8741-B4F704AE3A16}">
      <dgm:prSet/>
      <dgm:spPr/>
      <dgm:t>
        <a:bodyPr/>
        <a:lstStyle/>
        <a:p>
          <a:endParaRPr lang="en-US"/>
        </a:p>
      </dgm:t>
    </dgm:pt>
    <dgm:pt modelId="{6C657C34-0BC9-488D-87A5-3ECA4A1DA6AF}" type="sibTrans" cxnId="{54E8E38F-4C4D-44BD-8741-B4F704AE3A16}">
      <dgm:prSet/>
      <dgm:spPr/>
      <dgm:t>
        <a:bodyPr/>
        <a:lstStyle/>
        <a:p>
          <a:endParaRPr lang="en-US"/>
        </a:p>
      </dgm:t>
    </dgm:pt>
    <dgm:pt modelId="{2DAC3731-B637-4759-83E1-2FE8FC3E5E05}">
      <dgm:prSet phldrT="[Text]"/>
      <dgm:spPr/>
      <dgm:t>
        <a:bodyPr/>
        <a:lstStyle/>
        <a:p>
          <a:r>
            <a:rPr lang="en-US" dirty="0"/>
            <a:t>Gravitational Wave Alert systems to be fast enough for Electromagnetic follow up</a:t>
          </a:r>
        </a:p>
      </dgm:t>
    </dgm:pt>
    <dgm:pt modelId="{B9A66994-FFF8-4562-A68C-D5702AC07426}" type="parTrans" cxnId="{040A20EA-BE19-4FE3-B7B0-3177E2746190}">
      <dgm:prSet/>
      <dgm:spPr/>
      <dgm:t>
        <a:bodyPr/>
        <a:lstStyle/>
        <a:p>
          <a:endParaRPr lang="en-US"/>
        </a:p>
      </dgm:t>
    </dgm:pt>
    <dgm:pt modelId="{08FE6DCA-9FCE-4EDD-8C7D-871B374CD1E6}" type="sibTrans" cxnId="{040A20EA-BE19-4FE3-B7B0-3177E2746190}">
      <dgm:prSet/>
      <dgm:spPr/>
      <dgm:t>
        <a:bodyPr/>
        <a:lstStyle/>
        <a:p>
          <a:endParaRPr lang="en-US"/>
        </a:p>
      </dgm:t>
    </dgm:pt>
    <dgm:pt modelId="{29915C4B-9787-41B9-91A1-CA97117155B4}">
      <dgm:prSet phldrT="[Text]"/>
      <dgm:spPr/>
      <dgm:t>
        <a:bodyPr/>
        <a:lstStyle/>
        <a:p>
          <a:r>
            <a:rPr lang="en-US" dirty="0"/>
            <a:t>Application to Data analysis workflows</a:t>
          </a:r>
        </a:p>
      </dgm:t>
    </dgm:pt>
    <dgm:pt modelId="{9DC70462-08C4-4141-A42D-6CA5D72C9833}" type="parTrans" cxnId="{03475C38-55B1-4BAA-9A3C-8DFD181858D0}">
      <dgm:prSet/>
      <dgm:spPr/>
      <dgm:t>
        <a:bodyPr/>
        <a:lstStyle/>
        <a:p>
          <a:endParaRPr lang="en-US"/>
        </a:p>
      </dgm:t>
    </dgm:pt>
    <dgm:pt modelId="{AA964019-87CD-469D-8415-AA34562C87D9}" type="sibTrans" cxnId="{03475C38-55B1-4BAA-9A3C-8DFD181858D0}">
      <dgm:prSet/>
      <dgm:spPr/>
      <dgm:t>
        <a:bodyPr/>
        <a:lstStyle/>
        <a:p>
          <a:endParaRPr lang="en-US"/>
        </a:p>
      </dgm:t>
    </dgm:pt>
    <dgm:pt modelId="{C30D0A1A-1767-4211-B02E-557E40F35490}">
      <dgm:prSet phldrT="[Text]"/>
      <dgm:spPr/>
      <dgm:t>
        <a:bodyPr/>
        <a:lstStyle/>
        <a:p>
          <a:r>
            <a:rPr lang="en-US" dirty="0"/>
            <a:t>Artificial Intelligence </a:t>
          </a:r>
        </a:p>
      </dgm:t>
    </dgm:pt>
    <dgm:pt modelId="{10E9B873-1A14-42F0-9319-7471E5C42F43}" type="parTrans" cxnId="{0C7FE6FC-DEEC-4C23-8D7B-E8F735757376}">
      <dgm:prSet/>
      <dgm:spPr/>
      <dgm:t>
        <a:bodyPr/>
        <a:lstStyle/>
        <a:p>
          <a:endParaRPr lang="en-US"/>
        </a:p>
      </dgm:t>
    </dgm:pt>
    <dgm:pt modelId="{D6670C17-FF9A-4058-B629-29444940284D}" type="sibTrans" cxnId="{0C7FE6FC-DEEC-4C23-8D7B-E8F735757376}">
      <dgm:prSet/>
      <dgm:spPr/>
      <dgm:t>
        <a:bodyPr/>
        <a:lstStyle/>
        <a:p>
          <a:endParaRPr lang="en-US"/>
        </a:p>
      </dgm:t>
    </dgm:pt>
    <dgm:pt modelId="{A5462ECB-007A-4470-854A-6E76A94D2D77}">
      <dgm:prSet phldrT="[Text]"/>
      <dgm:spPr/>
      <dgm:t>
        <a:bodyPr/>
        <a:lstStyle/>
        <a:p>
          <a:r>
            <a:rPr lang="en-US"/>
            <a:t>We need to boost the send out of alterts for the multimessenger analysis</a:t>
          </a:r>
          <a:endParaRPr lang="en-US" dirty="0"/>
        </a:p>
      </dgm:t>
    </dgm:pt>
    <dgm:pt modelId="{0260B1D0-65DE-4213-95D6-BD3D60D2D8F2}" type="parTrans" cxnId="{B64DC9D1-314D-4C1A-84F7-DB87A0A86A1D}">
      <dgm:prSet/>
      <dgm:spPr/>
      <dgm:t>
        <a:bodyPr/>
        <a:lstStyle/>
        <a:p>
          <a:endParaRPr lang="en-US"/>
        </a:p>
      </dgm:t>
    </dgm:pt>
    <dgm:pt modelId="{ACE51F14-9A17-4568-A95F-E68995F954C3}" type="sibTrans" cxnId="{B64DC9D1-314D-4C1A-84F7-DB87A0A86A1D}">
      <dgm:prSet/>
      <dgm:spPr/>
      <dgm:t>
        <a:bodyPr/>
        <a:lstStyle/>
        <a:p>
          <a:endParaRPr lang="en-US"/>
        </a:p>
      </dgm:t>
    </dgm:pt>
    <dgm:pt modelId="{0AF7ED77-37DC-463E-BD0F-560D1275F9DE}" type="pres">
      <dgm:prSet presAssocID="{0B90E2A4-3454-4FCC-A20F-812520AAAED3}" presName="linear" presStyleCnt="0">
        <dgm:presLayoutVars>
          <dgm:animLvl val="lvl"/>
          <dgm:resizeHandles val="exact"/>
        </dgm:presLayoutVars>
      </dgm:prSet>
      <dgm:spPr/>
    </dgm:pt>
    <dgm:pt modelId="{9DCC9AA8-FDD3-40D2-B0F8-02E1010BA5F3}" type="pres">
      <dgm:prSet presAssocID="{262D0E88-65FE-411B-9B22-64B3AF94FC17}" presName="parentText" presStyleLbl="node1" presStyleIdx="0" presStyleCnt="3">
        <dgm:presLayoutVars>
          <dgm:chMax val="0"/>
          <dgm:bulletEnabled val="1"/>
        </dgm:presLayoutVars>
      </dgm:prSet>
      <dgm:spPr/>
    </dgm:pt>
    <dgm:pt modelId="{0A3B3BFA-AE42-4C12-A767-38E5F40981EE}" type="pres">
      <dgm:prSet presAssocID="{262D0E88-65FE-411B-9B22-64B3AF94FC17}" presName="childText" presStyleLbl="revTx" presStyleIdx="0" presStyleCnt="3">
        <dgm:presLayoutVars>
          <dgm:bulletEnabled val="1"/>
        </dgm:presLayoutVars>
      </dgm:prSet>
      <dgm:spPr/>
    </dgm:pt>
    <dgm:pt modelId="{38409ADD-A2AD-4A46-A24C-842F768AC384}" type="pres">
      <dgm:prSet presAssocID="{2DAC3731-B637-4759-83E1-2FE8FC3E5E05}" presName="parentText" presStyleLbl="node1" presStyleIdx="1" presStyleCnt="3">
        <dgm:presLayoutVars>
          <dgm:chMax val="0"/>
          <dgm:bulletEnabled val="1"/>
        </dgm:presLayoutVars>
      </dgm:prSet>
      <dgm:spPr/>
    </dgm:pt>
    <dgm:pt modelId="{B937541C-1701-4980-94E6-A6C0C38E8530}" type="pres">
      <dgm:prSet presAssocID="{2DAC3731-B637-4759-83E1-2FE8FC3E5E05}" presName="childText" presStyleLbl="revTx" presStyleIdx="1" presStyleCnt="3">
        <dgm:presLayoutVars>
          <dgm:bulletEnabled val="1"/>
        </dgm:presLayoutVars>
      </dgm:prSet>
      <dgm:spPr/>
    </dgm:pt>
    <dgm:pt modelId="{54AF0471-6115-466B-9510-290606C11525}" type="pres">
      <dgm:prSet presAssocID="{C30D0A1A-1767-4211-B02E-557E40F35490}" presName="parentText" presStyleLbl="node1" presStyleIdx="2" presStyleCnt="3">
        <dgm:presLayoutVars>
          <dgm:chMax val="0"/>
          <dgm:bulletEnabled val="1"/>
        </dgm:presLayoutVars>
      </dgm:prSet>
      <dgm:spPr/>
    </dgm:pt>
    <dgm:pt modelId="{04A76C03-3CCB-488E-ADF3-6F6246AEE97E}" type="pres">
      <dgm:prSet presAssocID="{C30D0A1A-1767-4211-B02E-557E40F35490}" presName="childText" presStyleLbl="revTx" presStyleIdx="2" presStyleCnt="3">
        <dgm:presLayoutVars>
          <dgm:bulletEnabled val="1"/>
        </dgm:presLayoutVars>
      </dgm:prSet>
      <dgm:spPr/>
    </dgm:pt>
  </dgm:ptLst>
  <dgm:cxnLst>
    <dgm:cxn modelId="{4CE90700-3725-49BB-B3F8-896098B8175D}" type="presOf" srcId="{2DAC3731-B637-4759-83E1-2FE8FC3E5E05}" destId="{38409ADD-A2AD-4A46-A24C-842F768AC384}" srcOrd="0" destOrd="0" presId="urn:microsoft.com/office/officeart/2005/8/layout/vList2"/>
    <dgm:cxn modelId="{C3A6F404-9BA4-41FD-9AE5-6BCC21213FD5}" type="presOf" srcId="{C30D0A1A-1767-4211-B02E-557E40F35490}" destId="{54AF0471-6115-466B-9510-290606C11525}" srcOrd="0" destOrd="0" presId="urn:microsoft.com/office/officeart/2005/8/layout/vList2"/>
    <dgm:cxn modelId="{4013440A-AE14-4EEC-9729-E9787479C977}" type="presOf" srcId="{262D0E88-65FE-411B-9B22-64B3AF94FC17}" destId="{9DCC9AA8-FDD3-40D2-B0F8-02E1010BA5F3}" srcOrd="0" destOrd="0" presId="urn:microsoft.com/office/officeart/2005/8/layout/vList2"/>
    <dgm:cxn modelId="{03475C38-55B1-4BAA-9A3C-8DFD181858D0}" srcId="{C30D0A1A-1767-4211-B02E-557E40F35490}" destId="{29915C4B-9787-41B9-91A1-CA97117155B4}" srcOrd="0" destOrd="0" parTransId="{9DC70462-08C4-4141-A42D-6CA5D72C9833}" sibTransId="{AA964019-87CD-469D-8415-AA34562C87D9}"/>
    <dgm:cxn modelId="{F366E63A-D20E-43BB-AF23-7237DD2B1980}" type="presOf" srcId="{A5462ECB-007A-4470-854A-6E76A94D2D77}" destId="{B937541C-1701-4980-94E6-A6C0C38E8530}" srcOrd="0" destOrd="0" presId="urn:microsoft.com/office/officeart/2005/8/layout/vList2"/>
    <dgm:cxn modelId="{EFCFB45E-D898-47F9-8A32-6425DA35E538}" type="presOf" srcId="{721F5A4E-2E8A-4384-A68F-5B86EB735445}" destId="{0A3B3BFA-AE42-4C12-A767-38E5F40981EE}" srcOrd="0" destOrd="0" presId="urn:microsoft.com/office/officeart/2005/8/layout/vList2"/>
    <dgm:cxn modelId="{54E8E38F-4C4D-44BD-8741-B4F704AE3A16}" srcId="{262D0E88-65FE-411B-9B22-64B3AF94FC17}" destId="{721F5A4E-2E8A-4384-A68F-5B86EB735445}" srcOrd="0" destOrd="0" parTransId="{C71703E0-5052-4D68-8488-55F91B4BA9B0}" sibTransId="{6C657C34-0BC9-488D-87A5-3ECA4A1DA6AF}"/>
    <dgm:cxn modelId="{44A2AFB0-750F-4DFC-978C-CAB24BB16B5B}" srcId="{0B90E2A4-3454-4FCC-A20F-812520AAAED3}" destId="{262D0E88-65FE-411B-9B22-64B3AF94FC17}" srcOrd="0" destOrd="0" parTransId="{F8694F22-00F0-422B-B3E6-8497248182A5}" sibTransId="{94B1EB2F-9E9D-4854-85DC-4B85714D9B7B}"/>
    <dgm:cxn modelId="{A4EE71D0-56AC-4F8B-99A5-278ECB3075AA}" type="presOf" srcId="{0B90E2A4-3454-4FCC-A20F-812520AAAED3}" destId="{0AF7ED77-37DC-463E-BD0F-560D1275F9DE}" srcOrd="0" destOrd="0" presId="urn:microsoft.com/office/officeart/2005/8/layout/vList2"/>
    <dgm:cxn modelId="{B64DC9D1-314D-4C1A-84F7-DB87A0A86A1D}" srcId="{2DAC3731-B637-4759-83E1-2FE8FC3E5E05}" destId="{A5462ECB-007A-4470-854A-6E76A94D2D77}" srcOrd="0" destOrd="0" parTransId="{0260B1D0-65DE-4213-95D6-BD3D60D2D8F2}" sibTransId="{ACE51F14-9A17-4568-A95F-E68995F954C3}"/>
    <dgm:cxn modelId="{040A20EA-BE19-4FE3-B7B0-3177E2746190}" srcId="{0B90E2A4-3454-4FCC-A20F-812520AAAED3}" destId="{2DAC3731-B637-4759-83E1-2FE8FC3E5E05}" srcOrd="1" destOrd="0" parTransId="{B9A66994-FFF8-4562-A68C-D5702AC07426}" sibTransId="{08FE6DCA-9FCE-4EDD-8C7D-871B374CD1E6}"/>
    <dgm:cxn modelId="{021289F7-8AC5-487A-9129-ECAAB136895B}" type="presOf" srcId="{29915C4B-9787-41B9-91A1-CA97117155B4}" destId="{04A76C03-3CCB-488E-ADF3-6F6246AEE97E}" srcOrd="0" destOrd="0" presId="urn:microsoft.com/office/officeart/2005/8/layout/vList2"/>
    <dgm:cxn modelId="{0C7FE6FC-DEEC-4C23-8D7B-E8F735757376}" srcId="{0B90E2A4-3454-4FCC-A20F-812520AAAED3}" destId="{C30D0A1A-1767-4211-B02E-557E40F35490}" srcOrd="2" destOrd="0" parTransId="{10E9B873-1A14-42F0-9319-7471E5C42F43}" sibTransId="{D6670C17-FF9A-4058-B629-29444940284D}"/>
    <dgm:cxn modelId="{8F467CA4-131A-44D6-9694-857F86F017E9}" type="presParOf" srcId="{0AF7ED77-37DC-463E-BD0F-560D1275F9DE}" destId="{9DCC9AA8-FDD3-40D2-B0F8-02E1010BA5F3}" srcOrd="0" destOrd="0" presId="urn:microsoft.com/office/officeart/2005/8/layout/vList2"/>
    <dgm:cxn modelId="{1F152108-E8C3-43E4-BB51-8B8CEFA16900}" type="presParOf" srcId="{0AF7ED77-37DC-463E-BD0F-560D1275F9DE}" destId="{0A3B3BFA-AE42-4C12-A767-38E5F40981EE}" srcOrd="1" destOrd="0" presId="urn:microsoft.com/office/officeart/2005/8/layout/vList2"/>
    <dgm:cxn modelId="{1E9BD304-8919-46AB-A18A-133E828868EA}" type="presParOf" srcId="{0AF7ED77-37DC-463E-BD0F-560D1275F9DE}" destId="{38409ADD-A2AD-4A46-A24C-842F768AC384}" srcOrd="2" destOrd="0" presId="urn:microsoft.com/office/officeart/2005/8/layout/vList2"/>
    <dgm:cxn modelId="{5EBB0E50-1C79-4B83-A929-A8BA382CC351}" type="presParOf" srcId="{0AF7ED77-37DC-463E-BD0F-560D1275F9DE}" destId="{B937541C-1701-4980-94E6-A6C0C38E8530}" srcOrd="3" destOrd="0" presId="urn:microsoft.com/office/officeart/2005/8/layout/vList2"/>
    <dgm:cxn modelId="{07BE9BCE-922A-45BB-97A2-77A11C3436CD}" type="presParOf" srcId="{0AF7ED77-37DC-463E-BD0F-560D1275F9DE}" destId="{54AF0471-6115-466B-9510-290606C11525}" srcOrd="4" destOrd="0" presId="urn:microsoft.com/office/officeart/2005/8/layout/vList2"/>
    <dgm:cxn modelId="{0312FD23-4F72-4401-A232-EAEF52570E0B}" type="presParOf" srcId="{0AF7ED77-37DC-463E-BD0F-560D1275F9DE}" destId="{04A76C03-3CCB-488E-ADF3-6F6246AEE97E}"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AE63FE-09A9-4CD9-9063-D3206798076F}"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B22311F6-B9BE-4766-A962-55D24E0EF54D}">
      <dgm:prSet/>
      <dgm:spPr/>
      <dgm:t>
        <a:bodyPr/>
        <a:lstStyle/>
        <a:p>
          <a:pPr rtl="0"/>
          <a:r>
            <a:rPr lang="en-US" b="0" i="1" dirty="0"/>
            <a:t>EM: short GRB, </a:t>
          </a:r>
          <a:r>
            <a:rPr lang="en-US" b="0" i="1" dirty="0" err="1"/>
            <a:t>kilonova</a:t>
          </a:r>
          <a:endParaRPr lang="en-GB" dirty="0"/>
        </a:p>
      </dgm:t>
    </dgm:pt>
    <dgm:pt modelId="{36C1DB21-16A3-4869-A198-1D0B2628025C}" type="parTrans" cxnId="{6B66E5EE-8506-4BF5-8041-24F762E0FFC2}">
      <dgm:prSet/>
      <dgm:spPr/>
      <dgm:t>
        <a:bodyPr/>
        <a:lstStyle/>
        <a:p>
          <a:endParaRPr lang="en-US"/>
        </a:p>
      </dgm:t>
    </dgm:pt>
    <dgm:pt modelId="{F8404ED9-917D-47F2-A465-86F97E3686C6}" type="sibTrans" cxnId="{6B66E5EE-8506-4BF5-8041-24F762E0FFC2}">
      <dgm:prSet/>
      <dgm:spPr/>
      <dgm:t>
        <a:bodyPr/>
        <a:lstStyle/>
        <a:p>
          <a:endParaRPr lang="en-US"/>
        </a:p>
      </dgm:t>
    </dgm:pt>
    <dgm:pt modelId="{941DDC14-F2CC-4196-9867-3D6738CF3C76}" type="pres">
      <dgm:prSet presAssocID="{A8AE63FE-09A9-4CD9-9063-D3206798076F}" presName="Name0" presStyleCnt="0">
        <dgm:presLayoutVars>
          <dgm:dir/>
          <dgm:resizeHandles val="exact"/>
        </dgm:presLayoutVars>
      </dgm:prSet>
      <dgm:spPr/>
    </dgm:pt>
    <dgm:pt modelId="{2A9658AA-E9EA-4BA1-87D3-0491B0F722F4}" type="pres">
      <dgm:prSet presAssocID="{B22311F6-B9BE-4766-A962-55D24E0EF54D}" presName="node" presStyleLbl="node1" presStyleIdx="0" presStyleCnt="1" custLinFactNeighborX="48215" custLinFactNeighborY="-240">
        <dgm:presLayoutVars>
          <dgm:bulletEnabled val="1"/>
        </dgm:presLayoutVars>
      </dgm:prSet>
      <dgm:spPr>
        <a:prstGeom prst="upArrowCallout">
          <a:avLst/>
        </a:prstGeom>
      </dgm:spPr>
    </dgm:pt>
  </dgm:ptLst>
  <dgm:cxnLst>
    <dgm:cxn modelId="{4763212A-48F1-4D9C-8D48-7830F219C2B2}" type="presOf" srcId="{B22311F6-B9BE-4766-A962-55D24E0EF54D}" destId="{2A9658AA-E9EA-4BA1-87D3-0491B0F722F4}" srcOrd="0" destOrd="0" presId="urn:microsoft.com/office/officeart/2005/8/layout/process1"/>
    <dgm:cxn modelId="{3495168F-2776-4EC8-A1C0-65E682299C5E}" type="presOf" srcId="{A8AE63FE-09A9-4CD9-9063-D3206798076F}" destId="{941DDC14-F2CC-4196-9867-3D6738CF3C76}" srcOrd="0" destOrd="0" presId="urn:microsoft.com/office/officeart/2005/8/layout/process1"/>
    <dgm:cxn modelId="{6B66E5EE-8506-4BF5-8041-24F762E0FFC2}" srcId="{A8AE63FE-09A9-4CD9-9063-D3206798076F}" destId="{B22311F6-B9BE-4766-A962-55D24E0EF54D}" srcOrd="0" destOrd="0" parTransId="{36C1DB21-16A3-4869-A198-1D0B2628025C}" sibTransId="{F8404ED9-917D-47F2-A465-86F97E3686C6}"/>
    <dgm:cxn modelId="{4A623369-B46F-44F8-B4FE-70D1BB80D71E}" type="presParOf" srcId="{941DDC14-F2CC-4196-9867-3D6738CF3C76}" destId="{2A9658AA-E9EA-4BA1-87D3-0491B0F722F4}" srcOrd="0"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83422B-04A4-4A4F-B1B7-F9959F2C46F2}" type="doc">
      <dgm:prSet loTypeId="urn:microsoft.com/office/officeart/2005/8/layout/vList2" loCatId="list" qsTypeId="urn:microsoft.com/office/officeart/2005/8/quickstyle/simple1" qsCatId="simple" csTypeId="urn:microsoft.com/office/officeart/2005/8/colors/accent3_5" csCatId="accent3" phldr="1"/>
      <dgm:spPr/>
      <dgm:t>
        <a:bodyPr/>
        <a:lstStyle/>
        <a:p>
          <a:endParaRPr lang="en-US"/>
        </a:p>
      </dgm:t>
    </dgm:pt>
    <dgm:pt modelId="{43D6892D-4737-4DCA-8716-EE810D2B8AEA}">
      <dgm:prSet/>
      <dgm:spPr/>
      <dgm:t>
        <a:bodyPr/>
        <a:lstStyle/>
        <a:p>
          <a:pPr rtl="0"/>
          <a:r>
            <a:rPr lang="en-US" b="0" i="0" dirty="0"/>
            <a:t>EM: supernovae emission, long GRB</a:t>
          </a:r>
          <a:endParaRPr lang="en-GB" dirty="0"/>
        </a:p>
      </dgm:t>
    </dgm:pt>
    <dgm:pt modelId="{9B11C7E0-934C-4C93-8E03-F90DF8F431C9}" type="parTrans" cxnId="{AA9FCEA3-B32C-4242-A980-7CA3E34923A2}">
      <dgm:prSet/>
      <dgm:spPr/>
      <dgm:t>
        <a:bodyPr/>
        <a:lstStyle/>
        <a:p>
          <a:endParaRPr lang="en-US"/>
        </a:p>
      </dgm:t>
    </dgm:pt>
    <dgm:pt modelId="{3CF35DA2-0908-4BCC-B1AD-4A9E5E6F7013}" type="sibTrans" cxnId="{AA9FCEA3-B32C-4242-A980-7CA3E34923A2}">
      <dgm:prSet/>
      <dgm:spPr/>
      <dgm:t>
        <a:bodyPr/>
        <a:lstStyle/>
        <a:p>
          <a:endParaRPr lang="en-US"/>
        </a:p>
      </dgm:t>
    </dgm:pt>
    <dgm:pt modelId="{F5970355-869F-4E52-B4DC-CCE54CB9A1A1}" type="pres">
      <dgm:prSet presAssocID="{2883422B-04A4-4A4F-B1B7-F9959F2C46F2}" presName="linear" presStyleCnt="0">
        <dgm:presLayoutVars>
          <dgm:animLvl val="lvl"/>
          <dgm:resizeHandles val="exact"/>
        </dgm:presLayoutVars>
      </dgm:prSet>
      <dgm:spPr/>
    </dgm:pt>
    <dgm:pt modelId="{19B7394D-EC2D-4DF0-AA15-2BE387528F0B}" type="pres">
      <dgm:prSet presAssocID="{43D6892D-4737-4DCA-8716-EE810D2B8AEA}" presName="parentText" presStyleLbl="node1" presStyleIdx="0" presStyleCnt="1" custScaleY="105694" custLinFactNeighborX="22381" custLinFactNeighborY="-28270">
        <dgm:presLayoutVars>
          <dgm:chMax val="0"/>
          <dgm:bulletEnabled val="1"/>
        </dgm:presLayoutVars>
      </dgm:prSet>
      <dgm:spPr>
        <a:prstGeom prst="downArrowCallout">
          <a:avLst/>
        </a:prstGeom>
      </dgm:spPr>
    </dgm:pt>
  </dgm:ptLst>
  <dgm:cxnLst>
    <dgm:cxn modelId="{AA9FCEA3-B32C-4242-A980-7CA3E34923A2}" srcId="{2883422B-04A4-4A4F-B1B7-F9959F2C46F2}" destId="{43D6892D-4737-4DCA-8716-EE810D2B8AEA}" srcOrd="0" destOrd="0" parTransId="{9B11C7E0-934C-4C93-8E03-F90DF8F431C9}" sibTransId="{3CF35DA2-0908-4BCC-B1AD-4A9E5E6F7013}"/>
    <dgm:cxn modelId="{BC98FCA3-478D-46E8-B8C0-7343E9EE85BC}" type="presOf" srcId="{43D6892D-4737-4DCA-8716-EE810D2B8AEA}" destId="{19B7394D-EC2D-4DF0-AA15-2BE387528F0B}" srcOrd="0" destOrd="0" presId="urn:microsoft.com/office/officeart/2005/8/layout/vList2"/>
    <dgm:cxn modelId="{D60D2FCA-0800-4227-9384-1524FD68F518}" type="presOf" srcId="{2883422B-04A4-4A4F-B1B7-F9959F2C46F2}" destId="{F5970355-869F-4E52-B4DC-CCE54CB9A1A1}" srcOrd="0" destOrd="0" presId="urn:microsoft.com/office/officeart/2005/8/layout/vList2"/>
    <dgm:cxn modelId="{81AFF508-FF46-4A07-80C9-7282A2F64656}" type="presParOf" srcId="{F5970355-869F-4E52-B4DC-CCE54CB9A1A1}" destId="{19B7394D-EC2D-4DF0-AA15-2BE387528F0B}"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56EC09-3807-4E66-9CFD-1D8CFC7303B2}">
      <dsp:nvSpPr>
        <dsp:cNvPr id="0" name=""/>
        <dsp:cNvSpPr/>
      </dsp:nvSpPr>
      <dsp:spPr>
        <a:xfrm>
          <a:off x="0" y="2352"/>
          <a:ext cx="10515600" cy="0"/>
        </a:xfrm>
        <a:prstGeom prst="line">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w="6350" cap="flat" cmpd="sng" algn="ctr">
          <a:solidFill>
            <a:schemeClr val="accent1">
              <a:alpha val="90000"/>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010D3A3-50F0-4FA0-BBD8-CB0EBD5788CC}">
      <dsp:nvSpPr>
        <dsp:cNvPr id="0" name=""/>
        <dsp:cNvSpPr/>
      </dsp:nvSpPr>
      <dsp:spPr>
        <a:xfrm>
          <a:off x="0" y="2352"/>
          <a:ext cx="10515600" cy="1604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rtl="0">
            <a:lnSpc>
              <a:spcPct val="90000"/>
            </a:lnSpc>
            <a:spcBef>
              <a:spcPct val="0"/>
            </a:spcBef>
            <a:spcAft>
              <a:spcPct val="35000"/>
            </a:spcAft>
            <a:buNone/>
          </a:pPr>
          <a:r>
            <a:rPr lang="it-IT" sz="2900" b="0" i="0" kern="1200"/>
            <a:t>The amount of data generated by large astro and particle physics experiments is increasingly becoming a challenge for standard algorithms.</a:t>
          </a:r>
          <a:endParaRPr lang="en-GB" sz="2900" kern="1200"/>
        </a:p>
      </dsp:txBody>
      <dsp:txXfrm>
        <a:off x="0" y="2352"/>
        <a:ext cx="10515600" cy="1604431"/>
      </dsp:txXfrm>
    </dsp:sp>
    <dsp:sp modelId="{5920FCFF-E00E-438B-96F1-D3C1E0A3DE14}">
      <dsp:nvSpPr>
        <dsp:cNvPr id="0" name=""/>
        <dsp:cNvSpPr/>
      </dsp:nvSpPr>
      <dsp:spPr>
        <a:xfrm>
          <a:off x="0" y="1606784"/>
          <a:ext cx="10515600" cy="0"/>
        </a:xfrm>
        <a:prstGeom prst="line">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w="6350" cap="flat" cmpd="sng" algn="ctr">
          <a:solidFill>
            <a:schemeClr val="accent1">
              <a:alpha val="90000"/>
              <a:hueOff val="0"/>
              <a:satOff val="0"/>
              <a:lumOff val="0"/>
              <a:alphaOff val="-2000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85962C3-28F4-4CF3-82DB-C563ABA83EBE}">
      <dsp:nvSpPr>
        <dsp:cNvPr id="0" name=""/>
        <dsp:cNvSpPr/>
      </dsp:nvSpPr>
      <dsp:spPr>
        <a:xfrm>
          <a:off x="0" y="1606784"/>
          <a:ext cx="10515600" cy="1604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rtl="0">
            <a:lnSpc>
              <a:spcPct val="90000"/>
            </a:lnSpc>
            <a:spcBef>
              <a:spcPct val="0"/>
            </a:spcBef>
            <a:spcAft>
              <a:spcPct val="35000"/>
            </a:spcAft>
            <a:buNone/>
          </a:pPr>
          <a:r>
            <a:rPr lang="it-IT" sz="2900" b="0" i="0" kern="1200" dirty="0"/>
            <a:t>The need to have large data archives with easy access, to be able to label  each object in an astrophysical catalog, as well as the need to classify noise or signal sources, without human intervention</a:t>
          </a:r>
          <a:endParaRPr lang="en-GB" sz="2900" kern="1200" dirty="0"/>
        </a:p>
      </dsp:txBody>
      <dsp:txXfrm>
        <a:off x="0" y="1606784"/>
        <a:ext cx="10515600" cy="1604431"/>
      </dsp:txXfrm>
    </dsp:sp>
    <dsp:sp modelId="{B572F6FC-5696-41E1-9421-E7A9690E83EB}">
      <dsp:nvSpPr>
        <dsp:cNvPr id="0" name=""/>
        <dsp:cNvSpPr/>
      </dsp:nvSpPr>
      <dsp:spPr>
        <a:xfrm>
          <a:off x="0" y="3211215"/>
          <a:ext cx="10515600" cy="0"/>
        </a:xfrm>
        <a:prstGeom prst="line">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w="6350" cap="flat" cmpd="sng" algn="ctr">
          <a:solidFill>
            <a:schemeClr val="accent1">
              <a:alpha val="90000"/>
              <a:hueOff val="0"/>
              <a:satOff val="0"/>
              <a:lumOff val="0"/>
              <a:alphaOff val="-4000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E9233D6-362A-4E36-BAAA-1EC51115B2A9}">
      <dsp:nvSpPr>
        <dsp:cNvPr id="0" name=""/>
        <dsp:cNvSpPr/>
      </dsp:nvSpPr>
      <dsp:spPr>
        <a:xfrm>
          <a:off x="0" y="3211215"/>
          <a:ext cx="10515600" cy="1604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rtl="0">
            <a:lnSpc>
              <a:spcPct val="90000"/>
            </a:lnSpc>
            <a:spcBef>
              <a:spcPct val="0"/>
            </a:spcBef>
            <a:spcAft>
              <a:spcPct val="35000"/>
            </a:spcAft>
            <a:buNone/>
          </a:pPr>
          <a:r>
            <a:rPr lang="it-IT" sz="2900" b="0" i="0" kern="1200" dirty="0"/>
            <a:t>We need to be ready for new data analysis paradigms when SKA, CTA, Km3NeT, Einstein Telescope, Vera Rubin, etc...will be operational</a:t>
          </a:r>
          <a:endParaRPr lang="en-GB" sz="2900" kern="1200" dirty="0"/>
        </a:p>
      </dsp:txBody>
      <dsp:txXfrm>
        <a:off x="0" y="3211215"/>
        <a:ext cx="10515600" cy="16044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CC9AA8-FDD3-40D2-B0F8-02E1010BA5F3}">
      <dsp:nvSpPr>
        <dsp:cNvPr id="0" name=""/>
        <dsp:cNvSpPr/>
      </dsp:nvSpPr>
      <dsp:spPr>
        <a:xfrm>
          <a:off x="0" y="23932"/>
          <a:ext cx="9423548" cy="10342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Open access to data and software will enable new solutions for data analysis</a:t>
          </a:r>
        </a:p>
      </dsp:txBody>
      <dsp:txXfrm>
        <a:off x="50489" y="74421"/>
        <a:ext cx="9322570" cy="933302"/>
      </dsp:txXfrm>
    </dsp:sp>
    <dsp:sp modelId="{0A3B3BFA-AE42-4C12-A767-38E5F40981EE}">
      <dsp:nvSpPr>
        <dsp:cNvPr id="0" name=""/>
        <dsp:cNvSpPr/>
      </dsp:nvSpPr>
      <dsp:spPr>
        <a:xfrm>
          <a:off x="0" y="1058212"/>
          <a:ext cx="9423548" cy="632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9198"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We want to be able to easy find data from experiments, access their code and </a:t>
          </a:r>
          <a:r>
            <a:rPr lang="en-US" sz="2000" kern="1200" dirty="0" err="1"/>
            <a:t>analyse</a:t>
          </a:r>
          <a:r>
            <a:rPr lang="en-US" sz="2000" kern="1200" dirty="0"/>
            <a:t> the data</a:t>
          </a:r>
        </a:p>
      </dsp:txBody>
      <dsp:txXfrm>
        <a:off x="0" y="1058212"/>
        <a:ext cx="9423548" cy="632385"/>
      </dsp:txXfrm>
    </dsp:sp>
    <dsp:sp modelId="{38409ADD-A2AD-4A46-A24C-842F768AC384}">
      <dsp:nvSpPr>
        <dsp:cNvPr id="0" name=""/>
        <dsp:cNvSpPr/>
      </dsp:nvSpPr>
      <dsp:spPr>
        <a:xfrm>
          <a:off x="0" y="1690597"/>
          <a:ext cx="9423548" cy="103428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Gravitational Wave Alert systems to be fast enough for Electromagnetic follow up</a:t>
          </a:r>
        </a:p>
      </dsp:txBody>
      <dsp:txXfrm>
        <a:off x="50489" y="1741086"/>
        <a:ext cx="9322570" cy="933302"/>
      </dsp:txXfrm>
    </dsp:sp>
    <dsp:sp modelId="{B937541C-1701-4980-94E6-A6C0C38E8530}">
      <dsp:nvSpPr>
        <dsp:cNvPr id="0" name=""/>
        <dsp:cNvSpPr/>
      </dsp:nvSpPr>
      <dsp:spPr>
        <a:xfrm>
          <a:off x="0" y="2724878"/>
          <a:ext cx="9423548"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9198"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We need to boost the send out of alterts for the multimessenger analysis</a:t>
          </a:r>
          <a:endParaRPr lang="en-US" sz="2000" kern="1200" dirty="0"/>
        </a:p>
      </dsp:txBody>
      <dsp:txXfrm>
        <a:off x="0" y="2724878"/>
        <a:ext cx="9423548" cy="430560"/>
      </dsp:txXfrm>
    </dsp:sp>
    <dsp:sp modelId="{54AF0471-6115-466B-9510-290606C11525}">
      <dsp:nvSpPr>
        <dsp:cNvPr id="0" name=""/>
        <dsp:cNvSpPr/>
      </dsp:nvSpPr>
      <dsp:spPr>
        <a:xfrm>
          <a:off x="0" y="3155438"/>
          <a:ext cx="9423548" cy="10342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Artificial Intelligence </a:t>
          </a:r>
        </a:p>
      </dsp:txBody>
      <dsp:txXfrm>
        <a:off x="50489" y="3205927"/>
        <a:ext cx="9322570" cy="933302"/>
      </dsp:txXfrm>
    </dsp:sp>
    <dsp:sp modelId="{04A76C03-3CCB-488E-ADF3-6F6246AEE97E}">
      <dsp:nvSpPr>
        <dsp:cNvPr id="0" name=""/>
        <dsp:cNvSpPr/>
      </dsp:nvSpPr>
      <dsp:spPr>
        <a:xfrm>
          <a:off x="0" y="4189718"/>
          <a:ext cx="9423548"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9198"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Application to Data analysis workflows</a:t>
          </a:r>
        </a:p>
      </dsp:txBody>
      <dsp:txXfrm>
        <a:off x="0" y="4189718"/>
        <a:ext cx="9423548" cy="4305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658AA-E9EA-4BA1-87D3-0491B0F722F4}">
      <dsp:nvSpPr>
        <dsp:cNvPr id="0" name=""/>
        <dsp:cNvSpPr/>
      </dsp:nvSpPr>
      <dsp:spPr>
        <a:xfrm>
          <a:off x="2562" y="0"/>
          <a:ext cx="2621758" cy="589892"/>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b="0" i="1" kern="1200" dirty="0"/>
            <a:t>EM: short GRB, </a:t>
          </a:r>
          <a:r>
            <a:rPr lang="en-US" sz="1700" b="0" i="1" kern="1200" dirty="0" err="1"/>
            <a:t>kilonova</a:t>
          </a:r>
          <a:endParaRPr lang="en-GB" sz="1700" kern="1200" dirty="0"/>
        </a:p>
      </dsp:txBody>
      <dsp:txXfrm>
        <a:off x="2562" y="206598"/>
        <a:ext cx="2621758" cy="3832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7394D-EC2D-4DF0-AA15-2BE387528F0B}">
      <dsp:nvSpPr>
        <dsp:cNvPr id="0" name=""/>
        <dsp:cNvSpPr/>
      </dsp:nvSpPr>
      <dsp:spPr>
        <a:xfrm>
          <a:off x="0" y="0"/>
          <a:ext cx="4346513" cy="775360"/>
        </a:xfrm>
        <a:prstGeom prst="downArrowCallout">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0" i="0" kern="1200" dirty="0"/>
            <a:t>EM: supernovae emission, long GRB</a:t>
          </a:r>
          <a:endParaRPr lang="en-GB" sz="2200" kern="1200" dirty="0"/>
        </a:p>
      </dsp:txBody>
      <dsp:txXfrm>
        <a:off x="0" y="0"/>
        <a:ext cx="4346513" cy="50380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2DCB7DF9-0D02-4585-BB95-A274CDB043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0D03439E-816E-4B73-9747-56E69501432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28F809-F363-4872-84C9-D7CD75B4F4FB}" type="datetimeFigureOut">
              <a:rPr lang="it-IT" smtClean="0"/>
              <a:t>23/03/2021</a:t>
            </a:fld>
            <a:endParaRPr lang="it-IT"/>
          </a:p>
        </p:txBody>
      </p:sp>
      <p:sp>
        <p:nvSpPr>
          <p:cNvPr id="4" name="Segnaposto piè di pagina 3">
            <a:extLst>
              <a:ext uri="{FF2B5EF4-FFF2-40B4-BE49-F238E27FC236}">
                <a16:creationId xmlns:a16="http://schemas.microsoft.com/office/drawing/2014/main" id="{0F80F5E3-5A6B-4274-9F07-3F4DC527B0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D775B453-4FD3-4B45-9A4E-69A288F1E9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89A301-FF2A-45E5-97E1-7B158FC8E93D}" type="slidenum">
              <a:rPr lang="it-IT" smtClean="0"/>
              <a:t>‹N›</a:t>
            </a:fld>
            <a:endParaRPr lang="it-IT"/>
          </a:p>
        </p:txBody>
      </p:sp>
    </p:spTree>
    <p:extLst>
      <p:ext uri="{BB962C8B-B14F-4D97-AF65-F5344CB8AC3E}">
        <p14:creationId xmlns:p14="http://schemas.microsoft.com/office/powerpoint/2010/main" val="3163951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E046F7-DDA4-3648-BD7E-85E6D1DE148B}" type="datetimeFigureOut">
              <a:rPr lang="it-IT" smtClean="0"/>
              <a:t>23/03/2021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5490F3-ADF7-B042-987D-93AF3DA3A926}" type="slidenum">
              <a:rPr lang="it-IT" smtClean="0"/>
              <a:t>‹N›</a:t>
            </a:fld>
            <a:endParaRPr lang="it-IT"/>
          </a:p>
        </p:txBody>
      </p:sp>
    </p:spTree>
    <p:extLst>
      <p:ext uri="{BB962C8B-B14F-4D97-AF65-F5344CB8AC3E}">
        <p14:creationId xmlns:p14="http://schemas.microsoft.com/office/powerpoint/2010/main" val="2347856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bc9da53db8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bc9da53db8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bcbd6e45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bcbd6e45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75847fc390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75847fc390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8445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6e7e3357dd_26_16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5" name="Google Shape;435;g6e7e3357dd_26_1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6869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6b625bfe34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6b625bfe3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2662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bc9da53db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bc9da53db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7469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g6b6fe961c2_0_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6" name="Google Shape;746;g6b6fe961c2_0_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3733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5490F3-ADF7-B042-987D-93AF3DA3A926}" type="slidenum">
              <a:rPr lang="it-IT" smtClean="0"/>
              <a:pPr/>
              <a:t>15</a:t>
            </a:fld>
            <a:endParaRPr lang="it-IT" dirty="0"/>
          </a:p>
        </p:txBody>
      </p:sp>
    </p:spTree>
    <p:extLst>
      <p:ext uri="{BB962C8B-B14F-4D97-AF65-F5344CB8AC3E}">
        <p14:creationId xmlns:p14="http://schemas.microsoft.com/office/powerpoint/2010/main" val="16796525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76582" y="3221765"/>
            <a:ext cx="8497455" cy="1595705"/>
          </a:xfrm>
        </p:spPr>
        <p:txBody>
          <a:bodyPr anchor="b">
            <a:normAutofit/>
          </a:bodyPr>
          <a:lstStyle>
            <a:lvl1pPr algn="ctr">
              <a:defRPr sz="3600">
                <a:solidFill>
                  <a:schemeClr val="bg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976581" y="5417819"/>
            <a:ext cx="8497456" cy="62405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10" name="Rettangolo 9">
            <a:extLst>
              <a:ext uri="{FF2B5EF4-FFF2-40B4-BE49-F238E27FC236}">
                <a16:creationId xmlns:a16="http://schemas.microsoft.com/office/drawing/2014/main" id="{B37CFE4B-908F-744C-86B0-5575CC115044}"/>
              </a:ext>
            </a:extLst>
          </p:cNvPr>
          <p:cNvSpPr/>
          <p:nvPr userDrawn="1"/>
        </p:nvSpPr>
        <p:spPr>
          <a:xfrm>
            <a:off x="990601" y="6378090"/>
            <a:ext cx="9483436" cy="415498"/>
          </a:xfrm>
          <a:prstGeom prst="rect">
            <a:avLst/>
          </a:prstGeom>
        </p:spPr>
        <p:txBody>
          <a:bodyPr wrap="square">
            <a:spAutoFit/>
          </a:bodyPr>
          <a:lstStyle/>
          <a:p>
            <a:pPr algn="r"/>
            <a:r>
              <a:rPr lang="en-GB" sz="1050" dirty="0">
                <a:solidFill>
                  <a:schemeClr val="bg1">
                    <a:lumMod val="95000"/>
                  </a:schemeClr>
                </a:solidFill>
              </a:rPr>
              <a:t>ESCAPE - The European Science Cluster of Astronomy &amp; Particle Physics ESFRI Research Infrastructures has received funding from the European Union’s Horizon 2020 research and innovation programme under the Grant Agreement n° 824064.</a:t>
            </a:r>
            <a:endParaRPr lang="en-GB" sz="1400" dirty="0">
              <a:solidFill>
                <a:schemeClr val="bg1">
                  <a:lumMod val="95000"/>
                </a:schemeClr>
              </a:solidFill>
            </a:endParaRPr>
          </a:p>
        </p:txBody>
      </p:sp>
    </p:spTree>
    <p:extLst>
      <p:ext uri="{BB962C8B-B14F-4D97-AF65-F5344CB8AC3E}">
        <p14:creationId xmlns:p14="http://schemas.microsoft.com/office/powerpoint/2010/main" val="325884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A8809025-9590-1D4C-9CDC-4389B921BD5C}" type="datetime1">
              <a:rPr lang="it-IT" smtClean="0"/>
              <a:t>23/03/2021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39451ED5-1E17-44BD-ABA9-D5446E4490A5}"/>
              </a:ext>
            </a:extLst>
          </p:cNvPr>
          <p:cNvSpPr>
            <a:spLocks noGrp="1"/>
          </p:cNvSpPr>
          <p:nvPr>
            <p:ph type="sldNum" sz="quarter" idx="12"/>
          </p:nvPr>
        </p:nvSpPr>
        <p:spPr>
          <a:xfrm>
            <a:off x="6537601" y="6346704"/>
            <a:ext cx="731981" cy="365125"/>
          </a:xfrm>
          <a:prstGeom prst="rect">
            <a:avLst/>
          </a:prstGeom>
        </p:spPr>
        <p:txBody>
          <a:bodyPr anchor="ctr" anchorCtr="0"/>
          <a:lstStyle>
            <a:lvl1pPr>
              <a:defRPr sz="1200" b="0">
                <a:solidFill>
                  <a:schemeClr val="tx1"/>
                </a:solidFill>
              </a:defRPr>
            </a:lvl1pPr>
          </a:lstStyle>
          <a:p>
            <a:pPr algn="ctr"/>
            <a:fld id="{F815B12F-D02A-B845-865F-37AC5B232343}" type="slidenum">
              <a:rPr lang="it-IT" smtClean="0"/>
              <a:pPr algn="ctr"/>
              <a:t>‹N›</a:t>
            </a:fld>
            <a:endParaRPr lang="it-IT" dirty="0"/>
          </a:p>
        </p:txBody>
      </p:sp>
    </p:spTree>
    <p:extLst>
      <p:ext uri="{BB962C8B-B14F-4D97-AF65-F5344CB8AC3E}">
        <p14:creationId xmlns:p14="http://schemas.microsoft.com/office/powerpoint/2010/main" val="1616576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FC71CA9D-5025-644E-ABD4-52A7457B7D80}" type="datetime1">
              <a:rPr lang="it-IT" smtClean="0"/>
              <a:t>23/03/2021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274FB428-B6F5-476F-9038-AC1469A55354}"/>
              </a:ext>
            </a:extLst>
          </p:cNvPr>
          <p:cNvSpPr>
            <a:spLocks noGrp="1"/>
          </p:cNvSpPr>
          <p:nvPr>
            <p:ph type="sldNum" sz="quarter" idx="12"/>
          </p:nvPr>
        </p:nvSpPr>
        <p:spPr>
          <a:xfrm>
            <a:off x="6537601" y="6346704"/>
            <a:ext cx="731981" cy="365125"/>
          </a:xfrm>
          <a:prstGeom prst="rect">
            <a:avLst/>
          </a:prstGeom>
        </p:spPr>
        <p:txBody>
          <a:bodyPr anchor="ctr" anchorCtr="0"/>
          <a:lstStyle>
            <a:lvl1pPr>
              <a:defRPr sz="1200" b="0">
                <a:solidFill>
                  <a:schemeClr val="tx1"/>
                </a:solidFill>
              </a:defRPr>
            </a:lvl1pPr>
          </a:lstStyle>
          <a:p>
            <a:pPr algn="ctr"/>
            <a:fld id="{F815B12F-D02A-B845-865F-37AC5B232343}" type="slidenum">
              <a:rPr lang="it-IT" smtClean="0"/>
              <a:pPr algn="ctr"/>
              <a:t>‹N›</a:t>
            </a:fld>
            <a:endParaRPr lang="it-IT" dirty="0"/>
          </a:p>
        </p:txBody>
      </p:sp>
    </p:spTree>
    <p:extLst>
      <p:ext uri="{BB962C8B-B14F-4D97-AF65-F5344CB8AC3E}">
        <p14:creationId xmlns:p14="http://schemas.microsoft.com/office/powerpoint/2010/main" val="3693551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ayout personalizzato">
  <p:cSld name="Layout personalizzato">
    <p:spTree>
      <p:nvGrpSpPr>
        <p:cNvPr id="1" name="Shape 80"/>
        <p:cNvGrpSpPr/>
        <p:nvPr/>
      </p:nvGrpSpPr>
      <p:grpSpPr>
        <a:xfrm>
          <a:off x="0" y="0"/>
          <a:ext cx="0" cy="0"/>
          <a:chOff x="0" y="0"/>
          <a:chExt cx="0" cy="0"/>
        </a:xfrm>
      </p:grpSpPr>
      <p:sp>
        <p:nvSpPr>
          <p:cNvPr id="81" name="Google Shape;81;p17"/>
          <p:cNvSpPr txBox="1">
            <a:spLocks noGrp="1"/>
          </p:cNvSpPr>
          <p:nvPr>
            <p:ph type="sldNum" idx="12"/>
          </p:nvPr>
        </p:nvSpPr>
        <p:spPr>
          <a:xfrm>
            <a:off x="11485785" y="6330467"/>
            <a:ext cx="520000" cy="452800"/>
          </a:xfrm>
          <a:prstGeom prst="rect">
            <a:avLst/>
          </a:prstGeom>
          <a:noFill/>
          <a:ln>
            <a:noFill/>
          </a:ln>
        </p:spPr>
        <p:txBody>
          <a:bodyPr spcFirstLastPara="1" wrap="square" lIns="91425" tIns="91425" rIns="91425" bIns="91425" anchor="ctr" anchorCtr="0">
            <a:noAutofit/>
          </a:bodyPr>
          <a:lstStyle>
            <a:lvl1pPr marL="0" lvl="0" indent="0" algn="l">
              <a:lnSpc>
                <a:spcPct val="100000"/>
              </a:lnSpc>
              <a:spcBef>
                <a:spcPts val="0"/>
              </a:spcBef>
              <a:spcAft>
                <a:spcPts val="0"/>
              </a:spcAft>
              <a:buSzPts val="1400"/>
              <a:buNone/>
              <a:defRPr sz="1867" b="0" i="0" u="none" strike="noStrike" cap="none">
                <a:solidFill>
                  <a:srgbClr val="80BFB7"/>
                </a:solidFill>
                <a:latin typeface="Dosis ExtraLight"/>
                <a:ea typeface="Dosis ExtraLight"/>
                <a:cs typeface="Dosis ExtraLight"/>
                <a:sym typeface="Dosis ExtraLight"/>
              </a:defRPr>
            </a:lvl1pPr>
            <a:lvl2pPr marL="0" lvl="1" indent="0" algn="l">
              <a:lnSpc>
                <a:spcPct val="100000"/>
              </a:lnSpc>
              <a:spcBef>
                <a:spcPts val="0"/>
              </a:spcBef>
              <a:spcAft>
                <a:spcPts val="0"/>
              </a:spcAft>
              <a:buSzPts val="1400"/>
              <a:buNone/>
              <a:defRPr sz="1867" b="0" i="0" u="none" strike="noStrike" cap="none">
                <a:solidFill>
                  <a:srgbClr val="80BFB7"/>
                </a:solidFill>
                <a:latin typeface="Dosis ExtraLight"/>
                <a:ea typeface="Dosis ExtraLight"/>
                <a:cs typeface="Dosis ExtraLight"/>
                <a:sym typeface="Dosis ExtraLight"/>
              </a:defRPr>
            </a:lvl2pPr>
            <a:lvl3pPr marL="0" lvl="2" indent="0" algn="l">
              <a:lnSpc>
                <a:spcPct val="100000"/>
              </a:lnSpc>
              <a:spcBef>
                <a:spcPts val="0"/>
              </a:spcBef>
              <a:spcAft>
                <a:spcPts val="0"/>
              </a:spcAft>
              <a:buSzPts val="1400"/>
              <a:buNone/>
              <a:defRPr sz="1867" b="0" i="0" u="none" strike="noStrike" cap="none">
                <a:solidFill>
                  <a:srgbClr val="80BFB7"/>
                </a:solidFill>
                <a:latin typeface="Dosis ExtraLight"/>
                <a:ea typeface="Dosis ExtraLight"/>
                <a:cs typeface="Dosis ExtraLight"/>
                <a:sym typeface="Dosis ExtraLight"/>
              </a:defRPr>
            </a:lvl3pPr>
            <a:lvl4pPr marL="0" lvl="3" indent="0" algn="l">
              <a:lnSpc>
                <a:spcPct val="100000"/>
              </a:lnSpc>
              <a:spcBef>
                <a:spcPts val="0"/>
              </a:spcBef>
              <a:spcAft>
                <a:spcPts val="0"/>
              </a:spcAft>
              <a:buSzPts val="1400"/>
              <a:buNone/>
              <a:defRPr sz="1867" b="0" i="0" u="none" strike="noStrike" cap="none">
                <a:solidFill>
                  <a:srgbClr val="80BFB7"/>
                </a:solidFill>
                <a:latin typeface="Dosis ExtraLight"/>
                <a:ea typeface="Dosis ExtraLight"/>
                <a:cs typeface="Dosis ExtraLight"/>
                <a:sym typeface="Dosis ExtraLight"/>
              </a:defRPr>
            </a:lvl4pPr>
            <a:lvl5pPr marL="0" lvl="4" indent="0" algn="l">
              <a:lnSpc>
                <a:spcPct val="100000"/>
              </a:lnSpc>
              <a:spcBef>
                <a:spcPts val="0"/>
              </a:spcBef>
              <a:spcAft>
                <a:spcPts val="0"/>
              </a:spcAft>
              <a:buSzPts val="1400"/>
              <a:buNone/>
              <a:defRPr sz="1867" b="0" i="0" u="none" strike="noStrike" cap="none">
                <a:solidFill>
                  <a:srgbClr val="80BFB7"/>
                </a:solidFill>
                <a:latin typeface="Dosis ExtraLight"/>
                <a:ea typeface="Dosis ExtraLight"/>
                <a:cs typeface="Dosis ExtraLight"/>
                <a:sym typeface="Dosis ExtraLight"/>
              </a:defRPr>
            </a:lvl5pPr>
            <a:lvl6pPr marL="0" lvl="5" indent="0" algn="l">
              <a:lnSpc>
                <a:spcPct val="100000"/>
              </a:lnSpc>
              <a:spcBef>
                <a:spcPts val="0"/>
              </a:spcBef>
              <a:spcAft>
                <a:spcPts val="0"/>
              </a:spcAft>
              <a:buSzPts val="1400"/>
              <a:buNone/>
              <a:defRPr sz="1867" b="0" i="0" u="none" strike="noStrike" cap="none">
                <a:solidFill>
                  <a:srgbClr val="80BFB7"/>
                </a:solidFill>
                <a:latin typeface="Dosis ExtraLight"/>
                <a:ea typeface="Dosis ExtraLight"/>
                <a:cs typeface="Dosis ExtraLight"/>
                <a:sym typeface="Dosis ExtraLight"/>
              </a:defRPr>
            </a:lvl6pPr>
            <a:lvl7pPr marL="0" lvl="6" indent="0" algn="l">
              <a:lnSpc>
                <a:spcPct val="100000"/>
              </a:lnSpc>
              <a:spcBef>
                <a:spcPts val="0"/>
              </a:spcBef>
              <a:spcAft>
                <a:spcPts val="0"/>
              </a:spcAft>
              <a:buSzPts val="1400"/>
              <a:buNone/>
              <a:defRPr sz="1867" b="0" i="0" u="none" strike="noStrike" cap="none">
                <a:solidFill>
                  <a:srgbClr val="80BFB7"/>
                </a:solidFill>
                <a:latin typeface="Dosis ExtraLight"/>
                <a:ea typeface="Dosis ExtraLight"/>
                <a:cs typeface="Dosis ExtraLight"/>
                <a:sym typeface="Dosis ExtraLight"/>
              </a:defRPr>
            </a:lvl7pPr>
            <a:lvl8pPr marL="0" lvl="7" indent="0" algn="l">
              <a:lnSpc>
                <a:spcPct val="100000"/>
              </a:lnSpc>
              <a:spcBef>
                <a:spcPts val="0"/>
              </a:spcBef>
              <a:spcAft>
                <a:spcPts val="0"/>
              </a:spcAft>
              <a:buSzPts val="1400"/>
              <a:buNone/>
              <a:defRPr sz="1867" b="0" i="0" u="none" strike="noStrike" cap="none">
                <a:solidFill>
                  <a:srgbClr val="80BFB7"/>
                </a:solidFill>
                <a:latin typeface="Dosis ExtraLight"/>
                <a:ea typeface="Dosis ExtraLight"/>
                <a:cs typeface="Dosis ExtraLight"/>
                <a:sym typeface="Dosis ExtraLight"/>
              </a:defRPr>
            </a:lvl8pPr>
            <a:lvl9pPr marL="0" lvl="8" indent="0" algn="l">
              <a:lnSpc>
                <a:spcPct val="100000"/>
              </a:lnSpc>
              <a:spcBef>
                <a:spcPts val="0"/>
              </a:spcBef>
              <a:spcAft>
                <a:spcPts val="0"/>
              </a:spcAft>
              <a:buSzPts val="1400"/>
              <a:buNone/>
              <a:defRPr sz="1867" b="0" i="0" u="none" strike="noStrike" cap="none">
                <a:solidFill>
                  <a:srgbClr val="80BFB7"/>
                </a:solidFill>
                <a:latin typeface="Dosis ExtraLight"/>
                <a:ea typeface="Dosis ExtraLight"/>
                <a:cs typeface="Dosis ExtraLight"/>
                <a:sym typeface="Dosis ExtraLight"/>
              </a:defRPr>
            </a:lvl9pPr>
          </a:lstStyle>
          <a:p>
            <a:fld id="{00000000-1234-1234-1234-123412341234}" type="slidenum">
              <a:rPr lang="it-IT" smtClean="0"/>
              <a:pPr/>
              <a:t>‹N›</a:t>
            </a:fld>
            <a:endParaRPr lang="it-IT"/>
          </a:p>
        </p:txBody>
      </p:sp>
      <p:sp>
        <p:nvSpPr>
          <p:cNvPr id="82" name="Google Shape;82;p17"/>
          <p:cNvSpPr txBox="1">
            <a:spLocks noGrp="1"/>
          </p:cNvSpPr>
          <p:nvPr>
            <p:ph type="title"/>
          </p:nvPr>
        </p:nvSpPr>
        <p:spPr>
          <a:xfrm>
            <a:off x="804633" y="102833"/>
            <a:ext cx="10899600" cy="804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600"/>
              <a:buFont typeface="Arial"/>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4" name="Slide Number Placeholder 5">
            <a:extLst>
              <a:ext uri="{FF2B5EF4-FFF2-40B4-BE49-F238E27FC236}">
                <a16:creationId xmlns:a16="http://schemas.microsoft.com/office/drawing/2014/main" id="{7577A3CB-3DA3-4C4B-A75A-7F6D27F60317}"/>
              </a:ext>
            </a:extLst>
          </p:cNvPr>
          <p:cNvSpPr txBox="1">
            <a:spLocks/>
          </p:cNvSpPr>
          <p:nvPr userDrawn="1"/>
        </p:nvSpPr>
        <p:spPr>
          <a:xfrm>
            <a:off x="6537601" y="6346704"/>
            <a:ext cx="731981" cy="365125"/>
          </a:xfrm>
          <a:prstGeom prst="rect">
            <a:avLst/>
          </a:prstGeom>
        </p:spPr>
        <p:txBody>
          <a:bodyPr anchor="ctr" anchorCtr="0"/>
          <a:lstStyle>
            <a:defPPr>
              <a:defRPr lang="it-IT"/>
            </a:defPPr>
            <a:lvl1pPr marL="0" algn="l"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815B12F-D02A-B845-865F-37AC5B232343}" type="slidenum">
              <a:rPr lang="it-IT" smtClean="0"/>
              <a:pPr algn="ctr"/>
              <a:t>‹N›</a:t>
            </a:fld>
            <a:endParaRPr lang="it-IT" dirty="0"/>
          </a:p>
        </p:txBody>
      </p:sp>
    </p:spTree>
    <p:extLst>
      <p:ext uri="{BB962C8B-B14F-4D97-AF65-F5344CB8AC3E}">
        <p14:creationId xmlns:p14="http://schemas.microsoft.com/office/powerpoint/2010/main" val="1324346078"/>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5487600" y="71433"/>
            <a:ext cx="6094800" cy="1143200"/>
          </a:xfrm>
          <a:prstGeom prst="rect">
            <a:avLst/>
          </a:prstGeom>
        </p:spPr>
        <p:txBody>
          <a:bodyPr spcFirstLastPara="1" wrap="square" lIns="0" tIns="0" rIns="0" bIns="0" anchor="b" anchorCtr="0">
            <a:noAutofit/>
          </a:bodyPr>
          <a:lstStyle>
            <a:lvl1pPr lvl="0">
              <a:spcBef>
                <a:spcPts val="0"/>
              </a:spcBef>
              <a:spcAft>
                <a:spcPts val="0"/>
              </a:spcAft>
              <a:buSzPts val="2400"/>
              <a:buNone/>
              <a:defRPr b="1"/>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5" name="Google Shape;25;p5"/>
          <p:cNvSpPr txBox="1">
            <a:spLocks noGrp="1"/>
          </p:cNvSpPr>
          <p:nvPr>
            <p:ph type="body" idx="1"/>
          </p:nvPr>
        </p:nvSpPr>
        <p:spPr>
          <a:xfrm>
            <a:off x="545433" y="1784400"/>
            <a:ext cx="11037200" cy="4548800"/>
          </a:xfrm>
          <a:prstGeom prst="rect">
            <a:avLst/>
          </a:prstGeom>
        </p:spPr>
        <p:txBody>
          <a:bodyPr spcFirstLastPara="1" wrap="square" lIns="0" tIns="0" rIns="0" bIns="0" anchor="t" anchorCtr="0">
            <a:noAutofit/>
          </a:bodyPr>
          <a:lstStyle>
            <a:lvl1pPr marL="609585" lvl="0" indent="-474121">
              <a:spcBef>
                <a:spcPts val="0"/>
              </a:spcBef>
              <a:spcAft>
                <a:spcPts val="0"/>
              </a:spcAft>
              <a:buSzPts val="2000"/>
              <a:buChar char="❖"/>
              <a:defRPr/>
            </a:lvl1pPr>
            <a:lvl2pPr marL="1219170" lvl="1" indent="-474121">
              <a:spcBef>
                <a:spcPts val="1333"/>
              </a:spcBef>
              <a:spcAft>
                <a:spcPts val="0"/>
              </a:spcAft>
              <a:buSzPts val="2000"/>
              <a:buChar char="➢"/>
              <a:defRPr/>
            </a:lvl2pPr>
            <a:lvl3pPr marL="1828754" lvl="2" indent="-474121">
              <a:spcBef>
                <a:spcPts val="1333"/>
              </a:spcBef>
              <a:spcAft>
                <a:spcPts val="0"/>
              </a:spcAft>
              <a:buSzPts val="2000"/>
              <a:buChar char="■"/>
              <a:defRPr/>
            </a:lvl3pPr>
            <a:lvl4pPr marL="2438339" lvl="3" indent="-474121">
              <a:spcBef>
                <a:spcPts val="1333"/>
              </a:spcBef>
              <a:spcAft>
                <a:spcPts val="0"/>
              </a:spcAft>
              <a:buSzPts val="2000"/>
              <a:buChar char="●"/>
              <a:defRPr/>
            </a:lvl4pPr>
            <a:lvl5pPr marL="3047924" lvl="4" indent="-474121">
              <a:spcBef>
                <a:spcPts val="1333"/>
              </a:spcBef>
              <a:spcAft>
                <a:spcPts val="0"/>
              </a:spcAft>
              <a:buSzPts val="2000"/>
              <a:buChar char="◆"/>
              <a:defRPr/>
            </a:lvl5pPr>
            <a:lvl6pPr marL="3657509" lvl="5" indent="-474121">
              <a:spcBef>
                <a:spcPts val="1333"/>
              </a:spcBef>
              <a:spcAft>
                <a:spcPts val="0"/>
              </a:spcAft>
              <a:buSzPts val="2000"/>
              <a:buChar char="➢"/>
              <a:defRPr/>
            </a:lvl6pPr>
            <a:lvl7pPr marL="4267093" lvl="6" indent="-474121">
              <a:spcBef>
                <a:spcPts val="1333"/>
              </a:spcBef>
              <a:spcAft>
                <a:spcPts val="0"/>
              </a:spcAft>
              <a:buSzPts val="2000"/>
              <a:buChar char="■"/>
              <a:defRPr/>
            </a:lvl7pPr>
            <a:lvl8pPr marL="4876678" lvl="7" indent="-474121">
              <a:spcBef>
                <a:spcPts val="1333"/>
              </a:spcBef>
              <a:spcAft>
                <a:spcPts val="0"/>
              </a:spcAft>
              <a:buSzPts val="2000"/>
              <a:buChar char="●"/>
              <a:defRPr/>
            </a:lvl8pPr>
            <a:lvl9pPr marL="5486263" lvl="8" indent="-474121">
              <a:spcBef>
                <a:spcPts val="1333"/>
              </a:spcBef>
              <a:spcAft>
                <a:spcPts val="1333"/>
              </a:spcAft>
              <a:buSzPts val="2000"/>
              <a:buChar char="◆"/>
              <a:defRPr/>
            </a:lvl9pPr>
          </a:lstStyle>
          <a:p>
            <a:endParaRPr/>
          </a:p>
        </p:txBody>
      </p:sp>
      <p:sp>
        <p:nvSpPr>
          <p:cNvPr id="26" name="Google Shape;26;p5"/>
          <p:cNvSpPr txBox="1">
            <a:spLocks noGrp="1"/>
          </p:cNvSpPr>
          <p:nvPr>
            <p:ph type="sldNum" idx="12"/>
          </p:nvPr>
        </p:nvSpPr>
        <p:spPr>
          <a:xfrm>
            <a:off x="11493503" y="6333200"/>
            <a:ext cx="571600" cy="398800"/>
          </a:xfrm>
          <a:prstGeom prst="rect">
            <a:avLst/>
          </a:prstGeom>
        </p:spPr>
        <p:txBody>
          <a:bodyPr spcFirstLastPara="1" wrap="square" lIns="0" tIns="0" rIns="0" bIns="0" anchor="ctr" anchorCtr="0">
            <a:noAutofit/>
          </a:bodyPr>
          <a:lstStyle>
            <a:lvl1pPr marL="0" lvl="0" indent="0" rtl="0">
              <a:buNone/>
              <a:defRPr sz="1733">
                <a:solidFill>
                  <a:schemeClr val="accent1"/>
                </a:solidFill>
                <a:latin typeface="Kalam"/>
                <a:ea typeface="Kalam"/>
                <a:cs typeface="Kalam"/>
                <a:sym typeface="Kalam"/>
              </a:defRPr>
            </a:lvl1pPr>
            <a:lvl2pPr marL="0" lvl="1" indent="0" rtl="0">
              <a:buNone/>
              <a:defRPr sz="1733">
                <a:solidFill>
                  <a:schemeClr val="accent1"/>
                </a:solidFill>
                <a:latin typeface="Kalam"/>
                <a:ea typeface="Kalam"/>
                <a:cs typeface="Kalam"/>
                <a:sym typeface="Kalam"/>
              </a:defRPr>
            </a:lvl2pPr>
            <a:lvl3pPr marL="0" lvl="2" indent="0" rtl="0">
              <a:buNone/>
              <a:defRPr sz="1733">
                <a:solidFill>
                  <a:schemeClr val="accent1"/>
                </a:solidFill>
                <a:latin typeface="Kalam"/>
                <a:ea typeface="Kalam"/>
                <a:cs typeface="Kalam"/>
                <a:sym typeface="Kalam"/>
              </a:defRPr>
            </a:lvl3pPr>
            <a:lvl4pPr marL="0" lvl="3" indent="0" rtl="0">
              <a:buNone/>
              <a:defRPr sz="1733">
                <a:solidFill>
                  <a:schemeClr val="accent1"/>
                </a:solidFill>
                <a:latin typeface="Kalam"/>
                <a:ea typeface="Kalam"/>
                <a:cs typeface="Kalam"/>
                <a:sym typeface="Kalam"/>
              </a:defRPr>
            </a:lvl4pPr>
            <a:lvl5pPr marL="0" lvl="4" indent="0" rtl="0">
              <a:buNone/>
              <a:defRPr sz="1733">
                <a:solidFill>
                  <a:schemeClr val="accent1"/>
                </a:solidFill>
                <a:latin typeface="Kalam"/>
                <a:ea typeface="Kalam"/>
                <a:cs typeface="Kalam"/>
                <a:sym typeface="Kalam"/>
              </a:defRPr>
            </a:lvl5pPr>
            <a:lvl6pPr marL="0" lvl="5" indent="0" rtl="0">
              <a:buNone/>
              <a:defRPr sz="1733">
                <a:solidFill>
                  <a:schemeClr val="accent1"/>
                </a:solidFill>
                <a:latin typeface="Kalam"/>
                <a:ea typeface="Kalam"/>
                <a:cs typeface="Kalam"/>
                <a:sym typeface="Kalam"/>
              </a:defRPr>
            </a:lvl6pPr>
            <a:lvl7pPr marL="0" lvl="6" indent="0" rtl="0">
              <a:buNone/>
              <a:defRPr sz="1733">
                <a:solidFill>
                  <a:schemeClr val="accent1"/>
                </a:solidFill>
                <a:latin typeface="Kalam"/>
                <a:ea typeface="Kalam"/>
                <a:cs typeface="Kalam"/>
                <a:sym typeface="Kalam"/>
              </a:defRPr>
            </a:lvl7pPr>
            <a:lvl8pPr marL="0" lvl="7" indent="0" rtl="0">
              <a:buNone/>
              <a:defRPr sz="1733">
                <a:solidFill>
                  <a:schemeClr val="accent1"/>
                </a:solidFill>
                <a:latin typeface="Kalam"/>
                <a:ea typeface="Kalam"/>
                <a:cs typeface="Kalam"/>
                <a:sym typeface="Kalam"/>
              </a:defRPr>
            </a:lvl8pPr>
            <a:lvl9pPr marL="0" lvl="8" indent="0" rtl="0">
              <a:buNone/>
              <a:defRPr sz="1733">
                <a:solidFill>
                  <a:schemeClr val="accent1"/>
                </a:solidFill>
                <a:latin typeface="Kalam"/>
                <a:ea typeface="Kalam"/>
                <a:cs typeface="Kalam"/>
                <a:sym typeface="Kalam"/>
              </a:defRPr>
            </a:lvl9pPr>
          </a:lstStyle>
          <a:p>
            <a:r>
              <a:rPr lang="it-IT"/>
              <a:t>  </a:t>
            </a:r>
            <a:fld id="{00000000-1234-1234-1234-123412341234}" type="slidenum">
              <a:rPr lang="en" smtClean="0"/>
              <a:pPr/>
              <a:t>‹N›</a:t>
            </a:fld>
            <a:endParaRPr/>
          </a:p>
        </p:txBody>
      </p:sp>
      <p:sp>
        <p:nvSpPr>
          <p:cNvPr id="5" name="Slide Number Placeholder 5">
            <a:extLst>
              <a:ext uri="{FF2B5EF4-FFF2-40B4-BE49-F238E27FC236}">
                <a16:creationId xmlns:a16="http://schemas.microsoft.com/office/drawing/2014/main" id="{34F29AEF-B06E-4BF5-B748-87F4ACE20499}"/>
              </a:ext>
            </a:extLst>
          </p:cNvPr>
          <p:cNvSpPr txBox="1">
            <a:spLocks/>
          </p:cNvSpPr>
          <p:nvPr userDrawn="1"/>
        </p:nvSpPr>
        <p:spPr>
          <a:xfrm>
            <a:off x="6537601" y="6346704"/>
            <a:ext cx="731981" cy="365125"/>
          </a:xfrm>
          <a:prstGeom prst="rect">
            <a:avLst/>
          </a:prstGeom>
        </p:spPr>
        <p:txBody>
          <a:bodyPr anchor="ctr" anchorCtr="0"/>
          <a:lstStyle>
            <a:defPPr>
              <a:defRPr lang="it-IT"/>
            </a:defPPr>
            <a:lvl1pPr marL="0" algn="l"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815B12F-D02A-B845-865F-37AC5B232343}" type="slidenum">
              <a:rPr lang="it-IT" smtClean="0"/>
              <a:pPr algn="ctr"/>
              <a:t>‹N›</a:t>
            </a:fld>
            <a:endParaRPr lang="it-IT" dirty="0"/>
          </a:p>
        </p:txBody>
      </p:sp>
    </p:spTree>
    <p:extLst>
      <p:ext uri="{BB962C8B-B14F-4D97-AF65-F5344CB8AC3E}">
        <p14:creationId xmlns:p14="http://schemas.microsoft.com/office/powerpoint/2010/main" val="3656772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0505B47-C677-1F40-983D-52F98A3CC2DB}" type="datetime1">
              <a:rPr lang="it-IT" smtClean="0"/>
              <a:t>23/03/2021</a:t>
            </a:fld>
            <a:endParaRPr lang="it-IT"/>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a:xfrm>
            <a:off x="6537601" y="6346704"/>
            <a:ext cx="731981" cy="365125"/>
          </a:xfrm>
          <a:prstGeom prst="rect">
            <a:avLst/>
          </a:prstGeom>
        </p:spPr>
        <p:txBody>
          <a:bodyPr anchor="ctr" anchorCtr="0"/>
          <a:lstStyle>
            <a:lvl1pPr>
              <a:defRPr sz="1200" b="0">
                <a:solidFill>
                  <a:schemeClr val="tx1"/>
                </a:solidFill>
              </a:defRPr>
            </a:lvl1pPr>
          </a:lstStyle>
          <a:p>
            <a:pPr algn="ctr"/>
            <a:fld id="{F815B12F-D02A-B845-865F-37AC5B232343}" type="slidenum">
              <a:rPr lang="it-IT" smtClean="0"/>
              <a:pPr algn="ctr"/>
              <a:t>‹N›</a:t>
            </a:fld>
            <a:endParaRPr lang="it-IT" dirty="0"/>
          </a:p>
        </p:txBody>
      </p:sp>
    </p:spTree>
    <p:extLst>
      <p:ext uri="{BB962C8B-B14F-4D97-AF65-F5344CB8AC3E}">
        <p14:creationId xmlns:p14="http://schemas.microsoft.com/office/powerpoint/2010/main" val="2172737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968F4F6F-EB56-314C-82B1-809730BD9621}" type="datetime1">
              <a:rPr lang="it-IT" smtClean="0"/>
              <a:t>23/03/2021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017954F3-FE4D-494C-9D55-8EA513084347}"/>
              </a:ext>
            </a:extLst>
          </p:cNvPr>
          <p:cNvSpPr>
            <a:spLocks noGrp="1"/>
          </p:cNvSpPr>
          <p:nvPr>
            <p:ph type="sldNum" sz="quarter" idx="12"/>
          </p:nvPr>
        </p:nvSpPr>
        <p:spPr>
          <a:xfrm>
            <a:off x="6537601" y="6346704"/>
            <a:ext cx="731981" cy="365125"/>
          </a:xfrm>
          <a:prstGeom prst="rect">
            <a:avLst/>
          </a:prstGeom>
        </p:spPr>
        <p:txBody>
          <a:bodyPr anchor="ctr" anchorCtr="0"/>
          <a:lstStyle>
            <a:lvl1pPr>
              <a:defRPr sz="1200" b="0">
                <a:solidFill>
                  <a:schemeClr val="tx1"/>
                </a:solidFill>
              </a:defRPr>
            </a:lvl1pPr>
          </a:lstStyle>
          <a:p>
            <a:pPr algn="ctr"/>
            <a:fld id="{F815B12F-D02A-B845-865F-37AC5B232343}" type="slidenum">
              <a:rPr lang="it-IT" smtClean="0"/>
              <a:pPr algn="ctr"/>
              <a:t>‹N›</a:t>
            </a:fld>
            <a:endParaRPr lang="it-IT" dirty="0"/>
          </a:p>
        </p:txBody>
      </p:sp>
    </p:spTree>
    <p:extLst>
      <p:ext uri="{BB962C8B-B14F-4D97-AF65-F5344CB8AC3E}">
        <p14:creationId xmlns:p14="http://schemas.microsoft.com/office/powerpoint/2010/main" val="187389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7A339B8-5484-664F-ACAF-E7277C00432F}" type="datetime1">
              <a:rPr lang="it-IT" smtClean="0"/>
              <a:t>23/03/2021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5">
            <a:extLst>
              <a:ext uri="{FF2B5EF4-FFF2-40B4-BE49-F238E27FC236}">
                <a16:creationId xmlns:a16="http://schemas.microsoft.com/office/drawing/2014/main" id="{8526D940-C1E8-45B9-A254-9984A74BDF73}"/>
              </a:ext>
            </a:extLst>
          </p:cNvPr>
          <p:cNvSpPr>
            <a:spLocks noGrp="1"/>
          </p:cNvSpPr>
          <p:nvPr>
            <p:ph type="sldNum" sz="quarter" idx="12"/>
          </p:nvPr>
        </p:nvSpPr>
        <p:spPr>
          <a:xfrm>
            <a:off x="6537601" y="6346704"/>
            <a:ext cx="731981" cy="365125"/>
          </a:xfrm>
          <a:prstGeom prst="rect">
            <a:avLst/>
          </a:prstGeom>
        </p:spPr>
        <p:txBody>
          <a:bodyPr anchor="ctr" anchorCtr="0"/>
          <a:lstStyle>
            <a:lvl1pPr>
              <a:defRPr sz="1200" b="0">
                <a:solidFill>
                  <a:schemeClr val="tx1"/>
                </a:solidFill>
              </a:defRPr>
            </a:lvl1pPr>
          </a:lstStyle>
          <a:p>
            <a:pPr algn="ctr"/>
            <a:fld id="{F815B12F-D02A-B845-865F-37AC5B232343}" type="slidenum">
              <a:rPr lang="it-IT" smtClean="0"/>
              <a:pPr algn="ctr"/>
              <a:t>‹N›</a:t>
            </a:fld>
            <a:endParaRPr lang="it-IT" dirty="0"/>
          </a:p>
        </p:txBody>
      </p:sp>
    </p:spTree>
    <p:extLst>
      <p:ext uri="{BB962C8B-B14F-4D97-AF65-F5344CB8AC3E}">
        <p14:creationId xmlns:p14="http://schemas.microsoft.com/office/powerpoint/2010/main" val="111748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9" y="2505075"/>
            <a:ext cx="5157787" cy="3684588"/>
          </a:xfrm>
        </p:spPr>
        <p:txBody>
          <a:bodyPr/>
          <a:lstStyle/>
          <a:p>
            <a:pPr lvl="0"/>
            <a:r>
              <a:rPr lang="it-IT"/>
              <a:t>Fare clic per modificare gli stili del testo dello schema</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1" y="2505075"/>
            <a:ext cx="5183188" cy="3684588"/>
          </a:xfrm>
        </p:spPr>
        <p:txBody>
          <a:bodyPr/>
          <a:lstStyle/>
          <a:p>
            <a:pPr lvl="0"/>
            <a:r>
              <a:rPr lang="it-IT"/>
              <a:t>Fare clic per modificare gli stili del testo dello schema</a:t>
            </a:r>
          </a:p>
        </p:txBody>
      </p:sp>
      <p:sp>
        <p:nvSpPr>
          <p:cNvPr id="7" name="Date Placeholder 6"/>
          <p:cNvSpPr>
            <a:spLocks noGrp="1"/>
          </p:cNvSpPr>
          <p:nvPr>
            <p:ph type="dt" sz="half" idx="10"/>
          </p:nvPr>
        </p:nvSpPr>
        <p:spPr/>
        <p:txBody>
          <a:bodyPr/>
          <a:lstStyle/>
          <a:p>
            <a:fld id="{E364C197-D765-984E-8EDD-917FE17EC1FC}" type="datetime1">
              <a:rPr lang="it-IT" smtClean="0"/>
              <a:t>23/03/2021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5">
            <a:extLst>
              <a:ext uri="{FF2B5EF4-FFF2-40B4-BE49-F238E27FC236}">
                <a16:creationId xmlns:a16="http://schemas.microsoft.com/office/drawing/2014/main" id="{D54A968A-06DE-4E71-AFEF-CD58AC586EA2}"/>
              </a:ext>
            </a:extLst>
          </p:cNvPr>
          <p:cNvSpPr>
            <a:spLocks noGrp="1"/>
          </p:cNvSpPr>
          <p:nvPr>
            <p:ph type="sldNum" sz="quarter" idx="12"/>
          </p:nvPr>
        </p:nvSpPr>
        <p:spPr>
          <a:xfrm>
            <a:off x="6537601" y="6346704"/>
            <a:ext cx="731981" cy="365125"/>
          </a:xfrm>
          <a:prstGeom prst="rect">
            <a:avLst/>
          </a:prstGeom>
        </p:spPr>
        <p:txBody>
          <a:bodyPr anchor="ctr" anchorCtr="0"/>
          <a:lstStyle>
            <a:lvl1pPr>
              <a:defRPr sz="1200" b="0">
                <a:solidFill>
                  <a:schemeClr val="tx1"/>
                </a:solidFill>
              </a:defRPr>
            </a:lvl1pPr>
          </a:lstStyle>
          <a:p>
            <a:pPr algn="ctr"/>
            <a:fld id="{F815B12F-D02A-B845-865F-37AC5B232343}" type="slidenum">
              <a:rPr lang="it-IT" smtClean="0"/>
              <a:pPr algn="ctr"/>
              <a:t>‹N›</a:t>
            </a:fld>
            <a:endParaRPr lang="it-IT" dirty="0"/>
          </a:p>
        </p:txBody>
      </p:sp>
    </p:spTree>
    <p:extLst>
      <p:ext uri="{BB962C8B-B14F-4D97-AF65-F5344CB8AC3E}">
        <p14:creationId xmlns:p14="http://schemas.microsoft.com/office/powerpoint/2010/main" val="2973323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FBEED0B3-174C-A24A-BE04-FF55F9EFE698}" type="datetime1">
              <a:rPr lang="it-IT" smtClean="0"/>
              <a:t>23/03/2021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5">
            <a:extLst>
              <a:ext uri="{FF2B5EF4-FFF2-40B4-BE49-F238E27FC236}">
                <a16:creationId xmlns:a16="http://schemas.microsoft.com/office/drawing/2014/main" id="{EFB90D64-D0FA-4AED-B3E6-7BC076162F2C}"/>
              </a:ext>
            </a:extLst>
          </p:cNvPr>
          <p:cNvSpPr>
            <a:spLocks noGrp="1"/>
          </p:cNvSpPr>
          <p:nvPr>
            <p:ph type="sldNum" sz="quarter" idx="12"/>
          </p:nvPr>
        </p:nvSpPr>
        <p:spPr>
          <a:xfrm>
            <a:off x="6537601" y="6346704"/>
            <a:ext cx="731981" cy="365125"/>
          </a:xfrm>
          <a:prstGeom prst="rect">
            <a:avLst/>
          </a:prstGeom>
        </p:spPr>
        <p:txBody>
          <a:bodyPr anchor="ctr" anchorCtr="0"/>
          <a:lstStyle>
            <a:lvl1pPr>
              <a:defRPr sz="1200" b="0">
                <a:solidFill>
                  <a:schemeClr val="tx1"/>
                </a:solidFill>
              </a:defRPr>
            </a:lvl1pPr>
          </a:lstStyle>
          <a:p>
            <a:pPr algn="ctr"/>
            <a:fld id="{F815B12F-D02A-B845-865F-37AC5B232343}" type="slidenum">
              <a:rPr lang="it-IT" smtClean="0"/>
              <a:pPr algn="ctr"/>
              <a:t>‹N›</a:t>
            </a:fld>
            <a:endParaRPr lang="it-IT" dirty="0"/>
          </a:p>
        </p:txBody>
      </p:sp>
    </p:spTree>
    <p:extLst>
      <p:ext uri="{BB962C8B-B14F-4D97-AF65-F5344CB8AC3E}">
        <p14:creationId xmlns:p14="http://schemas.microsoft.com/office/powerpoint/2010/main" val="3491686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4F15C-91D5-9241-AC17-030113BDD6BC}" type="datetime1">
              <a:rPr lang="it-IT" smtClean="0"/>
              <a:t>23/03/2021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5">
            <a:extLst>
              <a:ext uri="{FF2B5EF4-FFF2-40B4-BE49-F238E27FC236}">
                <a16:creationId xmlns:a16="http://schemas.microsoft.com/office/drawing/2014/main" id="{C85AF3B0-C217-4401-82E4-1D16EA6FDCA9}"/>
              </a:ext>
            </a:extLst>
          </p:cNvPr>
          <p:cNvSpPr>
            <a:spLocks noGrp="1"/>
          </p:cNvSpPr>
          <p:nvPr>
            <p:ph type="sldNum" sz="quarter" idx="12"/>
          </p:nvPr>
        </p:nvSpPr>
        <p:spPr>
          <a:xfrm>
            <a:off x="6537601" y="6346704"/>
            <a:ext cx="731981" cy="365125"/>
          </a:xfrm>
          <a:prstGeom prst="rect">
            <a:avLst/>
          </a:prstGeom>
        </p:spPr>
        <p:txBody>
          <a:bodyPr anchor="ctr" anchorCtr="0"/>
          <a:lstStyle>
            <a:lvl1pPr>
              <a:defRPr sz="1200" b="0">
                <a:solidFill>
                  <a:schemeClr val="tx1"/>
                </a:solidFill>
              </a:defRPr>
            </a:lvl1pPr>
          </a:lstStyle>
          <a:p>
            <a:pPr algn="ctr"/>
            <a:fld id="{F815B12F-D02A-B845-865F-37AC5B232343}" type="slidenum">
              <a:rPr lang="it-IT" smtClean="0"/>
              <a:pPr algn="ctr"/>
              <a:t>‹N›</a:t>
            </a:fld>
            <a:endParaRPr lang="it-IT" dirty="0"/>
          </a:p>
        </p:txBody>
      </p:sp>
    </p:spTree>
    <p:extLst>
      <p:ext uri="{BB962C8B-B14F-4D97-AF65-F5344CB8AC3E}">
        <p14:creationId xmlns:p14="http://schemas.microsoft.com/office/powerpoint/2010/main" val="1967958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9365BFC-7B76-CB43-9325-91EE391A0695}" type="datetime1">
              <a:rPr lang="it-IT" smtClean="0"/>
              <a:t>23/03/2021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5">
            <a:extLst>
              <a:ext uri="{FF2B5EF4-FFF2-40B4-BE49-F238E27FC236}">
                <a16:creationId xmlns:a16="http://schemas.microsoft.com/office/drawing/2014/main" id="{5F0B3376-A58C-4333-8002-639AD5BB9321}"/>
              </a:ext>
            </a:extLst>
          </p:cNvPr>
          <p:cNvSpPr>
            <a:spLocks noGrp="1"/>
          </p:cNvSpPr>
          <p:nvPr>
            <p:ph type="sldNum" sz="quarter" idx="12"/>
          </p:nvPr>
        </p:nvSpPr>
        <p:spPr>
          <a:xfrm>
            <a:off x="6537601" y="6346704"/>
            <a:ext cx="731981" cy="365125"/>
          </a:xfrm>
          <a:prstGeom prst="rect">
            <a:avLst/>
          </a:prstGeom>
        </p:spPr>
        <p:txBody>
          <a:bodyPr anchor="ctr" anchorCtr="0"/>
          <a:lstStyle>
            <a:lvl1pPr>
              <a:defRPr sz="1200" b="0">
                <a:solidFill>
                  <a:schemeClr val="tx1"/>
                </a:solidFill>
              </a:defRPr>
            </a:lvl1pPr>
          </a:lstStyle>
          <a:p>
            <a:pPr algn="ctr"/>
            <a:fld id="{F815B12F-D02A-B845-865F-37AC5B232343}" type="slidenum">
              <a:rPr lang="it-IT" smtClean="0"/>
              <a:pPr algn="ctr"/>
              <a:t>‹N›</a:t>
            </a:fld>
            <a:endParaRPr lang="it-IT" dirty="0"/>
          </a:p>
        </p:txBody>
      </p:sp>
    </p:spTree>
    <p:extLst>
      <p:ext uri="{BB962C8B-B14F-4D97-AF65-F5344CB8AC3E}">
        <p14:creationId xmlns:p14="http://schemas.microsoft.com/office/powerpoint/2010/main" val="3578926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116627E-FEA8-B442-B9A7-66CE3E6E6241}" type="datetime1">
              <a:rPr lang="it-IT" smtClean="0"/>
              <a:t>23/03/2021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5">
            <a:extLst>
              <a:ext uri="{FF2B5EF4-FFF2-40B4-BE49-F238E27FC236}">
                <a16:creationId xmlns:a16="http://schemas.microsoft.com/office/drawing/2014/main" id="{8A3D1747-FFAF-4D6B-B3EB-8290B1F3D772}"/>
              </a:ext>
            </a:extLst>
          </p:cNvPr>
          <p:cNvSpPr>
            <a:spLocks noGrp="1"/>
          </p:cNvSpPr>
          <p:nvPr>
            <p:ph type="sldNum" sz="quarter" idx="12"/>
          </p:nvPr>
        </p:nvSpPr>
        <p:spPr>
          <a:xfrm>
            <a:off x="6537601" y="6346704"/>
            <a:ext cx="731981" cy="365125"/>
          </a:xfrm>
          <a:prstGeom prst="rect">
            <a:avLst/>
          </a:prstGeom>
        </p:spPr>
        <p:txBody>
          <a:bodyPr anchor="ctr" anchorCtr="0"/>
          <a:lstStyle>
            <a:lvl1pPr>
              <a:defRPr sz="1200" b="0">
                <a:solidFill>
                  <a:schemeClr val="tx1"/>
                </a:solidFill>
              </a:defRPr>
            </a:lvl1pPr>
          </a:lstStyle>
          <a:p>
            <a:pPr algn="ctr"/>
            <a:fld id="{F815B12F-D02A-B845-865F-37AC5B232343}" type="slidenum">
              <a:rPr lang="it-IT" smtClean="0"/>
              <a:pPr algn="ctr"/>
              <a:t>‹N›</a:t>
            </a:fld>
            <a:endParaRPr lang="it-IT" dirty="0"/>
          </a:p>
        </p:txBody>
      </p:sp>
    </p:spTree>
    <p:extLst>
      <p:ext uri="{BB962C8B-B14F-4D97-AF65-F5344CB8AC3E}">
        <p14:creationId xmlns:p14="http://schemas.microsoft.com/office/powerpoint/2010/main" val="3297032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3269" y="160028"/>
            <a:ext cx="9720532" cy="1032353"/>
          </a:xfrm>
          <a:prstGeom prst="rect">
            <a:avLst/>
          </a:prstGeom>
        </p:spPr>
        <p:txBody>
          <a:bodyPr vert="horz" lIns="91440" tIns="45720" rIns="91440" bIns="45720" rtlCol="0" anchor="ctr">
            <a:normAutofit/>
          </a:bodyPr>
          <a:lstStyle/>
          <a:p>
            <a:r>
              <a:rPr lang="it-IT" dirty="0"/>
              <a:t>Fare clic per modificare lo stile del titolo dello schema</a:t>
            </a:r>
            <a:endParaRPr lang="en-US" dirty="0"/>
          </a:p>
        </p:txBody>
      </p:sp>
      <p:sp>
        <p:nvSpPr>
          <p:cNvPr id="3" name="Text Placeholder 2"/>
          <p:cNvSpPr>
            <a:spLocks noGrp="1"/>
          </p:cNvSpPr>
          <p:nvPr>
            <p:ph type="body" idx="1"/>
          </p:nvPr>
        </p:nvSpPr>
        <p:spPr>
          <a:xfrm>
            <a:off x="838200" y="1358781"/>
            <a:ext cx="10515600" cy="4818182"/>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Date Placeholder 3"/>
          <p:cNvSpPr>
            <a:spLocks noGrp="1"/>
          </p:cNvSpPr>
          <p:nvPr>
            <p:ph type="dt" sz="half" idx="2"/>
          </p:nvPr>
        </p:nvSpPr>
        <p:spPr>
          <a:xfrm>
            <a:off x="842514" y="6356352"/>
            <a:ext cx="15613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02EA9-9C59-B94A-A747-D112AE1C00E1}" type="datetime1">
              <a:rPr lang="it-IT" smtClean="0"/>
              <a:t>23/03/2021</a:t>
            </a:fld>
            <a:endParaRPr lang="it-IT"/>
          </a:p>
        </p:txBody>
      </p:sp>
      <p:sp>
        <p:nvSpPr>
          <p:cNvPr id="5" name="Footer Placeholder 4"/>
          <p:cNvSpPr>
            <a:spLocks noGrp="1"/>
          </p:cNvSpPr>
          <p:nvPr>
            <p:ph type="ftr" sz="quarter" idx="3"/>
          </p:nvPr>
        </p:nvSpPr>
        <p:spPr>
          <a:xfrm>
            <a:off x="2610929" y="6356352"/>
            <a:ext cx="373811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7" name="Rettangolo 6">
            <a:extLst>
              <a:ext uri="{FF2B5EF4-FFF2-40B4-BE49-F238E27FC236}">
                <a16:creationId xmlns:a16="http://schemas.microsoft.com/office/drawing/2014/main" id="{DCE86EC0-9AA0-9445-A96A-DFDEC4EB036F}"/>
              </a:ext>
            </a:extLst>
          </p:cNvPr>
          <p:cNvSpPr/>
          <p:nvPr userDrawn="1"/>
        </p:nvSpPr>
        <p:spPr>
          <a:xfrm>
            <a:off x="6829494" y="6364235"/>
            <a:ext cx="3716383" cy="415498"/>
          </a:xfrm>
          <a:prstGeom prst="rect">
            <a:avLst/>
          </a:prstGeom>
        </p:spPr>
        <p:txBody>
          <a:bodyPr wrap="square">
            <a:spAutoFit/>
          </a:bodyPr>
          <a:lstStyle/>
          <a:p>
            <a:pPr algn="r"/>
            <a:r>
              <a:rPr lang="en-GB" sz="1050" dirty="0">
                <a:solidFill>
                  <a:schemeClr val="tx1"/>
                </a:solidFill>
              </a:rPr>
              <a:t>Funded by the European Union’s </a:t>
            </a:r>
          </a:p>
          <a:p>
            <a:pPr algn="r"/>
            <a:r>
              <a:rPr lang="en-US" sz="1050" dirty="0">
                <a:solidFill>
                  <a:schemeClr val="tx1"/>
                </a:solidFill>
              </a:rPr>
              <a:t>Horizon 2020 - Grant N° </a:t>
            </a:r>
            <a:r>
              <a:rPr lang="uk-UA" sz="1050" dirty="0">
                <a:solidFill>
                  <a:schemeClr val="tx1"/>
                </a:solidFill>
              </a:rPr>
              <a:t>824064</a:t>
            </a:r>
            <a:endParaRPr lang="en-GB" sz="1400" dirty="0">
              <a:solidFill>
                <a:schemeClr val="tx1"/>
              </a:solidFill>
            </a:endParaRPr>
          </a:p>
        </p:txBody>
      </p:sp>
      <p:pic>
        <p:nvPicPr>
          <p:cNvPr id="8" name="Immagine 7">
            <a:extLst>
              <a:ext uri="{FF2B5EF4-FFF2-40B4-BE49-F238E27FC236}">
                <a16:creationId xmlns:a16="http://schemas.microsoft.com/office/drawing/2014/main" id="{2E0477E6-C1AD-094D-A442-EF1BE2575039}"/>
              </a:ext>
            </a:extLst>
          </p:cNvPr>
          <p:cNvPicPr/>
          <p:nvPr userDrawn="1"/>
        </p:nvPicPr>
        <p:blipFill>
          <a:blip r:embed="rId16">
            <a:extLst>
              <a:ext uri="{28A0092B-C50C-407E-A947-70E740481C1C}">
                <a14:useLocalDpi xmlns:a14="http://schemas.microsoft.com/office/drawing/2010/main" val="0"/>
              </a:ext>
            </a:extLst>
          </a:blip>
          <a:stretch>
            <a:fillRect/>
          </a:stretch>
        </p:blipFill>
        <p:spPr>
          <a:xfrm>
            <a:off x="10545877" y="6425157"/>
            <a:ext cx="608780" cy="293654"/>
          </a:xfrm>
          <a:prstGeom prst="rect">
            <a:avLst/>
          </a:prstGeom>
          <a:ln w="3175">
            <a:noFill/>
          </a:ln>
        </p:spPr>
      </p:pic>
    </p:spTree>
    <p:extLst>
      <p:ext uri="{BB962C8B-B14F-4D97-AF65-F5344CB8AC3E}">
        <p14:creationId xmlns:p14="http://schemas.microsoft.com/office/powerpoint/2010/main" val="15676220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Tx/>
        <a:buBlip>
          <a:blip r:embed="rId17"/>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17"/>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17"/>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17"/>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17"/>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gif"/><Relationship Id="rId4" Type="http://schemas.openxmlformats.org/officeDocument/2006/relationships/image" Target="../media/image9.jp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18" Type="http://schemas.openxmlformats.org/officeDocument/2006/relationships/image" Target="../media/image19.png"/><Relationship Id="rId3" Type="http://schemas.openxmlformats.org/officeDocument/2006/relationships/image" Target="../media/image20.png"/><Relationship Id="rId7" Type="http://schemas.openxmlformats.org/officeDocument/2006/relationships/diagramColors" Target="../diagrams/colors3.xml"/><Relationship Id="rId12" Type="http://schemas.openxmlformats.org/officeDocument/2006/relationships/diagramColors" Target="../diagrams/colors4.xml"/><Relationship Id="rId17" Type="http://schemas.openxmlformats.org/officeDocument/2006/relationships/hyperlink" Target="https://iopscience.iop.org/issue/2041-8205/848/2" TargetMode="External"/><Relationship Id="rId2" Type="http://schemas.openxmlformats.org/officeDocument/2006/relationships/notesSlide" Target="../notesSlides/notesSlide5.xml"/><Relationship Id="rId16" Type="http://schemas.openxmlformats.org/officeDocument/2006/relationships/hyperlink" Target="https://iopscience.iop.org/volume/2041-8205/848" TargetMode="External"/><Relationship Id="rId1" Type="http://schemas.openxmlformats.org/officeDocument/2006/relationships/slideLayout" Target="../slideLayouts/slideLayout6.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5" Type="http://schemas.openxmlformats.org/officeDocument/2006/relationships/hyperlink" Target="https://iopscience.iop.org/journal/2041-8205" TargetMode="Externa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 Id="rId14" Type="http://schemas.openxmlformats.org/officeDocument/2006/relationships/image" Target="../media/image21.jpg"/></Relationships>
</file>

<file path=ppt/slides/_rels/slide9.xml.rels><?xml version="1.0" encoding="UTF-8" standalone="yes"?>
<Relationships xmlns="http://schemas.openxmlformats.org/package/2006/relationships"><Relationship Id="rId8" Type="http://schemas.openxmlformats.org/officeDocument/2006/relationships/hyperlink" Target="https://doi.org/10.1088/2632-2153/ab7d31" TargetMode="External"/><Relationship Id="rId3" Type="http://schemas.openxmlformats.org/officeDocument/2006/relationships/image" Target="../media/image23.jp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2DB56F84-064A-4C96-AAA0-C6B6702194F2}"/>
              </a:ext>
            </a:extLst>
          </p:cNvPr>
          <p:cNvSpPr>
            <a:spLocks noGrp="1"/>
          </p:cNvSpPr>
          <p:nvPr>
            <p:ph type="dt" sz="half" idx="10"/>
          </p:nvPr>
        </p:nvSpPr>
        <p:spPr/>
        <p:txBody>
          <a:bodyPr/>
          <a:lstStyle/>
          <a:p>
            <a:fld id="{70505B47-C677-1F40-983D-52F98A3CC2DB}" type="datetime1">
              <a:rPr lang="it-IT" smtClean="0"/>
              <a:t>23/03/2021</a:t>
            </a:fld>
            <a:endParaRPr lang="it-IT"/>
          </a:p>
        </p:txBody>
      </p:sp>
      <p:sp>
        <p:nvSpPr>
          <p:cNvPr id="6" name="Segnaposto numero diapositiva 5">
            <a:extLst>
              <a:ext uri="{FF2B5EF4-FFF2-40B4-BE49-F238E27FC236}">
                <a16:creationId xmlns:a16="http://schemas.microsoft.com/office/drawing/2014/main" id="{BE7C40F6-143D-415A-8755-5835500C1A29}"/>
              </a:ext>
            </a:extLst>
          </p:cNvPr>
          <p:cNvSpPr>
            <a:spLocks noGrp="1"/>
          </p:cNvSpPr>
          <p:nvPr>
            <p:ph type="sldNum" sz="quarter" idx="12"/>
          </p:nvPr>
        </p:nvSpPr>
        <p:spPr/>
        <p:txBody>
          <a:bodyPr/>
          <a:lstStyle/>
          <a:p>
            <a:pPr algn="ctr"/>
            <a:fld id="{F815B12F-D02A-B845-865F-37AC5B232343}" type="slidenum">
              <a:rPr lang="it-IT" smtClean="0"/>
              <a:pPr algn="ctr"/>
              <a:t>1</a:t>
            </a:fld>
            <a:endParaRPr lang="it-IT" dirty="0"/>
          </a:p>
        </p:txBody>
      </p:sp>
      <p:sp>
        <p:nvSpPr>
          <p:cNvPr id="7" name="Footer Placeholder 3">
            <a:extLst>
              <a:ext uri="{FF2B5EF4-FFF2-40B4-BE49-F238E27FC236}">
                <a16:creationId xmlns:a16="http://schemas.microsoft.com/office/drawing/2014/main" id="{A17DA9A2-71BD-4886-AAEC-20E150DCBC3E}"/>
              </a:ext>
            </a:extLst>
          </p:cNvPr>
          <p:cNvSpPr>
            <a:spLocks noGrp="1"/>
          </p:cNvSpPr>
          <p:nvPr>
            <p:ph type="ftr" sz="quarter" idx="11"/>
          </p:nvPr>
        </p:nvSpPr>
        <p:spPr>
          <a:xfrm>
            <a:off x="3482197" y="6356352"/>
            <a:ext cx="2803585" cy="365125"/>
          </a:xfrm>
        </p:spPr>
        <p:txBody>
          <a:bodyPr/>
          <a:lstStyle/>
          <a:p>
            <a:r>
              <a:rPr lang="it-IT" dirty="0"/>
              <a:t>ESCAPE OSSR Webinar</a:t>
            </a:r>
          </a:p>
        </p:txBody>
      </p:sp>
      <p:pic>
        <p:nvPicPr>
          <p:cNvPr id="8" name="Immagine 7">
            <a:extLst>
              <a:ext uri="{FF2B5EF4-FFF2-40B4-BE49-F238E27FC236}">
                <a16:creationId xmlns:a16="http://schemas.microsoft.com/office/drawing/2014/main" id="{378F7767-6C92-40FE-BECC-DED88EB78015}"/>
              </a:ext>
            </a:extLst>
          </p:cNvPr>
          <p:cNvPicPr>
            <a:picLocks noChangeAspect="1"/>
          </p:cNvPicPr>
          <p:nvPr/>
        </p:nvPicPr>
        <p:blipFill>
          <a:blip r:embed="rId2"/>
          <a:stretch>
            <a:fillRect/>
          </a:stretch>
        </p:blipFill>
        <p:spPr>
          <a:xfrm>
            <a:off x="2002255" y="18718"/>
            <a:ext cx="8187490" cy="6140617"/>
          </a:xfrm>
          <a:prstGeom prst="rect">
            <a:avLst/>
          </a:prstGeom>
        </p:spPr>
      </p:pic>
    </p:spTree>
    <p:extLst>
      <p:ext uri="{BB962C8B-B14F-4D97-AF65-F5344CB8AC3E}">
        <p14:creationId xmlns:p14="http://schemas.microsoft.com/office/powerpoint/2010/main" val="167115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Diagram&#10;&#10;Description automatically generated">
            <a:extLst>
              <a:ext uri="{FF2B5EF4-FFF2-40B4-BE49-F238E27FC236}">
                <a16:creationId xmlns:a16="http://schemas.microsoft.com/office/drawing/2014/main" id="{E1D78E6B-A434-C249-BFE3-421201DB6EFB}"/>
              </a:ext>
            </a:extLst>
          </p:cNvPr>
          <p:cNvPicPr>
            <a:picLocks noChangeAspect="1"/>
          </p:cNvPicPr>
          <p:nvPr/>
        </p:nvPicPr>
        <p:blipFill>
          <a:blip r:embed="rId2"/>
          <a:stretch>
            <a:fillRect/>
          </a:stretch>
        </p:blipFill>
        <p:spPr>
          <a:xfrm>
            <a:off x="2034057" y="4374295"/>
            <a:ext cx="8123886" cy="1715662"/>
          </a:xfrm>
          <a:prstGeom prst="rect">
            <a:avLst/>
          </a:prstGeom>
        </p:spPr>
      </p:pic>
      <p:sp>
        <p:nvSpPr>
          <p:cNvPr id="44" name="Right Arrow Callout 43">
            <a:extLst>
              <a:ext uri="{FF2B5EF4-FFF2-40B4-BE49-F238E27FC236}">
                <a16:creationId xmlns:a16="http://schemas.microsoft.com/office/drawing/2014/main" id="{BE4D9938-8237-3C44-9C65-24311860C946}"/>
              </a:ext>
            </a:extLst>
          </p:cNvPr>
          <p:cNvSpPr/>
          <p:nvPr/>
        </p:nvSpPr>
        <p:spPr>
          <a:xfrm>
            <a:off x="1633195" y="1139281"/>
            <a:ext cx="5677151" cy="3237191"/>
          </a:xfrm>
          <a:prstGeom prst="rightArrowCallout">
            <a:avLst>
              <a:gd name="adj1" fmla="val 9474"/>
              <a:gd name="adj2" fmla="val 14278"/>
              <a:gd name="adj3" fmla="val 20687"/>
              <a:gd name="adj4" fmla="val 62583"/>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 name="TextBox 4">
            <a:extLst>
              <a:ext uri="{FF2B5EF4-FFF2-40B4-BE49-F238E27FC236}">
                <a16:creationId xmlns:a16="http://schemas.microsoft.com/office/drawing/2014/main" id="{56BC0F33-56FE-0B48-8513-50A6960A4EA9}"/>
              </a:ext>
            </a:extLst>
          </p:cNvPr>
          <p:cNvSpPr txBox="1"/>
          <p:nvPr/>
        </p:nvSpPr>
        <p:spPr>
          <a:xfrm>
            <a:off x="1835170" y="2796493"/>
            <a:ext cx="3273229" cy="1261884"/>
          </a:xfrm>
          <a:prstGeom prst="rect">
            <a:avLst/>
          </a:prstGeom>
          <a:solidFill>
            <a:schemeClr val="bg1"/>
          </a:solidFill>
          <a:ln>
            <a:solidFill>
              <a:schemeClr val="tx1"/>
            </a:solidFill>
          </a:ln>
        </p:spPr>
        <p:txBody>
          <a:bodyPr wrap="square" rtlCol="0">
            <a:spAutoFit/>
          </a:bodyPr>
          <a:lstStyle/>
          <a:p>
            <a:pPr algn="ctr"/>
            <a:r>
              <a:rPr lang="en-GB" sz="1200" b="1" dirty="0">
                <a:latin typeface="Arial" panose="020B0604020202020204" pitchFamily="34" charset="0"/>
                <a:cs typeface="Arial" panose="020B0604020202020204" pitchFamily="34" charset="0"/>
              </a:rPr>
              <a:t>HANGAR IN A VIRGO ML PIPELINE</a:t>
            </a:r>
          </a:p>
          <a:p>
            <a:pPr algn="ctr"/>
            <a:endParaRPr lang="en-GB" sz="400" dirty="0">
              <a:latin typeface="Arial" panose="020B0604020202020204" pitchFamily="34" charset="0"/>
              <a:cs typeface="Arial" panose="020B0604020202020204" pitchFamily="34" charset="0"/>
            </a:endParaRPr>
          </a:p>
          <a:p>
            <a:pPr marL="285744" indent="-285744">
              <a:buFont typeface="Arial" panose="020B0604020202020204" pitchFamily="34" charset="0"/>
              <a:buChar char="•"/>
            </a:pPr>
            <a:r>
              <a:rPr lang="en-GB" sz="1200" dirty="0">
                <a:latin typeface="Arial" panose="020B0604020202020204" pitchFamily="34" charset="0"/>
                <a:cs typeface="Arial" panose="020B0604020202020204" pitchFamily="34" charset="0"/>
              </a:rPr>
              <a:t>Core-Collapse Supernova Classification</a:t>
            </a:r>
          </a:p>
          <a:p>
            <a:pPr marL="285744" indent="-285744">
              <a:buFont typeface="Arial" panose="020B0604020202020204" pitchFamily="34" charset="0"/>
              <a:buChar char="•"/>
            </a:pPr>
            <a:r>
              <a:rPr lang="en-GB" sz="1200" dirty="0">
                <a:latin typeface="Arial" panose="020B0604020202020204" pitchFamily="34" charset="0"/>
                <a:cs typeface="Arial" panose="020B0604020202020204" pitchFamily="34" charset="0"/>
              </a:rPr>
              <a:t>Store full science segments based on GPS starting times</a:t>
            </a:r>
          </a:p>
          <a:p>
            <a:pPr marL="285744" indent="-285744">
              <a:buFont typeface="Arial" panose="020B0604020202020204" pitchFamily="34" charset="0"/>
              <a:buChar char="•"/>
            </a:pPr>
            <a:r>
              <a:rPr lang="en-GB" sz="1200" dirty="0">
                <a:latin typeface="Arial" panose="020B0604020202020204" pitchFamily="34" charset="0"/>
                <a:cs typeface="Arial" panose="020B0604020202020204" pitchFamily="34" charset="0"/>
              </a:rPr>
              <a:t>Store individual time series or spectrogram samples around triggers</a:t>
            </a:r>
          </a:p>
        </p:txBody>
      </p:sp>
      <p:pic>
        <p:nvPicPr>
          <p:cNvPr id="32" name="Picture 31" descr="Icon&#10;&#10;Description automatically generated">
            <a:extLst>
              <a:ext uri="{FF2B5EF4-FFF2-40B4-BE49-F238E27FC236}">
                <a16:creationId xmlns:a16="http://schemas.microsoft.com/office/drawing/2014/main" id="{EDA76C09-0A4B-F048-9866-01D7BD7D673E}"/>
              </a:ext>
            </a:extLst>
          </p:cNvPr>
          <p:cNvPicPr>
            <a:picLocks noChangeAspect="1"/>
          </p:cNvPicPr>
          <p:nvPr/>
        </p:nvPicPr>
        <p:blipFill>
          <a:blip r:embed="rId3"/>
          <a:stretch>
            <a:fillRect/>
          </a:stretch>
        </p:blipFill>
        <p:spPr>
          <a:xfrm>
            <a:off x="9697074" y="667665"/>
            <a:ext cx="901617" cy="529075"/>
          </a:xfrm>
          <a:prstGeom prst="rect">
            <a:avLst/>
          </a:prstGeom>
        </p:spPr>
      </p:pic>
      <p:pic>
        <p:nvPicPr>
          <p:cNvPr id="36" name="Picture 35">
            <a:extLst>
              <a:ext uri="{FF2B5EF4-FFF2-40B4-BE49-F238E27FC236}">
                <a16:creationId xmlns:a16="http://schemas.microsoft.com/office/drawing/2014/main" id="{27543974-E7BA-B245-A082-A6B6EE330A3B}"/>
              </a:ext>
            </a:extLst>
          </p:cNvPr>
          <p:cNvPicPr>
            <a:picLocks noChangeAspect="1"/>
          </p:cNvPicPr>
          <p:nvPr/>
        </p:nvPicPr>
        <p:blipFill>
          <a:blip r:embed="rId4"/>
          <a:stretch>
            <a:fillRect/>
          </a:stretch>
        </p:blipFill>
        <p:spPr>
          <a:xfrm>
            <a:off x="8237477" y="923706"/>
            <a:ext cx="1274827" cy="289197"/>
          </a:xfrm>
          <a:prstGeom prst="rect">
            <a:avLst/>
          </a:prstGeom>
        </p:spPr>
      </p:pic>
      <p:sp>
        <p:nvSpPr>
          <p:cNvPr id="41" name="TextBox 40">
            <a:extLst>
              <a:ext uri="{FF2B5EF4-FFF2-40B4-BE49-F238E27FC236}">
                <a16:creationId xmlns:a16="http://schemas.microsoft.com/office/drawing/2014/main" id="{F4BD9561-E38B-8B49-B09E-6FF1486E7613}"/>
              </a:ext>
            </a:extLst>
          </p:cNvPr>
          <p:cNvSpPr txBox="1"/>
          <p:nvPr/>
        </p:nvSpPr>
        <p:spPr>
          <a:xfrm>
            <a:off x="1835170" y="1229223"/>
            <a:ext cx="3273229" cy="1446550"/>
          </a:xfrm>
          <a:prstGeom prst="rect">
            <a:avLst/>
          </a:prstGeom>
          <a:solidFill>
            <a:schemeClr val="bg1"/>
          </a:solidFill>
          <a:ln>
            <a:solidFill>
              <a:schemeClr val="tx1"/>
            </a:solidFill>
          </a:ln>
        </p:spPr>
        <p:txBody>
          <a:bodyPr wrap="square" rtlCol="0">
            <a:spAutoFit/>
          </a:bodyPr>
          <a:lstStyle/>
          <a:p>
            <a:pPr algn="ctr"/>
            <a:r>
              <a:rPr lang="en-GB" sz="1200" b="1" dirty="0">
                <a:latin typeface="Arial" panose="020B0604020202020204" pitchFamily="34" charset="0"/>
                <a:cs typeface="Arial" panose="020B0604020202020204" pitchFamily="34" charset="0"/>
              </a:rPr>
              <a:t>DATA VERSIONING WITH HANGAR</a:t>
            </a:r>
          </a:p>
          <a:p>
            <a:pPr algn="ctr"/>
            <a:endParaRPr lang="en-GB" sz="400" dirty="0">
              <a:latin typeface="Arial" panose="020B0604020202020204" pitchFamily="34" charset="0"/>
              <a:cs typeface="Arial" panose="020B0604020202020204" pitchFamily="34" charset="0"/>
            </a:endParaRPr>
          </a:p>
          <a:p>
            <a:pPr marL="285744" indent="-285744">
              <a:buFont typeface="Arial" panose="020B0604020202020204" pitchFamily="34" charset="0"/>
              <a:buChar char="•"/>
            </a:pPr>
            <a:r>
              <a:rPr lang="en-GB" sz="1200" dirty="0">
                <a:latin typeface="Arial" panose="020B0604020202020204" pitchFamily="34" charset="0"/>
                <a:cs typeface="Arial" panose="020B0604020202020204" pitchFamily="34" charset="0"/>
              </a:rPr>
              <a:t>Open Source with Git-like semantics</a:t>
            </a:r>
          </a:p>
          <a:p>
            <a:pPr marL="285744" indent="-285744">
              <a:buFont typeface="Arial" panose="020B0604020202020204" pitchFamily="34" charset="0"/>
              <a:buChar char="•"/>
            </a:pPr>
            <a:r>
              <a:rPr lang="en-GB" sz="1200" dirty="0">
                <a:latin typeface="Arial" panose="020B0604020202020204" pitchFamily="34" charset="0"/>
                <a:cs typeface="Arial" panose="020B0604020202020204" pitchFamily="34" charset="0"/>
              </a:rPr>
              <a:t>Keep track of changes to data</a:t>
            </a:r>
          </a:p>
          <a:p>
            <a:pPr marL="285744" indent="-285744">
              <a:buFont typeface="Arial" panose="020B0604020202020204" pitchFamily="34" charset="0"/>
              <a:buChar char="•"/>
            </a:pPr>
            <a:r>
              <a:rPr lang="en-GB" sz="1200" dirty="0">
                <a:latin typeface="Arial" panose="020B0604020202020204" pitchFamily="34" charset="0"/>
                <a:cs typeface="Arial" panose="020B0604020202020204" pitchFamily="34" charset="0"/>
              </a:rPr>
              <a:t>Zero-cost branching</a:t>
            </a:r>
          </a:p>
          <a:p>
            <a:pPr marL="285744" indent="-285744">
              <a:buFont typeface="Arial" panose="020B0604020202020204" pitchFamily="34" charset="0"/>
              <a:buChar char="•"/>
            </a:pPr>
            <a:r>
              <a:rPr lang="en-GB" sz="1200" dirty="0">
                <a:latin typeface="Arial" panose="020B0604020202020204" pitchFamily="34" charset="0"/>
                <a:cs typeface="Arial" panose="020B0604020202020204" pitchFamily="34" charset="0"/>
              </a:rPr>
              <a:t>Merging between branches</a:t>
            </a:r>
          </a:p>
          <a:p>
            <a:pPr marL="285744" indent="-285744">
              <a:buFont typeface="Arial" panose="020B0604020202020204" pitchFamily="34" charset="0"/>
              <a:buChar char="•"/>
            </a:pPr>
            <a:r>
              <a:rPr lang="en-GB" sz="1200" dirty="0">
                <a:latin typeface="Arial" panose="020B0604020202020204" pitchFamily="34" charset="0"/>
                <a:cs typeface="Arial" panose="020B0604020202020204" pitchFamily="34" charset="0"/>
              </a:rPr>
              <a:t>Abstracted storage of data files on disk</a:t>
            </a:r>
          </a:p>
          <a:p>
            <a:pPr marL="285744" indent="-285744">
              <a:buFont typeface="Arial" panose="020B0604020202020204" pitchFamily="34" charset="0"/>
              <a:buChar char="•"/>
            </a:pPr>
            <a:r>
              <a:rPr lang="en-GB" sz="1200" dirty="0">
                <a:latin typeface="Arial" panose="020B0604020202020204" pitchFamily="34" charset="0"/>
                <a:cs typeface="Arial" panose="020B0604020202020204" pitchFamily="34" charset="0"/>
              </a:rPr>
              <a:t>Pushing and pulling changes to remotes</a:t>
            </a:r>
          </a:p>
        </p:txBody>
      </p:sp>
      <p:sp>
        <p:nvSpPr>
          <p:cNvPr id="43" name="TextBox 42">
            <a:extLst>
              <a:ext uri="{FF2B5EF4-FFF2-40B4-BE49-F238E27FC236}">
                <a16:creationId xmlns:a16="http://schemas.microsoft.com/office/drawing/2014/main" id="{D7AEB816-000F-3F4C-B01B-8F655D098151}"/>
              </a:ext>
            </a:extLst>
          </p:cNvPr>
          <p:cNvSpPr txBox="1"/>
          <p:nvPr/>
        </p:nvSpPr>
        <p:spPr>
          <a:xfrm>
            <a:off x="7440484" y="1900392"/>
            <a:ext cx="3652515" cy="1384995"/>
          </a:xfrm>
          <a:prstGeom prst="rect">
            <a:avLst/>
          </a:prstGeom>
          <a:noFill/>
          <a:ln>
            <a:solidFill>
              <a:schemeClr val="tx1"/>
            </a:solidFill>
          </a:ln>
        </p:spPr>
        <p:txBody>
          <a:bodyPr wrap="square" rtlCol="0">
            <a:spAutoFit/>
          </a:bodyPr>
          <a:lstStyle/>
          <a:p>
            <a:pPr marL="171446" indent="-171446">
              <a:buFont typeface="Arial" panose="020B0604020202020204" pitchFamily="34" charset="0"/>
              <a:buChar char="•"/>
            </a:pPr>
            <a:r>
              <a:rPr lang="en-GB" sz="1200" dirty="0">
                <a:latin typeface="Arial" panose="020B0604020202020204" pitchFamily="34" charset="0"/>
                <a:cs typeface="Arial" panose="020B0604020202020204" pitchFamily="34" charset="0"/>
              </a:rPr>
              <a:t>Possibility to store and access time-frequency datasets with different spectrogram parameters</a:t>
            </a:r>
          </a:p>
          <a:p>
            <a:pPr marL="171446" indent="-171446">
              <a:buFont typeface="Arial" panose="020B0604020202020204" pitchFamily="34" charset="0"/>
              <a:buChar char="•"/>
            </a:pPr>
            <a:r>
              <a:rPr lang="en-GB" sz="1200" dirty="0">
                <a:latin typeface="Arial" panose="020B0604020202020204" pitchFamily="34" charset="0"/>
                <a:cs typeface="Arial" panose="020B0604020202020204" pitchFamily="34" charset="0"/>
              </a:rPr>
              <a:t>Access datasets based on distance and source properties</a:t>
            </a:r>
          </a:p>
          <a:p>
            <a:pPr marL="171446" indent="-171446">
              <a:buFont typeface="Arial" panose="020B0604020202020204" pitchFamily="34" charset="0"/>
              <a:buChar char="•"/>
            </a:pPr>
            <a:r>
              <a:rPr lang="en-GB" sz="1200" b="1" dirty="0">
                <a:latin typeface="Arial" panose="020B0604020202020204" pitchFamily="34" charset="0"/>
                <a:cs typeface="Arial" panose="020B0604020202020204" pitchFamily="34" charset="0"/>
              </a:rPr>
              <a:t>Decreased training time </a:t>
            </a:r>
            <a:r>
              <a:rPr lang="en-GB" sz="1200" dirty="0">
                <a:latin typeface="Arial" panose="020B0604020202020204" pitchFamily="34" charset="0"/>
                <a:cs typeface="Arial" panose="020B0604020202020204" pitchFamily="34" charset="0"/>
              </a:rPr>
              <a:t>by removing «on the run» spectrogram generation</a:t>
            </a:r>
          </a:p>
          <a:p>
            <a:pPr marL="171446" indent="-171446">
              <a:buFont typeface="Arial" panose="020B0604020202020204" pitchFamily="34" charset="0"/>
              <a:buChar char="•"/>
            </a:pPr>
            <a:r>
              <a:rPr lang="en-GB" sz="1200" b="1" dirty="0">
                <a:latin typeface="Arial" panose="020B0604020202020204" pitchFamily="34" charset="0"/>
                <a:cs typeface="Arial" panose="020B0604020202020204" pitchFamily="34" charset="0"/>
              </a:rPr>
              <a:t>Reduced disk usage </a:t>
            </a:r>
            <a:r>
              <a:rPr lang="en-GB" sz="1200" dirty="0">
                <a:latin typeface="Arial" panose="020B0604020202020204" pitchFamily="34" charset="0"/>
                <a:cs typeface="Arial" panose="020B0604020202020204" pitchFamily="34" charset="0"/>
              </a:rPr>
              <a:t>at VIRGO</a:t>
            </a:r>
          </a:p>
        </p:txBody>
      </p:sp>
      <p:pic>
        <p:nvPicPr>
          <p:cNvPr id="45" name="Picture 31">
            <a:extLst>
              <a:ext uri="{FF2B5EF4-FFF2-40B4-BE49-F238E27FC236}">
                <a16:creationId xmlns:a16="http://schemas.microsoft.com/office/drawing/2014/main" id="{5D56AFEA-F58B-5748-BC79-84587B5C0688}"/>
              </a:ext>
            </a:extLst>
          </p:cNvPr>
          <p:cNvPicPr>
            <a:picLocks noChangeAspect="1"/>
          </p:cNvPicPr>
          <p:nvPr/>
        </p:nvPicPr>
        <p:blipFill>
          <a:blip r:embed="rId5"/>
          <a:stretch>
            <a:fillRect/>
          </a:stretch>
        </p:blipFill>
        <p:spPr>
          <a:xfrm>
            <a:off x="9337926" y="3344809"/>
            <a:ext cx="2037807" cy="1528359"/>
          </a:xfrm>
          <a:prstGeom prst="rect">
            <a:avLst/>
          </a:prstGeom>
          <a:solidFill>
            <a:srgbClr val="0432FF"/>
          </a:solidFill>
          <a:ln w="28575" cap="flat">
            <a:noFill/>
            <a:prstDash val="solid"/>
            <a:miter/>
          </a:ln>
        </p:spPr>
      </p:pic>
      <p:pic>
        <p:nvPicPr>
          <p:cNvPr id="47" name="Picture 46" descr="Chart&#10;&#10;Description automatically generated">
            <a:extLst>
              <a:ext uri="{FF2B5EF4-FFF2-40B4-BE49-F238E27FC236}">
                <a16:creationId xmlns:a16="http://schemas.microsoft.com/office/drawing/2014/main" id="{84D43A1A-397B-7A4C-A400-84BE8F2F9867}"/>
              </a:ext>
            </a:extLst>
          </p:cNvPr>
          <p:cNvPicPr>
            <a:picLocks noChangeAspect="1"/>
          </p:cNvPicPr>
          <p:nvPr/>
        </p:nvPicPr>
        <p:blipFill>
          <a:blip r:embed="rId6"/>
          <a:stretch>
            <a:fillRect/>
          </a:stretch>
        </p:blipFill>
        <p:spPr>
          <a:xfrm>
            <a:off x="5644543" y="3585712"/>
            <a:ext cx="2942648" cy="694021"/>
          </a:xfrm>
          <a:prstGeom prst="rect">
            <a:avLst/>
          </a:prstGeom>
        </p:spPr>
      </p:pic>
      <p:sp>
        <p:nvSpPr>
          <p:cNvPr id="13" name="Title 1"/>
          <p:cNvSpPr>
            <a:spLocks noGrp="1"/>
          </p:cNvSpPr>
          <p:nvPr>
            <p:ph type="title"/>
          </p:nvPr>
        </p:nvSpPr>
        <p:spPr>
          <a:xfrm>
            <a:off x="1721863" y="-12465"/>
            <a:ext cx="9720400" cy="1032400"/>
          </a:xfrm>
        </p:spPr>
        <p:txBody>
          <a:bodyPr/>
          <a:lstStyle/>
          <a:p>
            <a:r>
              <a:rPr lang="en-GB" dirty="0"/>
              <a:t>Innovation example: Hangar @Virgo</a:t>
            </a:r>
          </a:p>
        </p:txBody>
      </p:sp>
      <p:sp>
        <p:nvSpPr>
          <p:cNvPr id="14" name="TextBox 13"/>
          <p:cNvSpPr txBox="1"/>
          <p:nvPr/>
        </p:nvSpPr>
        <p:spPr>
          <a:xfrm>
            <a:off x="7570080" y="1392353"/>
            <a:ext cx="4119974" cy="461665"/>
          </a:xfrm>
          <a:prstGeom prst="rect">
            <a:avLst/>
          </a:prstGeom>
          <a:noFill/>
        </p:spPr>
        <p:txBody>
          <a:bodyPr wrap="none" rtlCol="0">
            <a:spAutoFit/>
          </a:bodyPr>
          <a:lstStyle/>
          <a:p>
            <a:r>
              <a:rPr lang="en-GB" sz="2400" b="1" dirty="0"/>
              <a:t>Alberto </a:t>
            </a:r>
            <a:r>
              <a:rPr lang="en-GB" sz="2400" b="1" dirty="0" err="1"/>
              <a:t>Iess</a:t>
            </a:r>
            <a:r>
              <a:rPr lang="en-GB" sz="2400" b="1" dirty="0"/>
              <a:t>, Filippo </a:t>
            </a:r>
            <a:r>
              <a:rPr lang="en-GB" sz="2400" b="1" dirty="0" err="1"/>
              <a:t>Quarenghi</a:t>
            </a:r>
            <a:endParaRPr lang="en-GB" sz="2400" b="1" dirty="0"/>
          </a:p>
        </p:txBody>
      </p:sp>
      <p:sp>
        <p:nvSpPr>
          <p:cNvPr id="15" name="Footer Placeholder 3">
            <a:extLst>
              <a:ext uri="{FF2B5EF4-FFF2-40B4-BE49-F238E27FC236}">
                <a16:creationId xmlns:a16="http://schemas.microsoft.com/office/drawing/2014/main" id="{5D5F7330-D534-4C20-AAF8-E0E53881083E}"/>
              </a:ext>
            </a:extLst>
          </p:cNvPr>
          <p:cNvSpPr>
            <a:spLocks noGrp="1"/>
          </p:cNvSpPr>
          <p:nvPr>
            <p:ph type="ftr" sz="quarter" idx="11"/>
          </p:nvPr>
        </p:nvSpPr>
        <p:spPr>
          <a:xfrm>
            <a:off x="3482197" y="6356352"/>
            <a:ext cx="2803585" cy="365125"/>
          </a:xfrm>
        </p:spPr>
        <p:txBody>
          <a:bodyPr/>
          <a:lstStyle/>
          <a:p>
            <a:r>
              <a:rPr lang="it-IT" dirty="0"/>
              <a:t>ESCAPE OSSR Webinar</a:t>
            </a:r>
          </a:p>
        </p:txBody>
      </p:sp>
      <p:sp>
        <p:nvSpPr>
          <p:cNvPr id="16" name="Espace réservé de la date 3">
            <a:extLst>
              <a:ext uri="{FF2B5EF4-FFF2-40B4-BE49-F238E27FC236}">
                <a16:creationId xmlns:a16="http://schemas.microsoft.com/office/drawing/2014/main" id="{D2CE69BE-5FCE-4502-8DB1-A78F63E9F485}"/>
              </a:ext>
            </a:extLst>
          </p:cNvPr>
          <p:cNvSpPr>
            <a:spLocks noGrp="1"/>
          </p:cNvSpPr>
          <p:nvPr>
            <p:ph type="dt" sz="half" idx="10"/>
          </p:nvPr>
        </p:nvSpPr>
        <p:spPr>
          <a:xfrm>
            <a:off x="2155885" y="6356352"/>
            <a:ext cx="1171036" cy="365125"/>
          </a:xfrm>
        </p:spPr>
        <p:txBody>
          <a:bodyPr/>
          <a:lstStyle/>
          <a:p>
            <a:r>
              <a:rPr lang="fr-FR" dirty="0"/>
              <a:t>17/02/2021</a:t>
            </a:r>
            <a:endParaRPr lang="it-IT" dirty="0"/>
          </a:p>
        </p:txBody>
      </p:sp>
      <p:sp>
        <p:nvSpPr>
          <p:cNvPr id="17" name="Espace réservé du numéro de diapositive 5">
            <a:extLst>
              <a:ext uri="{FF2B5EF4-FFF2-40B4-BE49-F238E27FC236}">
                <a16:creationId xmlns:a16="http://schemas.microsoft.com/office/drawing/2014/main" id="{525CAB85-6A1F-4E6F-947D-8A63F2F915B7}"/>
              </a:ext>
            </a:extLst>
          </p:cNvPr>
          <p:cNvSpPr>
            <a:spLocks noGrp="1"/>
          </p:cNvSpPr>
          <p:nvPr>
            <p:ph type="sldNum" sz="quarter" idx="12"/>
          </p:nvPr>
        </p:nvSpPr>
        <p:spPr>
          <a:xfrm>
            <a:off x="6537601" y="6346704"/>
            <a:ext cx="731981" cy="365125"/>
          </a:xfrm>
        </p:spPr>
        <p:txBody>
          <a:bodyPr/>
          <a:lstStyle/>
          <a:p>
            <a:pPr algn="ctr"/>
            <a:fld id="{F815B12F-D02A-B845-865F-37AC5B232343}" type="slidenum">
              <a:rPr lang="it-IT" smtClean="0"/>
              <a:pPr algn="ctr"/>
              <a:t>10</a:t>
            </a:fld>
            <a:endParaRPr lang="it-IT" dirty="0"/>
          </a:p>
        </p:txBody>
      </p:sp>
    </p:spTree>
    <p:extLst>
      <p:ext uri="{BB962C8B-B14F-4D97-AF65-F5344CB8AC3E}">
        <p14:creationId xmlns:p14="http://schemas.microsoft.com/office/powerpoint/2010/main" val="678105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1633269" y="160028"/>
            <a:ext cx="9720400" cy="1032400"/>
          </a:xfrm>
          <a:prstGeom prst="rect">
            <a:avLst/>
          </a:prstGeom>
        </p:spPr>
        <p:txBody>
          <a:bodyPr spcFirstLastPara="1" vert="horz" wrap="square" lIns="91433" tIns="45700" rIns="91433" bIns="45700" rtlCol="0" anchor="ctr" anchorCtr="0">
            <a:noAutofit/>
          </a:bodyPr>
          <a:lstStyle/>
          <a:p>
            <a:pPr>
              <a:spcBef>
                <a:spcPts val="0"/>
              </a:spcBef>
            </a:pPr>
            <a:r>
              <a:rPr lang="it" sz="3821" b="1"/>
              <a:t> Real time multi-messenger analysis</a:t>
            </a:r>
            <a:r>
              <a:rPr lang="it" sz="1467"/>
              <a:t> </a:t>
            </a:r>
            <a:endParaRPr/>
          </a:p>
        </p:txBody>
      </p:sp>
      <p:pic>
        <p:nvPicPr>
          <p:cNvPr id="97" name="Google Shape;97;p17"/>
          <p:cNvPicPr preferRelativeResize="0"/>
          <p:nvPr/>
        </p:nvPicPr>
        <p:blipFill>
          <a:blip r:embed="rId3">
            <a:alphaModFix/>
          </a:blip>
          <a:stretch>
            <a:fillRect/>
          </a:stretch>
        </p:blipFill>
        <p:spPr>
          <a:xfrm>
            <a:off x="1808199" y="1079457"/>
            <a:ext cx="8575602" cy="4699086"/>
          </a:xfrm>
          <a:prstGeom prst="rect">
            <a:avLst/>
          </a:prstGeom>
          <a:noFill/>
          <a:ln>
            <a:noFill/>
          </a:ln>
        </p:spPr>
      </p:pic>
      <p:sp>
        <p:nvSpPr>
          <p:cNvPr id="4" name="Footer Placeholder 3">
            <a:extLst>
              <a:ext uri="{FF2B5EF4-FFF2-40B4-BE49-F238E27FC236}">
                <a16:creationId xmlns:a16="http://schemas.microsoft.com/office/drawing/2014/main" id="{B3BEE0B5-AAFE-4CFA-98F7-714E20CC73C6}"/>
              </a:ext>
            </a:extLst>
          </p:cNvPr>
          <p:cNvSpPr>
            <a:spLocks noGrp="1"/>
          </p:cNvSpPr>
          <p:nvPr>
            <p:ph type="ftr" sz="quarter" idx="11"/>
          </p:nvPr>
        </p:nvSpPr>
        <p:spPr>
          <a:xfrm>
            <a:off x="3482197" y="6356352"/>
            <a:ext cx="2803585" cy="365125"/>
          </a:xfrm>
        </p:spPr>
        <p:txBody>
          <a:bodyPr/>
          <a:lstStyle/>
          <a:p>
            <a:r>
              <a:rPr lang="it-IT" dirty="0"/>
              <a:t>ESCAPE OSSR Webinar</a:t>
            </a:r>
          </a:p>
        </p:txBody>
      </p:sp>
      <p:sp>
        <p:nvSpPr>
          <p:cNvPr id="5" name="Espace réservé de la date 3">
            <a:extLst>
              <a:ext uri="{FF2B5EF4-FFF2-40B4-BE49-F238E27FC236}">
                <a16:creationId xmlns:a16="http://schemas.microsoft.com/office/drawing/2014/main" id="{7A6AB30E-F06C-4403-9D65-3F3ABDA0AD75}"/>
              </a:ext>
            </a:extLst>
          </p:cNvPr>
          <p:cNvSpPr>
            <a:spLocks noGrp="1"/>
          </p:cNvSpPr>
          <p:nvPr>
            <p:ph type="dt" sz="half" idx="10"/>
          </p:nvPr>
        </p:nvSpPr>
        <p:spPr>
          <a:xfrm>
            <a:off x="2155885" y="6356352"/>
            <a:ext cx="1171036" cy="365125"/>
          </a:xfrm>
        </p:spPr>
        <p:txBody>
          <a:bodyPr/>
          <a:lstStyle/>
          <a:p>
            <a:r>
              <a:rPr lang="fr-FR" dirty="0"/>
              <a:t>17/02/2021</a:t>
            </a:r>
            <a:endParaRPr lang="it-IT" dirty="0"/>
          </a:p>
        </p:txBody>
      </p:sp>
      <p:sp>
        <p:nvSpPr>
          <p:cNvPr id="6" name="Espace réservé du numéro de diapositive 5">
            <a:extLst>
              <a:ext uri="{FF2B5EF4-FFF2-40B4-BE49-F238E27FC236}">
                <a16:creationId xmlns:a16="http://schemas.microsoft.com/office/drawing/2014/main" id="{798C826A-4DAD-4A9E-B676-7C757352AF2D}"/>
              </a:ext>
            </a:extLst>
          </p:cNvPr>
          <p:cNvSpPr>
            <a:spLocks noGrp="1"/>
          </p:cNvSpPr>
          <p:nvPr>
            <p:ph type="sldNum" sz="quarter" idx="12"/>
          </p:nvPr>
        </p:nvSpPr>
        <p:spPr>
          <a:xfrm>
            <a:off x="6537601" y="6346704"/>
            <a:ext cx="731981" cy="365125"/>
          </a:xfrm>
        </p:spPr>
        <p:txBody>
          <a:bodyPr/>
          <a:lstStyle/>
          <a:p>
            <a:pPr algn="ctr"/>
            <a:fld id="{F815B12F-D02A-B845-865F-37AC5B232343}" type="slidenum">
              <a:rPr lang="it-IT" smtClean="0"/>
              <a:pPr algn="ctr"/>
              <a:t>11</a:t>
            </a:fld>
            <a:endParaRPr lang="it-IT" dirty="0"/>
          </a:p>
        </p:txBody>
      </p:sp>
    </p:spTree>
    <p:extLst>
      <p:ext uri="{BB962C8B-B14F-4D97-AF65-F5344CB8AC3E}">
        <p14:creationId xmlns:p14="http://schemas.microsoft.com/office/powerpoint/2010/main" val="2463707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MultiMessenger</a:t>
            </a:r>
            <a:r>
              <a:rPr lang="en-GB" dirty="0"/>
              <a:t> Astronomy in ESCAPE &amp; </a:t>
            </a:r>
            <a:r>
              <a:rPr lang="en-GB" dirty="0" err="1"/>
              <a:t>Wavefier</a:t>
            </a:r>
            <a:endParaRPr lang="en-GB" dirty="0"/>
          </a:p>
        </p:txBody>
      </p:sp>
      <p:sp>
        <p:nvSpPr>
          <p:cNvPr id="3" name="Rectangle 2"/>
          <p:cNvSpPr/>
          <p:nvPr/>
        </p:nvSpPr>
        <p:spPr>
          <a:xfrm>
            <a:off x="5939760" y="3223817"/>
            <a:ext cx="253596" cy="461665"/>
          </a:xfrm>
          <a:prstGeom prst="rect">
            <a:avLst/>
          </a:prstGeom>
        </p:spPr>
        <p:txBody>
          <a:bodyPr wrap="none">
            <a:spAutoFit/>
          </a:bodyPr>
          <a:lstStyle/>
          <a:p>
            <a:r>
              <a:rPr lang="en-GB" sz="2400" dirty="0"/>
              <a:t> </a:t>
            </a:r>
          </a:p>
        </p:txBody>
      </p:sp>
      <p:pic>
        <p:nvPicPr>
          <p:cNvPr id="5" name="Picture 4"/>
          <p:cNvPicPr>
            <a:picLocks noChangeAspect="1"/>
          </p:cNvPicPr>
          <p:nvPr/>
        </p:nvPicPr>
        <p:blipFill>
          <a:blip r:embed="rId2"/>
          <a:stretch>
            <a:fillRect/>
          </a:stretch>
        </p:blipFill>
        <p:spPr>
          <a:xfrm>
            <a:off x="535490" y="1450435"/>
            <a:ext cx="7038420" cy="3393115"/>
          </a:xfrm>
          <a:prstGeom prst="rect">
            <a:avLst/>
          </a:prstGeom>
        </p:spPr>
      </p:pic>
      <p:pic>
        <p:nvPicPr>
          <p:cNvPr id="6" name="Picture 5"/>
          <p:cNvPicPr>
            <a:picLocks noChangeAspect="1"/>
          </p:cNvPicPr>
          <p:nvPr/>
        </p:nvPicPr>
        <p:blipFill>
          <a:blip r:embed="rId3"/>
          <a:stretch>
            <a:fillRect/>
          </a:stretch>
        </p:blipFill>
        <p:spPr>
          <a:xfrm>
            <a:off x="5939759" y="1983972"/>
            <a:ext cx="5938244" cy="3735185"/>
          </a:xfrm>
          <a:prstGeom prst="rect">
            <a:avLst/>
          </a:prstGeom>
        </p:spPr>
      </p:pic>
      <p:sp>
        <p:nvSpPr>
          <p:cNvPr id="4" name="TextBox 3"/>
          <p:cNvSpPr txBox="1"/>
          <p:nvPr/>
        </p:nvSpPr>
        <p:spPr>
          <a:xfrm>
            <a:off x="1047749" y="5719156"/>
            <a:ext cx="3700885" cy="297454"/>
          </a:xfrm>
          <a:prstGeom prst="rect">
            <a:avLst/>
          </a:prstGeom>
          <a:noFill/>
        </p:spPr>
        <p:txBody>
          <a:bodyPr wrap="none" rtlCol="0">
            <a:spAutoFit/>
          </a:bodyPr>
          <a:lstStyle/>
          <a:p>
            <a:r>
              <a:rPr lang="en-GB" sz="1333" dirty="0"/>
              <a:t>Cuoco, Patricelli, </a:t>
            </a:r>
            <a:r>
              <a:rPr lang="en-GB" sz="1333" dirty="0" err="1"/>
              <a:t>Chanial</a:t>
            </a:r>
            <a:r>
              <a:rPr lang="en-GB" sz="1333" dirty="0"/>
              <a:t>, </a:t>
            </a:r>
            <a:r>
              <a:rPr lang="en-GB" sz="1333" dirty="0" err="1"/>
              <a:t>Iess</a:t>
            </a:r>
            <a:r>
              <a:rPr lang="en-GB" sz="1333" dirty="0"/>
              <a:t>, </a:t>
            </a:r>
            <a:r>
              <a:rPr lang="en-GB" sz="1333" dirty="0" err="1"/>
              <a:t>Morawski</a:t>
            </a:r>
            <a:r>
              <a:rPr lang="en-GB" sz="1333" dirty="0"/>
              <a:t>, </a:t>
            </a:r>
            <a:r>
              <a:rPr lang="en-GB" sz="1333" dirty="0" err="1"/>
              <a:t>Vallero</a:t>
            </a:r>
            <a:r>
              <a:rPr lang="en-GB" sz="1333" dirty="0"/>
              <a:t>,…</a:t>
            </a:r>
          </a:p>
        </p:txBody>
      </p:sp>
      <p:sp>
        <p:nvSpPr>
          <p:cNvPr id="7" name="Footer Placeholder 3">
            <a:extLst>
              <a:ext uri="{FF2B5EF4-FFF2-40B4-BE49-F238E27FC236}">
                <a16:creationId xmlns:a16="http://schemas.microsoft.com/office/drawing/2014/main" id="{94484A22-FBD9-4C8D-9C7E-0FC80E5CAB99}"/>
              </a:ext>
            </a:extLst>
          </p:cNvPr>
          <p:cNvSpPr>
            <a:spLocks noGrp="1"/>
          </p:cNvSpPr>
          <p:nvPr>
            <p:ph type="ftr" sz="quarter" idx="11"/>
          </p:nvPr>
        </p:nvSpPr>
        <p:spPr>
          <a:xfrm>
            <a:off x="3482197" y="6356352"/>
            <a:ext cx="2803585" cy="365125"/>
          </a:xfrm>
        </p:spPr>
        <p:txBody>
          <a:bodyPr/>
          <a:lstStyle/>
          <a:p>
            <a:r>
              <a:rPr lang="it-IT" dirty="0"/>
              <a:t>ESCAPE OSSR Webinar</a:t>
            </a:r>
          </a:p>
        </p:txBody>
      </p:sp>
      <p:sp>
        <p:nvSpPr>
          <p:cNvPr id="8" name="Espace réservé de la date 3">
            <a:extLst>
              <a:ext uri="{FF2B5EF4-FFF2-40B4-BE49-F238E27FC236}">
                <a16:creationId xmlns:a16="http://schemas.microsoft.com/office/drawing/2014/main" id="{E37347DB-6DDF-4690-B632-0C57BE1CC855}"/>
              </a:ext>
            </a:extLst>
          </p:cNvPr>
          <p:cNvSpPr>
            <a:spLocks noGrp="1"/>
          </p:cNvSpPr>
          <p:nvPr>
            <p:ph type="dt" sz="half" idx="10"/>
          </p:nvPr>
        </p:nvSpPr>
        <p:spPr>
          <a:xfrm>
            <a:off x="2155885" y="6356352"/>
            <a:ext cx="1171036" cy="365125"/>
          </a:xfrm>
        </p:spPr>
        <p:txBody>
          <a:bodyPr/>
          <a:lstStyle/>
          <a:p>
            <a:r>
              <a:rPr lang="fr-FR" dirty="0"/>
              <a:t>17/02/2021</a:t>
            </a:r>
            <a:endParaRPr lang="it-IT" dirty="0"/>
          </a:p>
        </p:txBody>
      </p:sp>
      <p:sp>
        <p:nvSpPr>
          <p:cNvPr id="9" name="Espace réservé du numéro de diapositive 5">
            <a:extLst>
              <a:ext uri="{FF2B5EF4-FFF2-40B4-BE49-F238E27FC236}">
                <a16:creationId xmlns:a16="http://schemas.microsoft.com/office/drawing/2014/main" id="{9AAC53A7-90F9-4CBB-9B5F-62F9CFBDB9BE}"/>
              </a:ext>
            </a:extLst>
          </p:cNvPr>
          <p:cNvSpPr>
            <a:spLocks noGrp="1"/>
          </p:cNvSpPr>
          <p:nvPr>
            <p:ph type="sldNum" sz="quarter" idx="12"/>
          </p:nvPr>
        </p:nvSpPr>
        <p:spPr>
          <a:xfrm>
            <a:off x="6537601" y="6346704"/>
            <a:ext cx="731981" cy="365125"/>
          </a:xfrm>
        </p:spPr>
        <p:txBody>
          <a:bodyPr/>
          <a:lstStyle/>
          <a:p>
            <a:pPr algn="ctr"/>
            <a:fld id="{F815B12F-D02A-B845-865F-37AC5B232343}" type="slidenum">
              <a:rPr lang="it-IT" smtClean="0"/>
              <a:pPr algn="ctr"/>
              <a:t>12</a:t>
            </a:fld>
            <a:endParaRPr lang="it-IT" dirty="0"/>
          </a:p>
        </p:txBody>
      </p:sp>
    </p:spTree>
    <p:extLst>
      <p:ext uri="{BB962C8B-B14F-4D97-AF65-F5344CB8AC3E}">
        <p14:creationId xmlns:p14="http://schemas.microsoft.com/office/powerpoint/2010/main" val="1135539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p72"/>
          <p:cNvSpPr txBox="1">
            <a:spLocks noGrp="1"/>
          </p:cNvSpPr>
          <p:nvPr>
            <p:ph type="title"/>
          </p:nvPr>
        </p:nvSpPr>
        <p:spPr>
          <a:xfrm>
            <a:off x="1924252" y="-198244"/>
            <a:ext cx="6094800" cy="1143200"/>
          </a:xfrm>
          <a:prstGeom prst="rect">
            <a:avLst/>
          </a:prstGeom>
        </p:spPr>
        <p:txBody>
          <a:bodyPr spcFirstLastPara="1" vert="horz" wrap="square" lIns="0" tIns="0" rIns="0" bIns="0" rtlCol="0" anchor="b" anchorCtr="0">
            <a:noAutofit/>
          </a:bodyPr>
          <a:lstStyle/>
          <a:p>
            <a:r>
              <a:rPr lang="en" dirty="0"/>
              <a:t>Future Perspectives</a:t>
            </a:r>
            <a:endParaRPr dirty="0"/>
          </a:p>
        </p:txBody>
      </p:sp>
      <p:sp>
        <p:nvSpPr>
          <p:cNvPr id="749" name="Google Shape;749;p72"/>
          <p:cNvSpPr txBox="1">
            <a:spLocks noGrp="1"/>
          </p:cNvSpPr>
          <p:nvPr>
            <p:ph type="body" idx="1"/>
          </p:nvPr>
        </p:nvSpPr>
        <p:spPr>
          <a:xfrm>
            <a:off x="1055369" y="1384317"/>
            <a:ext cx="9721600" cy="4548800"/>
          </a:xfrm>
          <a:prstGeom prst="rect">
            <a:avLst/>
          </a:prstGeom>
        </p:spPr>
        <p:txBody>
          <a:bodyPr spcFirstLastPara="1" vert="horz" wrap="square" lIns="0" tIns="0" rIns="0" bIns="0" rtlCol="0" anchor="t" anchorCtr="0">
            <a:noAutofit/>
          </a:bodyPr>
          <a:lstStyle/>
          <a:p>
            <a:pPr>
              <a:lnSpc>
                <a:spcPct val="150000"/>
              </a:lnSpc>
            </a:pPr>
            <a:r>
              <a:rPr lang="en" dirty="0"/>
              <a:t>With 3rd Generation GW detectors and the new astronomical facilities (LLST, ELT, SKA, CTA, KM3NET, ...), we should change the paradigma in the way we will do Multi-messenger astronomy.</a:t>
            </a:r>
            <a:endParaRPr dirty="0"/>
          </a:p>
          <a:p>
            <a:pPr>
              <a:lnSpc>
                <a:spcPct val="150000"/>
              </a:lnSpc>
            </a:pPr>
            <a:r>
              <a:rPr lang="en" dirty="0"/>
              <a:t>Collaboration will be not simply follow up, but sharing data: open science, open data </a:t>
            </a:r>
            <a:endParaRPr dirty="0"/>
          </a:p>
          <a:p>
            <a:pPr>
              <a:lnSpc>
                <a:spcPct val="150000"/>
              </a:lnSpc>
            </a:pPr>
            <a:r>
              <a:rPr lang="en" b="1" i="1" dirty="0"/>
              <a:t>Real-time analysis will be a keyword</a:t>
            </a:r>
            <a:endParaRPr b="1" i="1" dirty="0"/>
          </a:p>
        </p:txBody>
      </p:sp>
      <p:pic>
        <p:nvPicPr>
          <p:cNvPr id="2" name="Immagine 1">
            <a:extLst>
              <a:ext uri="{FF2B5EF4-FFF2-40B4-BE49-F238E27FC236}">
                <a16:creationId xmlns:a16="http://schemas.microsoft.com/office/drawing/2014/main" id="{45D3ACAD-1FB1-4139-8A46-2D69A21F8570}"/>
              </a:ext>
            </a:extLst>
          </p:cNvPr>
          <p:cNvPicPr>
            <a:picLocks noChangeAspect="1"/>
          </p:cNvPicPr>
          <p:nvPr/>
        </p:nvPicPr>
        <p:blipFill>
          <a:blip r:embed="rId3"/>
          <a:stretch>
            <a:fillRect/>
          </a:stretch>
        </p:blipFill>
        <p:spPr>
          <a:xfrm>
            <a:off x="1436547" y="6354521"/>
            <a:ext cx="4133446" cy="365792"/>
          </a:xfrm>
          <a:prstGeom prst="rect">
            <a:avLst/>
          </a:prstGeom>
        </p:spPr>
      </p:pic>
    </p:spTree>
    <p:extLst>
      <p:ext uri="{BB962C8B-B14F-4D97-AF65-F5344CB8AC3E}">
        <p14:creationId xmlns:p14="http://schemas.microsoft.com/office/powerpoint/2010/main" val="3480805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0ABE1FB-4CE5-4A2F-A106-2E545DA47C7F}"/>
              </a:ext>
            </a:extLst>
          </p:cNvPr>
          <p:cNvSpPr>
            <a:spLocks noGrp="1"/>
          </p:cNvSpPr>
          <p:nvPr>
            <p:ph type="ctrTitle"/>
          </p:nvPr>
        </p:nvSpPr>
        <p:spPr>
          <a:xfrm>
            <a:off x="1821665" y="2371517"/>
            <a:ext cx="8548668" cy="1277766"/>
          </a:xfrm>
        </p:spPr>
        <p:txBody>
          <a:bodyPr>
            <a:noAutofit/>
          </a:bodyPr>
          <a:lstStyle/>
          <a:p>
            <a:r>
              <a:rPr lang="en-GB" sz="4400" b="1" dirty="0">
                <a:latin typeface="Avenir Book" panose="02000503020000020003" pitchFamily="2" charset="0"/>
              </a:rPr>
              <a:t>Enhancing science through sharing software – benefits &amp; use cases</a:t>
            </a:r>
          </a:p>
        </p:txBody>
      </p:sp>
      <p:sp>
        <p:nvSpPr>
          <p:cNvPr id="5" name="Subtitle 2">
            <a:extLst>
              <a:ext uri="{FF2B5EF4-FFF2-40B4-BE49-F238E27FC236}">
                <a16:creationId xmlns:a16="http://schemas.microsoft.com/office/drawing/2014/main" id="{89ECBDF5-4C11-4524-BA55-061401BCC584}"/>
              </a:ext>
            </a:extLst>
          </p:cNvPr>
          <p:cNvSpPr>
            <a:spLocks noGrp="1"/>
          </p:cNvSpPr>
          <p:nvPr>
            <p:ph type="subTitle" idx="1"/>
          </p:nvPr>
        </p:nvSpPr>
        <p:spPr>
          <a:xfrm>
            <a:off x="4223672" y="5988962"/>
            <a:ext cx="3744657" cy="404622"/>
          </a:xfrm>
        </p:spPr>
        <p:txBody>
          <a:bodyPr>
            <a:normAutofit/>
          </a:bodyPr>
          <a:lstStyle/>
          <a:p>
            <a:r>
              <a:rPr lang="en-GB" sz="1800" dirty="0"/>
              <a:t>ESCAPE OSSR Webinar - 17/02/2021</a:t>
            </a:r>
          </a:p>
        </p:txBody>
      </p:sp>
      <p:sp>
        <p:nvSpPr>
          <p:cNvPr id="8" name="Title 1">
            <a:extLst>
              <a:ext uri="{FF2B5EF4-FFF2-40B4-BE49-F238E27FC236}">
                <a16:creationId xmlns:a16="http://schemas.microsoft.com/office/drawing/2014/main" id="{1B487E81-4512-4099-A094-315C070A6A1A}"/>
              </a:ext>
            </a:extLst>
          </p:cNvPr>
          <p:cNvSpPr txBox="1">
            <a:spLocks/>
          </p:cNvSpPr>
          <p:nvPr/>
        </p:nvSpPr>
        <p:spPr>
          <a:xfrm>
            <a:off x="1821665" y="3978724"/>
            <a:ext cx="8548668" cy="201023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800" kern="1200">
                <a:solidFill>
                  <a:schemeClr val="bg1"/>
                </a:solidFill>
                <a:latin typeface="+mj-lt"/>
                <a:ea typeface="+mj-ea"/>
                <a:cs typeface="+mj-cs"/>
              </a:defRPr>
            </a:lvl1pPr>
          </a:lstStyle>
          <a:p>
            <a:r>
              <a:rPr lang="en-US" sz="4400" dirty="0">
                <a:latin typeface="Avenir Book" panose="02000503020000020003" pitchFamily="2" charset="0"/>
              </a:rPr>
              <a:t>Thank you!</a:t>
            </a:r>
          </a:p>
          <a:p>
            <a:pPr algn="l"/>
            <a:endParaRPr lang="en-US" sz="2400" dirty="0">
              <a:latin typeface="Avenir Book" panose="02000503020000020003" pitchFamily="2" charset="0"/>
            </a:endParaRPr>
          </a:p>
          <a:p>
            <a:pPr algn="l"/>
            <a:r>
              <a:rPr lang="it-IT" sz="2800" dirty="0">
                <a:latin typeface="Avenir Book" panose="02000503020000020003" pitchFamily="2" charset="0"/>
              </a:rPr>
              <a:t>Elena Cuoco</a:t>
            </a:r>
            <a:r>
              <a:rPr lang="it-IT" sz="2400" dirty="0">
                <a:latin typeface="Avenir Book" panose="02000503020000020003" pitchFamily="2" charset="0"/>
              </a:rPr>
              <a:t>, </a:t>
            </a:r>
            <a:r>
              <a:rPr lang="it-IT" sz="1600" i="1" dirty="0" err="1">
                <a:latin typeface="Avenir Book" panose="02000503020000020003" pitchFamily="2" charset="0"/>
              </a:rPr>
              <a:t>European</a:t>
            </a:r>
            <a:r>
              <a:rPr lang="it-IT" sz="1600" i="1" dirty="0">
                <a:latin typeface="Avenir Book" panose="02000503020000020003" pitchFamily="2" charset="0"/>
              </a:rPr>
              <a:t> </a:t>
            </a:r>
            <a:r>
              <a:rPr lang="it-IT" sz="1600" i="1" dirty="0" err="1">
                <a:latin typeface="Avenir Book" panose="02000503020000020003" pitchFamily="2" charset="0"/>
              </a:rPr>
              <a:t>Gravitational</a:t>
            </a:r>
            <a:r>
              <a:rPr lang="it-IT" sz="1600" i="1" dirty="0">
                <a:latin typeface="Avenir Book" panose="02000503020000020003" pitchFamily="2" charset="0"/>
              </a:rPr>
              <a:t> </a:t>
            </a:r>
            <a:r>
              <a:rPr lang="it-IT" sz="1600" i="1" dirty="0" err="1">
                <a:latin typeface="Avenir Book" panose="02000503020000020003" pitchFamily="2" charset="0"/>
              </a:rPr>
              <a:t>Observatory</a:t>
            </a:r>
            <a:r>
              <a:rPr lang="it-IT" sz="1600" i="1" dirty="0">
                <a:latin typeface="Avenir Book" panose="02000503020000020003" pitchFamily="2" charset="0"/>
              </a:rPr>
              <a:t>  and Scuola Normale Superiore</a:t>
            </a:r>
          </a:p>
          <a:p>
            <a:pPr algn="l"/>
            <a:r>
              <a:rPr lang="en-US" sz="1600" i="1" dirty="0">
                <a:latin typeface="Avenir Book" panose="02000503020000020003" pitchFamily="2" charset="0"/>
              </a:rPr>
              <a:t>Head of EGO data science office. COST Action CA17137 (G2net) chair. ESCAPE General Assembly chair.</a:t>
            </a:r>
          </a:p>
          <a:p>
            <a:pPr algn="l"/>
            <a:r>
              <a:rPr lang="en-US" sz="1600" i="1" dirty="0">
                <a:latin typeface="Avenir Book" panose="02000503020000020003" pitchFamily="2" charset="0"/>
              </a:rPr>
              <a:t>Twitter: @elenacuoco   www.elenacuoco.com   elena.cuoco@ego-gw.it   elena.cuoco@sns.it</a:t>
            </a:r>
          </a:p>
          <a:p>
            <a:pPr algn="l"/>
            <a:endParaRPr lang="en-US" sz="1600" i="1" dirty="0">
              <a:latin typeface="Avenir Book" panose="02000503020000020003" pitchFamily="2" charset="0"/>
            </a:endParaRPr>
          </a:p>
          <a:p>
            <a:pPr algn="l"/>
            <a:endParaRPr lang="en-GB" sz="2400" i="1" dirty="0">
              <a:latin typeface="Avenir Book" panose="02000503020000020003" pitchFamily="2" charset="0"/>
            </a:endParaRPr>
          </a:p>
        </p:txBody>
      </p:sp>
      <p:sp>
        <p:nvSpPr>
          <p:cNvPr id="6" name="Ritardo 5">
            <a:extLst>
              <a:ext uri="{FF2B5EF4-FFF2-40B4-BE49-F238E27FC236}">
                <a16:creationId xmlns:a16="http://schemas.microsoft.com/office/drawing/2014/main" id="{BE0B5F29-430F-4346-98B3-89E9472B316C}"/>
              </a:ext>
            </a:extLst>
          </p:cNvPr>
          <p:cNvSpPr/>
          <p:nvPr/>
        </p:nvSpPr>
        <p:spPr>
          <a:xfrm rot="5400000">
            <a:off x="5175812" y="-167829"/>
            <a:ext cx="1840376" cy="2176040"/>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a:extLst>
              <a:ext uri="{FF2B5EF4-FFF2-40B4-BE49-F238E27FC236}">
                <a16:creationId xmlns:a16="http://schemas.microsoft.com/office/drawing/2014/main" id="{D96913EF-403E-4446-8F97-62C63D3B7D5C}"/>
              </a:ext>
            </a:extLst>
          </p:cNvPr>
          <p:cNvPicPr>
            <a:picLocks noChangeAspect="1"/>
          </p:cNvPicPr>
          <p:nvPr/>
        </p:nvPicPr>
        <p:blipFill>
          <a:blip r:embed="rId3"/>
          <a:stretch>
            <a:fillRect/>
          </a:stretch>
        </p:blipFill>
        <p:spPr>
          <a:xfrm>
            <a:off x="4953548" y="60644"/>
            <a:ext cx="2284486" cy="1429839"/>
          </a:xfrm>
          <a:prstGeom prst="rect">
            <a:avLst/>
          </a:prstGeom>
        </p:spPr>
      </p:pic>
    </p:spTree>
    <p:extLst>
      <p:ext uri="{BB962C8B-B14F-4D97-AF65-F5344CB8AC3E}">
        <p14:creationId xmlns:p14="http://schemas.microsoft.com/office/powerpoint/2010/main" val="3427030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D732B8-3997-6045-A60E-97DA1B737C30}"/>
              </a:ext>
            </a:extLst>
          </p:cNvPr>
          <p:cNvSpPr>
            <a:spLocks noGrp="1"/>
          </p:cNvSpPr>
          <p:nvPr>
            <p:ph idx="1"/>
          </p:nvPr>
        </p:nvSpPr>
        <p:spPr>
          <a:xfrm>
            <a:off x="2155885" y="1708161"/>
            <a:ext cx="7886700" cy="3441678"/>
          </a:xfrm>
        </p:spPr>
        <p:txBody>
          <a:bodyPr>
            <a:normAutofit lnSpcReduction="10000"/>
          </a:bodyPr>
          <a:lstStyle/>
          <a:p>
            <a:pPr lvl="1"/>
            <a:r>
              <a:rPr lang="en-GB" sz="3900" b="1" dirty="0"/>
              <a:t>Follow us on Twitter</a:t>
            </a:r>
            <a:r>
              <a:rPr lang="en-GB" sz="2000" dirty="0"/>
              <a:t>: </a:t>
            </a:r>
            <a:br>
              <a:rPr lang="en-GB" sz="2000" dirty="0"/>
            </a:br>
            <a:r>
              <a:rPr lang="en-GB" sz="2800" dirty="0"/>
              <a:t>@ESCAPE_EU</a:t>
            </a:r>
            <a:br>
              <a:rPr lang="en-GB" sz="2000" dirty="0"/>
            </a:br>
            <a:endParaRPr lang="en-GB" sz="2000" dirty="0"/>
          </a:p>
          <a:p>
            <a:pPr lvl="1"/>
            <a:r>
              <a:rPr lang="en-GB" sz="3900" b="1" dirty="0"/>
              <a:t>Follow us on LinkedIn</a:t>
            </a:r>
            <a:r>
              <a:rPr lang="en-GB" sz="2000" dirty="0"/>
              <a:t>: </a:t>
            </a:r>
            <a:r>
              <a:rPr lang="en-GB" sz="3000" dirty="0"/>
              <a:t>linkedin.com/company/</a:t>
            </a:r>
            <a:r>
              <a:rPr lang="en-GB" sz="3000" dirty="0" err="1"/>
              <a:t>projectescape</a:t>
            </a:r>
            <a:r>
              <a:rPr lang="en-GB" sz="3000" dirty="0"/>
              <a:t>/</a:t>
            </a:r>
            <a:br>
              <a:rPr lang="en-GB" sz="3000" dirty="0"/>
            </a:br>
            <a:endParaRPr lang="en-GB" sz="2000" dirty="0"/>
          </a:p>
          <a:p>
            <a:pPr lvl="1"/>
            <a:r>
              <a:rPr lang="en-GB" sz="3600" b="1" dirty="0"/>
              <a:t>Subscribe to our Newsletter</a:t>
            </a:r>
            <a:r>
              <a:rPr lang="en-GB" sz="2000" dirty="0"/>
              <a:t>:  </a:t>
            </a:r>
            <a:r>
              <a:rPr lang="en-GB" sz="2800" dirty="0"/>
              <a:t>https://projectescape.eu/#mc_embed_signup</a:t>
            </a:r>
            <a:endParaRPr lang="en-GB" sz="2000" dirty="0"/>
          </a:p>
        </p:txBody>
      </p:sp>
      <p:sp>
        <p:nvSpPr>
          <p:cNvPr id="4" name="Footer Placeholder 3">
            <a:extLst>
              <a:ext uri="{FF2B5EF4-FFF2-40B4-BE49-F238E27FC236}">
                <a16:creationId xmlns:a16="http://schemas.microsoft.com/office/drawing/2014/main" id="{ACD6FE82-AF93-5646-906F-FB67A7A723C8}"/>
              </a:ext>
            </a:extLst>
          </p:cNvPr>
          <p:cNvSpPr>
            <a:spLocks noGrp="1"/>
          </p:cNvSpPr>
          <p:nvPr>
            <p:ph type="ftr" sz="quarter" idx="11"/>
          </p:nvPr>
        </p:nvSpPr>
        <p:spPr/>
        <p:txBody>
          <a:bodyPr/>
          <a:lstStyle/>
          <a:p>
            <a:r>
              <a:rPr lang="it-IT" dirty="0"/>
              <a:t>ESCAPE OSSR Webinar</a:t>
            </a:r>
          </a:p>
        </p:txBody>
      </p:sp>
      <p:sp>
        <p:nvSpPr>
          <p:cNvPr id="6" name="Slide Number Placeholder 5">
            <a:extLst>
              <a:ext uri="{FF2B5EF4-FFF2-40B4-BE49-F238E27FC236}">
                <a16:creationId xmlns:a16="http://schemas.microsoft.com/office/drawing/2014/main" id="{B6AE7317-51DE-1A4D-AA0D-450AFC530073}"/>
              </a:ext>
            </a:extLst>
          </p:cNvPr>
          <p:cNvSpPr>
            <a:spLocks noGrp="1"/>
          </p:cNvSpPr>
          <p:nvPr>
            <p:ph type="sldNum" sz="quarter" idx="12"/>
          </p:nvPr>
        </p:nvSpPr>
        <p:spPr/>
        <p:txBody>
          <a:bodyPr/>
          <a:lstStyle/>
          <a:p>
            <a:pPr algn="ctr"/>
            <a:fld id="{F815B12F-D02A-B845-865F-37AC5B232343}" type="slidenum">
              <a:rPr lang="it-IT" smtClean="0"/>
              <a:pPr algn="ctr"/>
              <a:t>15</a:t>
            </a:fld>
            <a:endParaRPr lang="it-IT" dirty="0"/>
          </a:p>
        </p:txBody>
      </p:sp>
      <p:sp>
        <p:nvSpPr>
          <p:cNvPr id="7" name="Espace réservé de la date 3">
            <a:extLst>
              <a:ext uri="{FF2B5EF4-FFF2-40B4-BE49-F238E27FC236}">
                <a16:creationId xmlns:a16="http://schemas.microsoft.com/office/drawing/2014/main" id="{18BD0487-20A4-4741-B045-E822B6DDEE75}"/>
              </a:ext>
            </a:extLst>
          </p:cNvPr>
          <p:cNvSpPr>
            <a:spLocks noGrp="1"/>
          </p:cNvSpPr>
          <p:nvPr>
            <p:ph type="dt" sz="half" idx="10"/>
          </p:nvPr>
        </p:nvSpPr>
        <p:spPr>
          <a:xfrm>
            <a:off x="2155885" y="6356352"/>
            <a:ext cx="1171036" cy="365125"/>
          </a:xfrm>
        </p:spPr>
        <p:txBody>
          <a:bodyPr/>
          <a:lstStyle/>
          <a:p>
            <a:r>
              <a:rPr lang="fr-FR" dirty="0"/>
              <a:t>17/02/2021</a:t>
            </a:r>
            <a:endParaRPr lang="it-IT" dirty="0"/>
          </a:p>
        </p:txBody>
      </p:sp>
      <p:sp>
        <p:nvSpPr>
          <p:cNvPr id="10" name="Title 1">
            <a:extLst>
              <a:ext uri="{FF2B5EF4-FFF2-40B4-BE49-F238E27FC236}">
                <a16:creationId xmlns:a16="http://schemas.microsoft.com/office/drawing/2014/main" id="{AA9724C6-8809-421C-A1EC-15260D352343}"/>
              </a:ext>
            </a:extLst>
          </p:cNvPr>
          <p:cNvSpPr txBox="1">
            <a:spLocks/>
          </p:cNvSpPr>
          <p:nvPr/>
        </p:nvSpPr>
        <p:spPr>
          <a:xfrm>
            <a:off x="2901352" y="57785"/>
            <a:ext cx="7137998" cy="10323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US" dirty="0"/>
              <a:t>Join our community!</a:t>
            </a:r>
            <a:endParaRPr lang="en-GB" dirty="0"/>
          </a:p>
        </p:txBody>
      </p:sp>
    </p:spTree>
    <p:extLst>
      <p:ext uri="{BB962C8B-B14F-4D97-AF65-F5344CB8AC3E}">
        <p14:creationId xmlns:p14="http://schemas.microsoft.com/office/powerpoint/2010/main" val="4101899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A4E5C-B365-0E4D-A649-0B9A09F4D8D0}"/>
              </a:ext>
            </a:extLst>
          </p:cNvPr>
          <p:cNvSpPr>
            <a:spLocks noGrp="1"/>
          </p:cNvSpPr>
          <p:nvPr>
            <p:ph type="ctrTitle"/>
          </p:nvPr>
        </p:nvSpPr>
        <p:spPr>
          <a:xfrm>
            <a:off x="1821665" y="2371517"/>
            <a:ext cx="8548668" cy="1277766"/>
          </a:xfrm>
        </p:spPr>
        <p:txBody>
          <a:bodyPr>
            <a:noAutofit/>
          </a:bodyPr>
          <a:lstStyle/>
          <a:p>
            <a:r>
              <a:rPr lang="en-GB" sz="4400" b="1" dirty="0">
                <a:latin typeface="Avenir Book" panose="02000503020000020003" pitchFamily="2" charset="0"/>
              </a:rPr>
              <a:t>Enhancing science through sharing software – benefits &amp; use cases</a:t>
            </a:r>
          </a:p>
        </p:txBody>
      </p:sp>
      <p:sp>
        <p:nvSpPr>
          <p:cNvPr id="3" name="Subtitle 2">
            <a:extLst>
              <a:ext uri="{FF2B5EF4-FFF2-40B4-BE49-F238E27FC236}">
                <a16:creationId xmlns:a16="http://schemas.microsoft.com/office/drawing/2014/main" id="{0A99E21F-2FCF-2341-A6F2-A51A3954FF56}"/>
              </a:ext>
            </a:extLst>
          </p:cNvPr>
          <p:cNvSpPr>
            <a:spLocks noGrp="1"/>
          </p:cNvSpPr>
          <p:nvPr>
            <p:ph type="subTitle" idx="1"/>
          </p:nvPr>
        </p:nvSpPr>
        <p:spPr>
          <a:xfrm>
            <a:off x="4223672" y="5988962"/>
            <a:ext cx="3744657" cy="404622"/>
          </a:xfrm>
        </p:spPr>
        <p:txBody>
          <a:bodyPr>
            <a:normAutofit/>
          </a:bodyPr>
          <a:lstStyle/>
          <a:p>
            <a:r>
              <a:rPr lang="en-GB" sz="1800" dirty="0"/>
              <a:t>ESCAPE OSSR Webinar - 17/02/2021</a:t>
            </a:r>
          </a:p>
        </p:txBody>
      </p:sp>
      <p:sp>
        <p:nvSpPr>
          <p:cNvPr id="4" name="Title 1">
            <a:extLst>
              <a:ext uri="{FF2B5EF4-FFF2-40B4-BE49-F238E27FC236}">
                <a16:creationId xmlns:a16="http://schemas.microsoft.com/office/drawing/2014/main" id="{DEC7C3AF-E7A3-49D3-A4C1-D0D63794DD9E}"/>
              </a:ext>
            </a:extLst>
          </p:cNvPr>
          <p:cNvSpPr txBox="1">
            <a:spLocks/>
          </p:cNvSpPr>
          <p:nvPr/>
        </p:nvSpPr>
        <p:spPr>
          <a:xfrm>
            <a:off x="1821665" y="3978724"/>
            <a:ext cx="8548668" cy="138736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800" kern="1200">
                <a:solidFill>
                  <a:schemeClr val="bg1"/>
                </a:solidFill>
                <a:latin typeface="+mj-lt"/>
                <a:ea typeface="+mj-ea"/>
                <a:cs typeface="+mj-cs"/>
              </a:defRPr>
            </a:lvl1pPr>
          </a:lstStyle>
          <a:p>
            <a:pPr algn="l"/>
            <a:r>
              <a:rPr lang="en-US" sz="2400" dirty="0">
                <a:latin typeface="Avenir Book" panose="02000503020000020003" pitchFamily="2" charset="0"/>
              </a:rPr>
              <a:t>Exploring scientific data with innovative techniques</a:t>
            </a:r>
          </a:p>
          <a:p>
            <a:pPr algn="l"/>
            <a:endParaRPr lang="en-US" sz="2400" dirty="0">
              <a:latin typeface="Avenir Book" panose="02000503020000020003" pitchFamily="2" charset="0"/>
            </a:endParaRPr>
          </a:p>
          <a:p>
            <a:pPr algn="l"/>
            <a:r>
              <a:rPr lang="en-US" sz="2800" dirty="0">
                <a:latin typeface="Avenir Book" panose="02000503020000020003" pitchFamily="2" charset="0"/>
              </a:rPr>
              <a:t>Elena Cuoco</a:t>
            </a:r>
            <a:r>
              <a:rPr lang="en-US" sz="2400" dirty="0">
                <a:latin typeface="Avenir Book" panose="02000503020000020003" pitchFamily="2" charset="0"/>
              </a:rPr>
              <a:t>, </a:t>
            </a:r>
            <a:r>
              <a:rPr lang="en-US" sz="1600" i="1" dirty="0">
                <a:latin typeface="Avenir Book" panose="02000503020000020003" pitchFamily="2" charset="0"/>
              </a:rPr>
              <a:t>European Gravitational Observatory  and </a:t>
            </a:r>
            <a:r>
              <a:rPr lang="en-US" sz="1600" i="1" dirty="0" err="1">
                <a:latin typeface="Avenir Book" panose="02000503020000020003" pitchFamily="2" charset="0"/>
              </a:rPr>
              <a:t>Scuola</a:t>
            </a:r>
            <a:r>
              <a:rPr lang="en-US" sz="1600" i="1" dirty="0">
                <a:latin typeface="Avenir Book" panose="02000503020000020003" pitchFamily="2" charset="0"/>
              </a:rPr>
              <a:t> </a:t>
            </a:r>
            <a:r>
              <a:rPr lang="en-US" sz="1600" i="1" dirty="0" err="1">
                <a:latin typeface="Avenir Book" panose="02000503020000020003" pitchFamily="2" charset="0"/>
              </a:rPr>
              <a:t>Normale</a:t>
            </a:r>
            <a:r>
              <a:rPr lang="en-US" sz="1600" i="1" dirty="0">
                <a:latin typeface="Avenir Book" panose="02000503020000020003" pitchFamily="2" charset="0"/>
              </a:rPr>
              <a:t> </a:t>
            </a:r>
            <a:r>
              <a:rPr lang="en-US" sz="1600" i="1" dirty="0" err="1">
                <a:latin typeface="Avenir Book" panose="02000503020000020003" pitchFamily="2" charset="0"/>
              </a:rPr>
              <a:t>Superiore</a:t>
            </a:r>
            <a:endParaRPr lang="en-GB" sz="2400" i="1" dirty="0">
              <a:latin typeface="Avenir Book" panose="02000503020000020003" pitchFamily="2" charset="0"/>
            </a:endParaRPr>
          </a:p>
        </p:txBody>
      </p:sp>
      <p:sp>
        <p:nvSpPr>
          <p:cNvPr id="5" name="Rettangolo 4">
            <a:extLst>
              <a:ext uri="{FF2B5EF4-FFF2-40B4-BE49-F238E27FC236}">
                <a16:creationId xmlns:a16="http://schemas.microsoft.com/office/drawing/2014/main" id="{D82BE142-9FEE-4B1C-BC18-0163A0D6B289}"/>
              </a:ext>
            </a:extLst>
          </p:cNvPr>
          <p:cNvSpPr/>
          <p:nvPr/>
        </p:nvSpPr>
        <p:spPr>
          <a:xfrm>
            <a:off x="5707379" y="3763404"/>
            <a:ext cx="77724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itardo 5">
            <a:extLst>
              <a:ext uri="{FF2B5EF4-FFF2-40B4-BE49-F238E27FC236}">
                <a16:creationId xmlns:a16="http://schemas.microsoft.com/office/drawing/2014/main" id="{0ED65F9E-2FDA-4906-BE84-3F9DD6504941}"/>
              </a:ext>
            </a:extLst>
          </p:cNvPr>
          <p:cNvSpPr/>
          <p:nvPr/>
        </p:nvSpPr>
        <p:spPr>
          <a:xfrm rot="5400000">
            <a:off x="5175812" y="-167829"/>
            <a:ext cx="1840376" cy="2176040"/>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a:extLst>
              <a:ext uri="{FF2B5EF4-FFF2-40B4-BE49-F238E27FC236}">
                <a16:creationId xmlns:a16="http://schemas.microsoft.com/office/drawing/2014/main" id="{4D501F0F-8318-412E-A2C7-A4604DA0745A}"/>
              </a:ext>
            </a:extLst>
          </p:cNvPr>
          <p:cNvPicPr>
            <a:picLocks noChangeAspect="1"/>
          </p:cNvPicPr>
          <p:nvPr/>
        </p:nvPicPr>
        <p:blipFill>
          <a:blip r:embed="rId2"/>
          <a:stretch>
            <a:fillRect/>
          </a:stretch>
        </p:blipFill>
        <p:spPr>
          <a:xfrm>
            <a:off x="4953548" y="60644"/>
            <a:ext cx="2284486" cy="1429839"/>
          </a:xfrm>
          <a:prstGeom prst="rect">
            <a:avLst/>
          </a:prstGeom>
        </p:spPr>
      </p:pic>
    </p:spTree>
    <p:extLst>
      <p:ext uri="{BB962C8B-B14F-4D97-AF65-F5344CB8AC3E}">
        <p14:creationId xmlns:p14="http://schemas.microsoft.com/office/powerpoint/2010/main" val="3372768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title"/>
          </p:nvPr>
        </p:nvSpPr>
        <p:spPr>
          <a:xfrm>
            <a:off x="1633269" y="160028"/>
            <a:ext cx="9720400" cy="1032400"/>
          </a:xfrm>
          <a:prstGeom prst="rect">
            <a:avLst/>
          </a:prstGeom>
        </p:spPr>
        <p:txBody>
          <a:bodyPr spcFirstLastPara="1" vert="horz" wrap="square" lIns="91433" tIns="45700" rIns="91433" bIns="45700" rtlCol="0" anchor="ctr" anchorCtr="0">
            <a:noAutofit/>
          </a:bodyPr>
          <a:lstStyle/>
          <a:p>
            <a:pPr>
              <a:spcBef>
                <a:spcPts val="0"/>
              </a:spcBef>
            </a:pPr>
            <a:r>
              <a:rPr lang="it" dirty="0"/>
              <a:t>Innovative workflow: why?</a:t>
            </a:r>
            <a:endParaRPr dirty="0"/>
          </a:p>
        </p:txBody>
      </p:sp>
      <p:graphicFrame>
        <p:nvGraphicFramePr>
          <p:cNvPr id="2" name="Diagram 1"/>
          <p:cNvGraphicFramePr/>
          <p:nvPr/>
        </p:nvGraphicFramePr>
        <p:xfrm>
          <a:off x="838200" y="1358781"/>
          <a:ext cx="10515600" cy="481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EFCAECA8-5530-4FCF-81A3-BF0690C90876}"/>
              </a:ext>
            </a:extLst>
          </p:cNvPr>
          <p:cNvSpPr>
            <a:spLocks noGrp="1"/>
          </p:cNvSpPr>
          <p:nvPr>
            <p:ph type="ftr" sz="quarter" idx="11"/>
          </p:nvPr>
        </p:nvSpPr>
        <p:spPr>
          <a:xfrm>
            <a:off x="3482197" y="6356352"/>
            <a:ext cx="2803585" cy="365125"/>
          </a:xfrm>
        </p:spPr>
        <p:txBody>
          <a:bodyPr/>
          <a:lstStyle/>
          <a:p>
            <a:r>
              <a:rPr lang="it-IT" dirty="0"/>
              <a:t>ESCAPE OSSR Webinar</a:t>
            </a:r>
          </a:p>
        </p:txBody>
      </p:sp>
      <p:sp>
        <p:nvSpPr>
          <p:cNvPr id="5" name="Espace réservé de la date 3">
            <a:extLst>
              <a:ext uri="{FF2B5EF4-FFF2-40B4-BE49-F238E27FC236}">
                <a16:creationId xmlns:a16="http://schemas.microsoft.com/office/drawing/2014/main" id="{A4FB7BF9-ADBE-4B15-A94B-BDE3771D6296}"/>
              </a:ext>
            </a:extLst>
          </p:cNvPr>
          <p:cNvSpPr>
            <a:spLocks noGrp="1"/>
          </p:cNvSpPr>
          <p:nvPr>
            <p:ph type="dt" sz="half" idx="10"/>
          </p:nvPr>
        </p:nvSpPr>
        <p:spPr>
          <a:xfrm>
            <a:off x="2155885" y="6356352"/>
            <a:ext cx="1171036" cy="365125"/>
          </a:xfrm>
        </p:spPr>
        <p:txBody>
          <a:bodyPr/>
          <a:lstStyle/>
          <a:p>
            <a:r>
              <a:rPr lang="fr-FR" dirty="0"/>
              <a:t>17/02/2021</a:t>
            </a:r>
            <a:endParaRPr lang="it-IT" dirty="0"/>
          </a:p>
        </p:txBody>
      </p:sp>
      <p:sp>
        <p:nvSpPr>
          <p:cNvPr id="6" name="Espace réservé du numéro de diapositive 5">
            <a:extLst>
              <a:ext uri="{FF2B5EF4-FFF2-40B4-BE49-F238E27FC236}">
                <a16:creationId xmlns:a16="http://schemas.microsoft.com/office/drawing/2014/main" id="{A8F67FEC-49D1-4BBB-80BB-425AB717AC7A}"/>
              </a:ext>
            </a:extLst>
          </p:cNvPr>
          <p:cNvSpPr>
            <a:spLocks noGrp="1"/>
          </p:cNvSpPr>
          <p:nvPr>
            <p:ph type="sldNum" sz="quarter" idx="12"/>
          </p:nvPr>
        </p:nvSpPr>
        <p:spPr>
          <a:xfrm>
            <a:off x="6537601" y="6346704"/>
            <a:ext cx="731981" cy="365125"/>
          </a:xfrm>
        </p:spPr>
        <p:txBody>
          <a:bodyPr/>
          <a:lstStyle/>
          <a:p>
            <a:pPr algn="ctr"/>
            <a:fld id="{F815B12F-D02A-B845-865F-37AC5B232343}" type="slidenum">
              <a:rPr lang="it-IT" smtClean="0"/>
              <a:pPr algn="ctr"/>
              <a:t>3</a:t>
            </a:fld>
            <a:endParaRPr 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txBox="1">
            <a:spLocks noGrp="1"/>
          </p:cNvSpPr>
          <p:nvPr>
            <p:ph type="title"/>
          </p:nvPr>
        </p:nvSpPr>
        <p:spPr>
          <a:xfrm>
            <a:off x="1677401" y="160028"/>
            <a:ext cx="9720400" cy="1032400"/>
          </a:xfrm>
          <a:prstGeom prst="rect">
            <a:avLst/>
          </a:prstGeom>
        </p:spPr>
        <p:txBody>
          <a:bodyPr spcFirstLastPara="1" vert="horz" wrap="square" lIns="91433" tIns="45700" rIns="91433" bIns="45700" rtlCol="0" anchor="ctr" anchorCtr="0">
            <a:noAutofit/>
          </a:bodyPr>
          <a:lstStyle/>
          <a:p>
            <a:pPr>
              <a:spcBef>
                <a:spcPts val="0"/>
              </a:spcBef>
            </a:pPr>
            <a:r>
              <a:rPr lang="it" dirty="0"/>
              <a:t>Joint analysis of large flux of data: real time analysis</a:t>
            </a:r>
            <a:endParaRPr dirty="0"/>
          </a:p>
        </p:txBody>
      </p:sp>
      <p:graphicFrame>
        <p:nvGraphicFramePr>
          <p:cNvPr id="3" name="Diagram 2"/>
          <p:cNvGraphicFramePr/>
          <p:nvPr>
            <p:extLst>
              <p:ext uri="{D42A27DB-BD31-4B8C-83A1-F6EECF244321}">
                <p14:modId xmlns:p14="http://schemas.microsoft.com/office/powerpoint/2010/main" val="2102611175"/>
              </p:ext>
            </p:extLst>
          </p:nvPr>
        </p:nvGraphicFramePr>
        <p:xfrm>
          <a:off x="1209011" y="1352552"/>
          <a:ext cx="9423548" cy="46442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CEC400BF-70C5-45D8-882A-56306FEE561C}"/>
              </a:ext>
            </a:extLst>
          </p:cNvPr>
          <p:cNvSpPr>
            <a:spLocks noGrp="1"/>
          </p:cNvSpPr>
          <p:nvPr>
            <p:ph type="ftr" sz="quarter" idx="11"/>
          </p:nvPr>
        </p:nvSpPr>
        <p:spPr>
          <a:xfrm>
            <a:off x="3482197" y="6356352"/>
            <a:ext cx="2803585" cy="365125"/>
          </a:xfrm>
        </p:spPr>
        <p:txBody>
          <a:bodyPr/>
          <a:lstStyle/>
          <a:p>
            <a:r>
              <a:rPr lang="it-IT" dirty="0"/>
              <a:t>ESCAPE OSSR Webinar</a:t>
            </a:r>
          </a:p>
        </p:txBody>
      </p:sp>
      <p:sp>
        <p:nvSpPr>
          <p:cNvPr id="5" name="Espace réservé de la date 3">
            <a:extLst>
              <a:ext uri="{FF2B5EF4-FFF2-40B4-BE49-F238E27FC236}">
                <a16:creationId xmlns:a16="http://schemas.microsoft.com/office/drawing/2014/main" id="{F08CC3E6-D587-4C6C-B658-90EE0D3C07FD}"/>
              </a:ext>
            </a:extLst>
          </p:cNvPr>
          <p:cNvSpPr>
            <a:spLocks noGrp="1"/>
          </p:cNvSpPr>
          <p:nvPr>
            <p:ph type="dt" sz="half" idx="10"/>
          </p:nvPr>
        </p:nvSpPr>
        <p:spPr>
          <a:xfrm>
            <a:off x="2155885" y="6356352"/>
            <a:ext cx="1171036" cy="365125"/>
          </a:xfrm>
        </p:spPr>
        <p:txBody>
          <a:bodyPr/>
          <a:lstStyle/>
          <a:p>
            <a:r>
              <a:rPr lang="fr-FR" dirty="0"/>
              <a:t>17/02/2021</a:t>
            </a:r>
            <a:endParaRPr lang="it-IT" dirty="0"/>
          </a:p>
        </p:txBody>
      </p:sp>
      <p:sp>
        <p:nvSpPr>
          <p:cNvPr id="6" name="Espace réservé du numéro de diapositive 5">
            <a:extLst>
              <a:ext uri="{FF2B5EF4-FFF2-40B4-BE49-F238E27FC236}">
                <a16:creationId xmlns:a16="http://schemas.microsoft.com/office/drawing/2014/main" id="{6CD02E1C-3AED-4E46-8489-D4850A0C0B8F}"/>
              </a:ext>
            </a:extLst>
          </p:cNvPr>
          <p:cNvSpPr>
            <a:spLocks noGrp="1"/>
          </p:cNvSpPr>
          <p:nvPr>
            <p:ph type="sldNum" sz="quarter" idx="12"/>
          </p:nvPr>
        </p:nvSpPr>
        <p:spPr>
          <a:xfrm>
            <a:off x="6537601" y="6346704"/>
            <a:ext cx="731981" cy="365125"/>
          </a:xfrm>
        </p:spPr>
        <p:txBody>
          <a:bodyPr/>
          <a:lstStyle/>
          <a:p>
            <a:pPr algn="ctr"/>
            <a:fld id="{F815B12F-D02A-B845-865F-37AC5B232343}" type="slidenum">
              <a:rPr lang="it-IT" smtClean="0"/>
              <a:pPr algn="ctr"/>
              <a:t>4</a:t>
            </a:fld>
            <a:endParaRPr lang="it-IT"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5"/>
          <p:cNvSpPr txBox="1">
            <a:spLocks noGrp="1"/>
          </p:cNvSpPr>
          <p:nvPr>
            <p:ph type="title"/>
          </p:nvPr>
        </p:nvSpPr>
        <p:spPr>
          <a:xfrm>
            <a:off x="1780309" y="-20751"/>
            <a:ext cx="10515600" cy="1325600"/>
          </a:xfrm>
          <a:prstGeom prst="rect">
            <a:avLst/>
          </a:prstGeom>
        </p:spPr>
        <p:txBody>
          <a:bodyPr spcFirstLastPara="1" vert="horz" wrap="square" lIns="91433" tIns="45700" rIns="91433" bIns="45700" rtlCol="0" anchor="ctr" anchorCtr="0">
            <a:noAutofit/>
          </a:bodyPr>
          <a:lstStyle/>
          <a:p>
            <a:pPr>
              <a:spcBef>
                <a:spcPts val="0"/>
              </a:spcBef>
            </a:pPr>
            <a:r>
              <a:rPr lang="en" dirty="0"/>
              <a:t>Machine learning workflow  </a:t>
            </a:r>
            <a:endParaRPr dirty="0"/>
          </a:p>
        </p:txBody>
      </p:sp>
      <p:pic>
        <p:nvPicPr>
          <p:cNvPr id="325" name="Google Shape;325;p45"/>
          <p:cNvPicPr preferRelativeResize="0"/>
          <p:nvPr/>
        </p:nvPicPr>
        <p:blipFill>
          <a:blip r:embed="rId3">
            <a:alphaModFix/>
          </a:blip>
          <a:stretch>
            <a:fillRect/>
          </a:stretch>
        </p:blipFill>
        <p:spPr>
          <a:xfrm>
            <a:off x="1150661" y="883200"/>
            <a:ext cx="9346091" cy="4823503"/>
          </a:xfrm>
          <a:prstGeom prst="rect">
            <a:avLst/>
          </a:prstGeom>
          <a:noFill/>
          <a:ln>
            <a:noFill/>
          </a:ln>
        </p:spPr>
      </p:pic>
      <p:sp>
        <p:nvSpPr>
          <p:cNvPr id="6" name="Footer Placeholder 3">
            <a:extLst>
              <a:ext uri="{FF2B5EF4-FFF2-40B4-BE49-F238E27FC236}">
                <a16:creationId xmlns:a16="http://schemas.microsoft.com/office/drawing/2014/main" id="{28FA9013-4936-429C-8650-C0DDF5136E27}"/>
              </a:ext>
            </a:extLst>
          </p:cNvPr>
          <p:cNvSpPr>
            <a:spLocks noGrp="1"/>
          </p:cNvSpPr>
          <p:nvPr>
            <p:ph type="ftr" sz="quarter" idx="11"/>
          </p:nvPr>
        </p:nvSpPr>
        <p:spPr>
          <a:xfrm>
            <a:off x="3482197" y="6356352"/>
            <a:ext cx="2803585" cy="365125"/>
          </a:xfrm>
        </p:spPr>
        <p:txBody>
          <a:bodyPr/>
          <a:lstStyle/>
          <a:p>
            <a:r>
              <a:rPr lang="it-IT" dirty="0"/>
              <a:t>ESCAPE OSSR Webinar</a:t>
            </a:r>
          </a:p>
        </p:txBody>
      </p:sp>
      <p:sp>
        <p:nvSpPr>
          <p:cNvPr id="7" name="Espace réservé de la date 3">
            <a:extLst>
              <a:ext uri="{FF2B5EF4-FFF2-40B4-BE49-F238E27FC236}">
                <a16:creationId xmlns:a16="http://schemas.microsoft.com/office/drawing/2014/main" id="{A0C8F5C9-B5B3-4A4C-9D06-25CB868AF61E}"/>
              </a:ext>
            </a:extLst>
          </p:cNvPr>
          <p:cNvSpPr>
            <a:spLocks noGrp="1"/>
          </p:cNvSpPr>
          <p:nvPr>
            <p:ph type="dt" sz="half" idx="10"/>
          </p:nvPr>
        </p:nvSpPr>
        <p:spPr>
          <a:xfrm>
            <a:off x="2155885" y="6356352"/>
            <a:ext cx="1171036" cy="365125"/>
          </a:xfrm>
        </p:spPr>
        <p:txBody>
          <a:bodyPr/>
          <a:lstStyle/>
          <a:p>
            <a:r>
              <a:rPr lang="fr-FR" dirty="0"/>
              <a:t>17/02/2021</a:t>
            </a:r>
            <a:endParaRPr lang="it-IT" dirty="0"/>
          </a:p>
        </p:txBody>
      </p:sp>
      <p:sp>
        <p:nvSpPr>
          <p:cNvPr id="8" name="Espace réservé du numéro de diapositive 5">
            <a:extLst>
              <a:ext uri="{FF2B5EF4-FFF2-40B4-BE49-F238E27FC236}">
                <a16:creationId xmlns:a16="http://schemas.microsoft.com/office/drawing/2014/main" id="{6220387C-931A-4E4D-8A03-255B89098463}"/>
              </a:ext>
            </a:extLst>
          </p:cNvPr>
          <p:cNvSpPr>
            <a:spLocks noGrp="1"/>
          </p:cNvSpPr>
          <p:nvPr>
            <p:ph type="sldNum" sz="quarter" idx="12"/>
          </p:nvPr>
        </p:nvSpPr>
        <p:spPr>
          <a:xfrm>
            <a:off x="6537601" y="6346704"/>
            <a:ext cx="731981" cy="365125"/>
          </a:xfrm>
        </p:spPr>
        <p:txBody>
          <a:bodyPr/>
          <a:lstStyle/>
          <a:p>
            <a:pPr algn="ctr"/>
            <a:fld id="{F815B12F-D02A-B845-865F-37AC5B232343}" type="slidenum">
              <a:rPr lang="it-IT" smtClean="0"/>
              <a:pPr algn="ctr"/>
              <a:t>5</a:t>
            </a:fld>
            <a:endParaRPr lang="it-IT" dirty="0"/>
          </a:p>
        </p:txBody>
      </p:sp>
    </p:spTree>
    <p:extLst>
      <p:ext uri="{BB962C8B-B14F-4D97-AF65-F5344CB8AC3E}">
        <p14:creationId xmlns:p14="http://schemas.microsoft.com/office/powerpoint/2010/main" val="3200625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cxnSp>
        <p:nvCxnSpPr>
          <p:cNvPr id="438" name="Google Shape;438;p55"/>
          <p:cNvCxnSpPr/>
          <p:nvPr/>
        </p:nvCxnSpPr>
        <p:spPr>
          <a:xfrm>
            <a:off x="1114425" y="0"/>
            <a:ext cx="0" cy="404875"/>
          </a:xfrm>
          <a:prstGeom prst="straightConnector1">
            <a:avLst/>
          </a:prstGeom>
          <a:noFill/>
          <a:ln w="38100" cap="flat" cmpd="sng">
            <a:solidFill>
              <a:schemeClr val="lt1"/>
            </a:solidFill>
            <a:prstDash val="solid"/>
            <a:round/>
            <a:headEnd type="none" w="sm" len="sm"/>
            <a:tailEnd type="none" w="sm" len="sm"/>
          </a:ln>
        </p:spPr>
      </p:cxnSp>
      <p:pic>
        <p:nvPicPr>
          <p:cNvPr id="439" name="Google Shape;439;p55"/>
          <p:cNvPicPr preferRelativeResize="0"/>
          <p:nvPr/>
        </p:nvPicPr>
        <p:blipFill rotWithShape="1">
          <a:blip r:embed="rId3">
            <a:alphaModFix/>
          </a:blip>
          <a:srcRect/>
          <a:stretch/>
        </p:blipFill>
        <p:spPr>
          <a:xfrm>
            <a:off x="3171825" y="5702456"/>
            <a:ext cx="2234433" cy="262593"/>
          </a:xfrm>
          <a:prstGeom prst="rect">
            <a:avLst/>
          </a:prstGeom>
          <a:solidFill>
            <a:schemeClr val="lt1"/>
          </a:solidFill>
          <a:ln>
            <a:noFill/>
          </a:ln>
        </p:spPr>
      </p:pic>
      <p:pic>
        <p:nvPicPr>
          <p:cNvPr id="440" name="Google Shape;440;p55" descr="page9image1541944096"/>
          <p:cNvPicPr preferRelativeResize="0"/>
          <p:nvPr/>
        </p:nvPicPr>
        <p:blipFill rotWithShape="1">
          <a:blip r:embed="rId4">
            <a:alphaModFix/>
          </a:blip>
          <a:srcRect/>
          <a:stretch/>
        </p:blipFill>
        <p:spPr>
          <a:xfrm>
            <a:off x="24568" y="1119918"/>
            <a:ext cx="7009680" cy="2223357"/>
          </a:xfrm>
          <a:prstGeom prst="rect">
            <a:avLst/>
          </a:prstGeom>
          <a:noFill/>
          <a:ln>
            <a:noFill/>
          </a:ln>
        </p:spPr>
      </p:pic>
      <p:pic>
        <p:nvPicPr>
          <p:cNvPr id="443" name="Google Shape;443;p55" descr="A close up of a keyboard&#10;&#10;Description automatically generated"/>
          <p:cNvPicPr preferRelativeResize="0"/>
          <p:nvPr/>
        </p:nvPicPr>
        <p:blipFill rotWithShape="1">
          <a:blip r:embed="rId5">
            <a:alphaModFix/>
          </a:blip>
          <a:srcRect/>
          <a:stretch/>
        </p:blipFill>
        <p:spPr>
          <a:xfrm>
            <a:off x="6829287" y="829310"/>
            <a:ext cx="5176499" cy="2397125"/>
          </a:xfrm>
          <a:prstGeom prst="rect">
            <a:avLst/>
          </a:prstGeom>
          <a:noFill/>
          <a:ln>
            <a:noFill/>
          </a:ln>
        </p:spPr>
      </p:pic>
      <p:sp>
        <p:nvSpPr>
          <p:cNvPr id="448" name="Google Shape;448;p55"/>
          <p:cNvSpPr txBox="1">
            <a:spLocks noGrp="1"/>
          </p:cNvSpPr>
          <p:nvPr>
            <p:ph type="title"/>
          </p:nvPr>
        </p:nvSpPr>
        <p:spPr>
          <a:xfrm>
            <a:off x="1750313" y="153185"/>
            <a:ext cx="10899600" cy="804800"/>
          </a:xfrm>
          <a:prstGeom prst="rect">
            <a:avLst/>
          </a:prstGeom>
        </p:spPr>
        <p:txBody>
          <a:bodyPr spcFirstLastPara="1" vert="horz" wrap="square" lIns="121900" tIns="121900" rIns="121900" bIns="121900" rtlCol="0" anchor="b" anchorCtr="0">
            <a:noAutofit/>
          </a:bodyPr>
          <a:lstStyle/>
          <a:p>
            <a:r>
              <a:rPr lang="en" dirty="0"/>
              <a:t>Deep learning: Convolutional Neural Network</a:t>
            </a:r>
            <a:endParaRPr dirty="0"/>
          </a:p>
        </p:txBody>
      </p:sp>
      <p:pic>
        <p:nvPicPr>
          <p:cNvPr id="14" name="Google Shape;663;p70"/>
          <p:cNvPicPr preferRelativeResize="0"/>
          <p:nvPr/>
        </p:nvPicPr>
        <p:blipFill rotWithShape="1">
          <a:blip r:embed="rId6">
            <a:alphaModFix/>
          </a:blip>
          <a:srcRect/>
          <a:stretch/>
        </p:blipFill>
        <p:spPr>
          <a:xfrm>
            <a:off x="414317" y="3226435"/>
            <a:ext cx="2490809" cy="2961052"/>
          </a:xfrm>
          <a:prstGeom prst="rect">
            <a:avLst/>
          </a:prstGeom>
          <a:noFill/>
          <a:ln>
            <a:noFill/>
          </a:ln>
        </p:spPr>
      </p:pic>
      <p:sp>
        <p:nvSpPr>
          <p:cNvPr id="2" name="Right Arrow 1"/>
          <p:cNvSpPr/>
          <p:nvPr/>
        </p:nvSpPr>
        <p:spPr>
          <a:xfrm>
            <a:off x="3171826" y="4600575"/>
            <a:ext cx="3862423"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16" name="Google Shape;718;p73"/>
          <p:cNvPicPr preferRelativeResize="0"/>
          <p:nvPr/>
        </p:nvPicPr>
        <p:blipFill rotWithShape="1">
          <a:blip r:embed="rId7">
            <a:alphaModFix/>
          </a:blip>
          <a:srcRect l="54834" b="10203"/>
          <a:stretch/>
        </p:blipFill>
        <p:spPr>
          <a:xfrm>
            <a:off x="7300948" y="3154997"/>
            <a:ext cx="4110003" cy="3032491"/>
          </a:xfrm>
          <a:prstGeom prst="rect">
            <a:avLst/>
          </a:prstGeom>
          <a:noFill/>
          <a:ln>
            <a:noFill/>
          </a:ln>
        </p:spPr>
      </p:pic>
      <p:pic>
        <p:nvPicPr>
          <p:cNvPr id="3" name="Immagine 2">
            <a:extLst>
              <a:ext uri="{FF2B5EF4-FFF2-40B4-BE49-F238E27FC236}">
                <a16:creationId xmlns:a16="http://schemas.microsoft.com/office/drawing/2014/main" id="{7AE17CEE-646D-4592-BEB0-FFF46B06FBEA}"/>
              </a:ext>
            </a:extLst>
          </p:cNvPr>
          <p:cNvPicPr>
            <a:picLocks noChangeAspect="1"/>
          </p:cNvPicPr>
          <p:nvPr/>
        </p:nvPicPr>
        <p:blipFill>
          <a:blip r:embed="rId8"/>
          <a:stretch>
            <a:fillRect/>
          </a:stretch>
        </p:blipFill>
        <p:spPr>
          <a:xfrm>
            <a:off x="3171825" y="6363754"/>
            <a:ext cx="2804403" cy="371888"/>
          </a:xfrm>
          <a:prstGeom prst="rect">
            <a:avLst/>
          </a:prstGeom>
        </p:spPr>
      </p:pic>
      <p:pic>
        <p:nvPicPr>
          <p:cNvPr id="4" name="Immagine 3">
            <a:extLst>
              <a:ext uri="{FF2B5EF4-FFF2-40B4-BE49-F238E27FC236}">
                <a16:creationId xmlns:a16="http://schemas.microsoft.com/office/drawing/2014/main" id="{F579B929-4BDB-4E5E-9AFF-443E1C403AAC}"/>
              </a:ext>
            </a:extLst>
          </p:cNvPr>
          <p:cNvPicPr>
            <a:picLocks noChangeAspect="1"/>
          </p:cNvPicPr>
          <p:nvPr/>
        </p:nvPicPr>
        <p:blipFill>
          <a:blip r:embed="rId9"/>
          <a:stretch>
            <a:fillRect/>
          </a:stretch>
        </p:blipFill>
        <p:spPr>
          <a:xfrm>
            <a:off x="2178397" y="6390675"/>
            <a:ext cx="1176630" cy="365792"/>
          </a:xfrm>
          <a:prstGeom prst="rect">
            <a:avLst/>
          </a:prstGeom>
        </p:spPr>
      </p:pic>
    </p:spTree>
    <p:extLst>
      <p:ext uri="{BB962C8B-B14F-4D97-AF65-F5344CB8AC3E}">
        <p14:creationId xmlns:p14="http://schemas.microsoft.com/office/powerpoint/2010/main" val="3436058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9535" y="178005"/>
            <a:ext cx="10899600" cy="804800"/>
          </a:xfrm>
        </p:spPr>
        <p:txBody>
          <a:bodyPr/>
          <a:lstStyle/>
          <a:p>
            <a:r>
              <a:rPr lang="en-GB" dirty="0"/>
              <a:t>Machine Learning workflow in ESCAPE partners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501" y="1516575"/>
            <a:ext cx="4934360" cy="2246779"/>
          </a:xfrm>
          <a:prstGeom prst="rect">
            <a:avLst/>
          </a:prstGeom>
        </p:spPr>
      </p:pic>
      <p:sp>
        <p:nvSpPr>
          <p:cNvPr id="4" name="Rectangle 3"/>
          <p:cNvSpPr/>
          <p:nvPr/>
        </p:nvSpPr>
        <p:spPr>
          <a:xfrm>
            <a:off x="1160575" y="1180556"/>
            <a:ext cx="1970924" cy="338554"/>
          </a:xfrm>
          <a:prstGeom prst="rect">
            <a:avLst/>
          </a:prstGeom>
        </p:spPr>
        <p:txBody>
          <a:bodyPr wrap="none">
            <a:spAutoFit/>
          </a:bodyPr>
          <a:lstStyle/>
          <a:p>
            <a:r>
              <a:rPr lang="en-GB" sz="1600" dirty="0"/>
              <a:t>KM3NeT-ORCA/ARCA</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387" y="936209"/>
            <a:ext cx="3946664" cy="282714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587" y="3938077"/>
            <a:ext cx="5328447" cy="2074860"/>
          </a:xfrm>
          <a:prstGeom prst="rect">
            <a:avLst/>
          </a:prstGeom>
        </p:spPr>
      </p:pic>
      <p:sp>
        <p:nvSpPr>
          <p:cNvPr id="7" name="TextBox 6"/>
          <p:cNvSpPr txBox="1"/>
          <p:nvPr/>
        </p:nvSpPr>
        <p:spPr>
          <a:xfrm>
            <a:off x="3009565" y="4100972"/>
            <a:ext cx="2425664" cy="338554"/>
          </a:xfrm>
          <a:prstGeom prst="rect">
            <a:avLst/>
          </a:prstGeom>
          <a:noFill/>
        </p:spPr>
        <p:txBody>
          <a:bodyPr wrap="none" rtlCol="0">
            <a:spAutoFit/>
          </a:bodyPr>
          <a:lstStyle/>
          <a:p>
            <a:r>
              <a:rPr lang="en-GB" sz="1600" dirty="0"/>
              <a:t>Cherenkov Telescope Array</a:t>
            </a:r>
          </a:p>
        </p:txBody>
      </p:sp>
      <p:pic>
        <p:nvPicPr>
          <p:cNvPr id="8" name="Picture 7"/>
          <p:cNvPicPr>
            <a:picLocks noChangeAspect="1"/>
          </p:cNvPicPr>
          <p:nvPr/>
        </p:nvPicPr>
        <p:blipFill>
          <a:blip r:embed="rId5"/>
          <a:stretch>
            <a:fillRect/>
          </a:stretch>
        </p:blipFill>
        <p:spPr>
          <a:xfrm>
            <a:off x="6937320" y="4100972"/>
            <a:ext cx="3184926" cy="1988246"/>
          </a:xfrm>
          <a:prstGeom prst="rect">
            <a:avLst/>
          </a:prstGeom>
        </p:spPr>
      </p:pic>
      <p:sp>
        <p:nvSpPr>
          <p:cNvPr id="10" name="Rectangle 9"/>
          <p:cNvSpPr/>
          <p:nvPr/>
        </p:nvSpPr>
        <p:spPr>
          <a:xfrm>
            <a:off x="10271051" y="4683119"/>
            <a:ext cx="1615568" cy="584775"/>
          </a:xfrm>
          <a:prstGeom prst="rect">
            <a:avLst/>
          </a:prstGeom>
        </p:spPr>
        <p:txBody>
          <a:bodyPr wrap="square">
            <a:spAutoFit/>
          </a:bodyPr>
          <a:lstStyle/>
          <a:p>
            <a:r>
              <a:rPr lang="en-GB" sz="1600" dirty="0"/>
              <a:t>Square Kilometre Array (SKA)</a:t>
            </a:r>
          </a:p>
        </p:txBody>
      </p:sp>
      <p:pic>
        <p:nvPicPr>
          <p:cNvPr id="9" name="Immagine 8">
            <a:extLst>
              <a:ext uri="{FF2B5EF4-FFF2-40B4-BE49-F238E27FC236}">
                <a16:creationId xmlns:a16="http://schemas.microsoft.com/office/drawing/2014/main" id="{0A96085C-4213-475C-837B-EBFA312BE5A4}"/>
              </a:ext>
            </a:extLst>
          </p:cNvPr>
          <p:cNvPicPr>
            <a:picLocks noChangeAspect="1"/>
          </p:cNvPicPr>
          <p:nvPr/>
        </p:nvPicPr>
        <p:blipFill>
          <a:blip r:embed="rId6"/>
          <a:stretch>
            <a:fillRect/>
          </a:stretch>
        </p:blipFill>
        <p:spPr>
          <a:xfrm>
            <a:off x="1553245" y="6370217"/>
            <a:ext cx="4133446" cy="365792"/>
          </a:xfrm>
          <a:prstGeom prst="rect">
            <a:avLst/>
          </a:prstGeom>
        </p:spPr>
      </p:pic>
    </p:spTree>
    <p:extLst>
      <p:ext uri="{BB962C8B-B14F-4D97-AF65-F5344CB8AC3E}">
        <p14:creationId xmlns:p14="http://schemas.microsoft.com/office/powerpoint/2010/main" val="1815961961"/>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50" name="Google Shape;150;p29"/>
          <p:cNvPicPr preferRelativeResize="0"/>
          <p:nvPr/>
        </p:nvPicPr>
        <p:blipFill>
          <a:blip r:embed="rId3">
            <a:alphaModFix/>
          </a:blip>
          <a:stretch>
            <a:fillRect/>
          </a:stretch>
        </p:blipFill>
        <p:spPr>
          <a:xfrm>
            <a:off x="3910003" y="2161948"/>
            <a:ext cx="7478400" cy="3740224"/>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graphicFrame>
        <p:nvGraphicFramePr>
          <p:cNvPr id="3" name="Diagram 2"/>
          <p:cNvGraphicFramePr/>
          <p:nvPr>
            <p:extLst>
              <p:ext uri="{D42A27DB-BD31-4B8C-83A1-F6EECF244321}">
                <p14:modId xmlns:p14="http://schemas.microsoft.com/office/powerpoint/2010/main" val="1225776804"/>
              </p:ext>
            </p:extLst>
          </p:nvPr>
        </p:nvGraphicFramePr>
        <p:xfrm>
          <a:off x="3471679" y="4181779"/>
          <a:ext cx="2624321" cy="5898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3" name="Google Shape;153;p29"/>
          <p:cNvSpPr txBox="1"/>
          <p:nvPr/>
        </p:nvSpPr>
        <p:spPr>
          <a:xfrm>
            <a:off x="5027417" y="1774236"/>
            <a:ext cx="3178000" cy="633200"/>
          </a:xfrm>
          <a:prstGeom prst="rect">
            <a:avLst/>
          </a:prstGeom>
          <a:noFill/>
          <a:ln>
            <a:noFill/>
          </a:ln>
        </p:spPr>
        <p:txBody>
          <a:bodyPr spcFirstLastPara="1" wrap="square" lIns="121900" tIns="121900" rIns="121900" bIns="121900" anchor="t" anchorCtr="0">
            <a:noAutofit/>
          </a:bodyPr>
          <a:lstStyle/>
          <a:p>
            <a:endParaRPr sz="2400">
              <a:latin typeface="Merriweather"/>
              <a:ea typeface="Merriweather"/>
              <a:cs typeface="Merriweather"/>
              <a:sym typeface="Merriweather"/>
            </a:endParaRPr>
          </a:p>
        </p:txBody>
      </p:sp>
      <p:graphicFrame>
        <p:nvGraphicFramePr>
          <p:cNvPr id="2" name="Diagram 1"/>
          <p:cNvGraphicFramePr/>
          <p:nvPr>
            <p:extLst>
              <p:ext uri="{D42A27DB-BD31-4B8C-83A1-F6EECF244321}">
                <p14:modId xmlns:p14="http://schemas.microsoft.com/office/powerpoint/2010/main" val="1919086046"/>
              </p:ext>
            </p:extLst>
          </p:nvPr>
        </p:nvGraphicFramePr>
        <p:xfrm>
          <a:off x="5706346" y="1138299"/>
          <a:ext cx="4346513" cy="78242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57" name="Google Shape;157;p29"/>
          <p:cNvSpPr txBox="1">
            <a:spLocks noGrp="1"/>
          </p:cNvSpPr>
          <p:nvPr>
            <p:ph type="title"/>
          </p:nvPr>
        </p:nvSpPr>
        <p:spPr>
          <a:xfrm>
            <a:off x="2139141" y="71433"/>
            <a:ext cx="9443259" cy="1143200"/>
          </a:xfrm>
          <a:prstGeom prst="rect">
            <a:avLst/>
          </a:prstGeom>
        </p:spPr>
        <p:txBody>
          <a:bodyPr spcFirstLastPara="1" vert="horz" wrap="square" lIns="0" tIns="0" rIns="0" bIns="0" rtlCol="0" anchor="b" anchorCtr="0">
            <a:noAutofit/>
          </a:bodyPr>
          <a:lstStyle/>
          <a:p>
            <a:pPr>
              <a:spcBef>
                <a:spcPts val="0"/>
              </a:spcBef>
            </a:pPr>
            <a:r>
              <a:rPr lang="en" dirty="0"/>
              <a:t>Multimessenger Astronomy and Gravitational Wave Transient signals</a:t>
            </a:r>
            <a:endParaRPr dirty="0"/>
          </a:p>
        </p:txBody>
      </p:sp>
      <p:sp>
        <p:nvSpPr>
          <p:cNvPr id="158" name="Google Shape;158;p29"/>
          <p:cNvSpPr/>
          <p:nvPr/>
        </p:nvSpPr>
        <p:spPr>
          <a:xfrm>
            <a:off x="3755967" y="1974863"/>
            <a:ext cx="5120403" cy="2098639"/>
          </a:xfrm>
          <a:prstGeom prst="flowChartAlternateProcess">
            <a:avLst/>
          </a:prstGeom>
          <a:noFill/>
          <a:ln w="47625" cap="flat" cmpd="sng">
            <a:solidFill>
              <a:schemeClr val="accent1">
                <a:lumMod val="50000"/>
              </a:schemeClr>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pic>
        <p:nvPicPr>
          <p:cNvPr id="9" name="Google Shape;271;p40"/>
          <p:cNvPicPr preferRelativeResize="0"/>
          <p:nvPr/>
        </p:nvPicPr>
        <p:blipFill>
          <a:blip r:embed="rId14">
            <a:alphaModFix/>
          </a:blip>
          <a:stretch>
            <a:fillRect/>
          </a:stretch>
        </p:blipFill>
        <p:spPr>
          <a:xfrm>
            <a:off x="132718" y="1590811"/>
            <a:ext cx="2734813" cy="3676378"/>
          </a:xfrm>
          <a:prstGeom prst="rect">
            <a:avLst/>
          </a:prstGeom>
          <a:noFill/>
          <a:ln>
            <a:noFill/>
          </a:ln>
        </p:spPr>
      </p:pic>
      <p:sp>
        <p:nvSpPr>
          <p:cNvPr id="10" name="Google Shape;272;p40"/>
          <p:cNvSpPr txBox="1"/>
          <p:nvPr/>
        </p:nvSpPr>
        <p:spPr>
          <a:xfrm>
            <a:off x="151986" y="5459984"/>
            <a:ext cx="3000789" cy="778443"/>
          </a:xfrm>
          <a:prstGeom prst="rect">
            <a:avLst/>
          </a:prstGeom>
          <a:noFill/>
          <a:ln>
            <a:noFill/>
          </a:ln>
        </p:spPr>
        <p:txBody>
          <a:bodyPr spcFirstLastPara="1" wrap="square" lIns="121900" tIns="121900" rIns="121900" bIns="121900" anchor="t" anchorCtr="0">
            <a:noAutofit/>
          </a:bodyPr>
          <a:lstStyle/>
          <a:p>
            <a:r>
              <a:rPr lang="en" sz="1200" u="sng" dirty="0">
                <a:solidFill>
                  <a:schemeClr val="hlink"/>
                </a:solidFill>
                <a:hlinkClick r:id="rId15"/>
              </a:rPr>
              <a:t>The Astrophysical Journal Letters</a:t>
            </a:r>
            <a:r>
              <a:rPr lang="en" sz="1200" dirty="0"/>
              <a:t>, </a:t>
            </a:r>
            <a:r>
              <a:rPr lang="en" sz="1200" u="sng" dirty="0">
                <a:solidFill>
                  <a:schemeClr val="hlink"/>
                </a:solidFill>
                <a:hlinkClick r:id="rId16"/>
              </a:rPr>
              <a:t>Volume 848</a:t>
            </a:r>
            <a:r>
              <a:rPr lang="en" sz="1200" dirty="0"/>
              <a:t>,</a:t>
            </a:r>
            <a:r>
              <a:rPr lang="en" sz="1200" dirty="0">
                <a:uFill>
                  <a:noFill/>
                </a:uFill>
                <a:hlinkClick r:id="rId17"/>
              </a:rPr>
              <a:t> </a:t>
            </a:r>
            <a:r>
              <a:rPr lang="en" sz="1200" u="sng" dirty="0">
                <a:solidFill>
                  <a:schemeClr val="hlink"/>
                </a:solidFill>
                <a:hlinkClick r:id="rId17"/>
              </a:rPr>
              <a:t>Number 2</a:t>
            </a:r>
            <a:endParaRPr sz="1200" dirty="0"/>
          </a:p>
        </p:txBody>
      </p:sp>
      <p:sp>
        <p:nvSpPr>
          <p:cNvPr id="11" name="Espace réservé du numéro de diapositive 5">
            <a:extLst>
              <a:ext uri="{FF2B5EF4-FFF2-40B4-BE49-F238E27FC236}">
                <a16:creationId xmlns:a16="http://schemas.microsoft.com/office/drawing/2014/main" id="{07E2D6C9-217F-456B-B1AC-858A8DA32B49}"/>
              </a:ext>
            </a:extLst>
          </p:cNvPr>
          <p:cNvSpPr>
            <a:spLocks noGrp="1"/>
          </p:cNvSpPr>
          <p:nvPr>
            <p:ph type="sldNum" sz="quarter" idx="12"/>
          </p:nvPr>
        </p:nvSpPr>
        <p:spPr>
          <a:xfrm>
            <a:off x="6537601" y="6346704"/>
            <a:ext cx="731981" cy="365125"/>
          </a:xfrm>
        </p:spPr>
        <p:txBody>
          <a:bodyPr/>
          <a:lstStyle/>
          <a:p>
            <a:pPr algn="ctr"/>
            <a:fld id="{F815B12F-D02A-B845-865F-37AC5B232343}" type="slidenum">
              <a:rPr lang="it-IT" smtClean="0"/>
              <a:pPr algn="ctr"/>
              <a:t>8</a:t>
            </a:fld>
            <a:endParaRPr lang="it-IT" dirty="0"/>
          </a:p>
        </p:txBody>
      </p:sp>
      <p:pic>
        <p:nvPicPr>
          <p:cNvPr id="4" name="Immagine 3">
            <a:extLst>
              <a:ext uri="{FF2B5EF4-FFF2-40B4-BE49-F238E27FC236}">
                <a16:creationId xmlns:a16="http://schemas.microsoft.com/office/drawing/2014/main" id="{3CFAB0EB-D9ED-4C6C-9172-18EBE1AB37DB}"/>
              </a:ext>
            </a:extLst>
          </p:cNvPr>
          <p:cNvPicPr>
            <a:picLocks noChangeAspect="1"/>
          </p:cNvPicPr>
          <p:nvPr/>
        </p:nvPicPr>
        <p:blipFill>
          <a:blip r:embed="rId18"/>
          <a:stretch>
            <a:fillRect/>
          </a:stretch>
        </p:blipFill>
        <p:spPr>
          <a:xfrm>
            <a:off x="1124921" y="6346704"/>
            <a:ext cx="4133446" cy="365792"/>
          </a:xfrm>
          <a:prstGeom prst="rect">
            <a:avLst/>
          </a:prstGeom>
        </p:spPr>
      </p:pic>
    </p:spTree>
    <p:extLst>
      <p:ext uri="{BB962C8B-B14F-4D97-AF65-F5344CB8AC3E}">
        <p14:creationId xmlns:p14="http://schemas.microsoft.com/office/powerpoint/2010/main" val="34290194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ML workflow for Gravitational Wave search</a:t>
            </a:r>
          </a:p>
        </p:txBody>
      </p:sp>
      <p:pic>
        <p:nvPicPr>
          <p:cNvPr id="3" name="Google Shape;167;p30"/>
          <p:cNvPicPr preferRelativeResize="0"/>
          <p:nvPr/>
        </p:nvPicPr>
        <p:blipFill>
          <a:blip r:embed="rId2">
            <a:alphaModFix/>
          </a:blip>
          <a:stretch>
            <a:fillRect/>
          </a:stretch>
        </p:blipFill>
        <p:spPr>
          <a:xfrm>
            <a:off x="786234" y="1037183"/>
            <a:ext cx="3490492" cy="2144168"/>
          </a:xfrm>
          <a:prstGeom prst="rect">
            <a:avLst/>
          </a:prstGeom>
          <a:noFill/>
          <a:ln>
            <a:no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7286" y="1037183"/>
            <a:ext cx="1726815" cy="1295111"/>
          </a:xfrm>
          <a:prstGeom prst="rect">
            <a:avLst/>
          </a:prstGeom>
        </p:spPr>
      </p:pic>
      <p:sp>
        <p:nvSpPr>
          <p:cNvPr id="5" name="Left-Right-Up Arrow 4"/>
          <p:cNvSpPr/>
          <p:nvPr/>
        </p:nvSpPr>
        <p:spPr>
          <a:xfrm>
            <a:off x="2565071" y="3557509"/>
            <a:ext cx="1799029" cy="849057"/>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6" name="Google Shape;345;p47"/>
          <p:cNvPicPr preferRelativeResize="0"/>
          <p:nvPr/>
        </p:nvPicPr>
        <p:blipFill rotWithShape="1">
          <a:blip r:embed="rId4">
            <a:alphaModFix/>
          </a:blip>
          <a:srcRect/>
          <a:stretch/>
        </p:blipFill>
        <p:spPr>
          <a:xfrm>
            <a:off x="164763" y="3557508"/>
            <a:ext cx="2380735" cy="1378152"/>
          </a:xfrm>
          <a:prstGeom prst="rect">
            <a:avLst/>
          </a:prstGeom>
          <a:noFill/>
          <a:ln>
            <a:noFill/>
          </a:ln>
        </p:spPr>
      </p:pic>
      <p:pic>
        <p:nvPicPr>
          <p:cNvPr id="7" name="Google Shape;346;p47"/>
          <p:cNvPicPr preferRelativeResize="0"/>
          <p:nvPr/>
        </p:nvPicPr>
        <p:blipFill rotWithShape="1">
          <a:blip r:embed="rId5">
            <a:alphaModFix/>
          </a:blip>
          <a:srcRect/>
          <a:stretch/>
        </p:blipFill>
        <p:spPr>
          <a:xfrm>
            <a:off x="4383674" y="3557509"/>
            <a:ext cx="2218333" cy="1281244"/>
          </a:xfrm>
          <a:prstGeom prst="rect">
            <a:avLst/>
          </a:prstGeom>
          <a:noFill/>
          <a:ln>
            <a:noFill/>
          </a:ln>
        </p:spPr>
      </p:pic>
      <p:sp>
        <p:nvSpPr>
          <p:cNvPr id="8" name="Right Brace 7"/>
          <p:cNvSpPr/>
          <p:nvPr/>
        </p:nvSpPr>
        <p:spPr>
          <a:xfrm>
            <a:off x="6714180" y="1300084"/>
            <a:ext cx="1144705" cy="4776867"/>
          </a:xfrm>
          <a:prstGeom prst="rightBrace">
            <a:avLst/>
          </a:prstGeom>
          <a:solidFill>
            <a:schemeClr val="accent5">
              <a:lumMod val="20000"/>
              <a:lumOff val="80000"/>
            </a:schemeClr>
          </a:solidFill>
          <a:ln>
            <a:solidFill>
              <a:schemeClr val="accent5">
                <a:lumMod val="75000"/>
              </a:schemeClr>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GB" sz="2400"/>
          </a:p>
        </p:txBody>
      </p:sp>
      <p:pic>
        <p:nvPicPr>
          <p:cNvPr id="31" name="Picture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69657" y="1192428"/>
            <a:ext cx="4122796" cy="2037595"/>
          </a:xfrm>
          <a:prstGeom prst="rect">
            <a:avLst/>
          </a:prstGeom>
        </p:spPr>
      </p:pic>
      <p:pic>
        <p:nvPicPr>
          <p:cNvPr id="32" name="Google Shape;706;p70"/>
          <p:cNvPicPr preferRelativeResize="0"/>
          <p:nvPr/>
        </p:nvPicPr>
        <p:blipFill rotWithShape="1">
          <a:blip r:embed="rId7">
            <a:alphaModFix/>
          </a:blip>
          <a:srcRect/>
          <a:stretch/>
        </p:blipFill>
        <p:spPr>
          <a:xfrm>
            <a:off x="7858884" y="3337680"/>
            <a:ext cx="4100507" cy="2701329"/>
          </a:xfrm>
          <a:prstGeom prst="rect">
            <a:avLst/>
          </a:prstGeom>
          <a:noFill/>
          <a:ln>
            <a:noFill/>
          </a:ln>
        </p:spPr>
      </p:pic>
      <p:sp>
        <p:nvSpPr>
          <p:cNvPr id="33" name="Google Shape;729;p70"/>
          <p:cNvSpPr txBox="1"/>
          <p:nvPr/>
        </p:nvSpPr>
        <p:spPr>
          <a:xfrm>
            <a:off x="3093045" y="5636235"/>
            <a:ext cx="3400425" cy="276999"/>
          </a:xfrm>
          <a:prstGeom prst="rect">
            <a:avLst/>
          </a:prstGeom>
          <a:noFill/>
          <a:ln>
            <a:noFill/>
          </a:ln>
        </p:spPr>
        <p:txBody>
          <a:bodyPr spcFirstLastPara="1" wrap="square" lIns="91433" tIns="45700" rIns="91433" bIns="45700" anchor="t" anchorCtr="0">
            <a:noAutofit/>
          </a:bodyPr>
          <a:lstStyle/>
          <a:p>
            <a:pPr lvl="0"/>
            <a:r>
              <a:rPr lang="pl-PL" sz="1067" dirty="0">
                <a:solidFill>
                  <a:schemeClr val="dk1"/>
                </a:solidFill>
              </a:rPr>
              <a:t>Iess, Cuoco, Morawski, Powell, </a:t>
            </a:r>
            <a:r>
              <a:rPr lang="pl-PL" sz="1200" u="sng" dirty="0">
                <a:solidFill>
                  <a:srgbClr val="CC0000"/>
                </a:solidFill>
                <a:latin typeface="Roboto"/>
                <a:ea typeface="Roboto"/>
                <a:cs typeface="Roboto"/>
                <a:sym typeface="Roboto"/>
                <a:hlinkClick r:id="rId8">
                  <a:extLst>
                    <a:ext uri="{A12FA001-AC4F-418D-AE19-62706E023703}">
                      <ahyp:hlinkClr xmlns:ahyp="http://schemas.microsoft.com/office/drawing/2018/hyperlinkcolor" val="tx"/>
                    </a:ext>
                  </a:extLst>
                </a:hlinkClick>
              </a:rPr>
              <a:t>https://doi.org/10.1088/2632-2153/ab7d31</a:t>
            </a:r>
            <a:endParaRPr lang="pl-PL" sz="1067" dirty="0"/>
          </a:p>
        </p:txBody>
      </p:sp>
      <p:sp>
        <p:nvSpPr>
          <p:cNvPr id="12" name="Footer Placeholder 3">
            <a:extLst>
              <a:ext uri="{FF2B5EF4-FFF2-40B4-BE49-F238E27FC236}">
                <a16:creationId xmlns:a16="http://schemas.microsoft.com/office/drawing/2014/main" id="{88F6AF97-694E-4BF7-8CDB-86EF9A5C28EC}"/>
              </a:ext>
            </a:extLst>
          </p:cNvPr>
          <p:cNvSpPr>
            <a:spLocks noGrp="1"/>
          </p:cNvSpPr>
          <p:nvPr>
            <p:ph type="ftr" sz="quarter" idx="11"/>
          </p:nvPr>
        </p:nvSpPr>
        <p:spPr>
          <a:xfrm>
            <a:off x="3482197" y="6356352"/>
            <a:ext cx="2803585" cy="365125"/>
          </a:xfrm>
        </p:spPr>
        <p:txBody>
          <a:bodyPr/>
          <a:lstStyle/>
          <a:p>
            <a:r>
              <a:rPr lang="it-IT" dirty="0"/>
              <a:t>ESCAPE OSSR Webinar</a:t>
            </a:r>
          </a:p>
        </p:txBody>
      </p:sp>
      <p:sp>
        <p:nvSpPr>
          <p:cNvPr id="13" name="Espace réservé de la date 3">
            <a:extLst>
              <a:ext uri="{FF2B5EF4-FFF2-40B4-BE49-F238E27FC236}">
                <a16:creationId xmlns:a16="http://schemas.microsoft.com/office/drawing/2014/main" id="{A0677D5B-15A1-4695-A948-D1F09DDD1599}"/>
              </a:ext>
            </a:extLst>
          </p:cNvPr>
          <p:cNvSpPr>
            <a:spLocks noGrp="1"/>
          </p:cNvSpPr>
          <p:nvPr>
            <p:ph type="dt" sz="half" idx="10"/>
          </p:nvPr>
        </p:nvSpPr>
        <p:spPr>
          <a:xfrm>
            <a:off x="2155885" y="6356352"/>
            <a:ext cx="1171036" cy="365125"/>
          </a:xfrm>
        </p:spPr>
        <p:txBody>
          <a:bodyPr/>
          <a:lstStyle/>
          <a:p>
            <a:r>
              <a:rPr lang="fr-FR" dirty="0"/>
              <a:t>17/02/2021</a:t>
            </a:r>
            <a:endParaRPr lang="it-IT" dirty="0"/>
          </a:p>
        </p:txBody>
      </p:sp>
      <p:sp>
        <p:nvSpPr>
          <p:cNvPr id="14" name="Espace réservé du numéro de diapositive 5">
            <a:extLst>
              <a:ext uri="{FF2B5EF4-FFF2-40B4-BE49-F238E27FC236}">
                <a16:creationId xmlns:a16="http://schemas.microsoft.com/office/drawing/2014/main" id="{6D75A67E-FADA-44D1-BBC8-830952DFAF78}"/>
              </a:ext>
            </a:extLst>
          </p:cNvPr>
          <p:cNvSpPr>
            <a:spLocks noGrp="1"/>
          </p:cNvSpPr>
          <p:nvPr>
            <p:ph type="sldNum" sz="quarter" idx="12"/>
          </p:nvPr>
        </p:nvSpPr>
        <p:spPr>
          <a:xfrm>
            <a:off x="6537601" y="6346704"/>
            <a:ext cx="731981" cy="365125"/>
          </a:xfrm>
        </p:spPr>
        <p:txBody>
          <a:bodyPr/>
          <a:lstStyle/>
          <a:p>
            <a:pPr algn="ctr"/>
            <a:fld id="{F815B12F-D02A-B845-865F-37AC5B232343}" type="slidenum">
              <a:rPr lang="it-IT" smtClean="0"/>
              <a:pPr algn="ctr"/>
              <a:t>9</a:t>
            </a:fld>
            <a:endParaRPr lang="it-IT" dirty="0"/>
          </a:p>
        </p:txBody>
      </p:sp>
    </p:spTree>
    <p:extLst>
      <p:ext uri="{BB962C8B-B14F-4D97-AF65-F5344CB8AC3E}">
        <p14:creationId xmlns:p14="http://schemas.microsoft.com/office/powerpoint/2010/main" val="2607462250"/>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CAPE PPT template_v4_16-9" id="{F69436B8-0B6C-C84A-924F-A924AA470464}" vid="{518A6F0E-2D71-A84F-914F-4A4C1B479DD0}"/>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ESCAPE PPT template_v4_16-9</Template>
  <TotalTime>69</TotalTime>
  <Words>633</Words>
  <Application>Microsoft Office PowerPoint</Application>
  <PresentationFormat>Widescreen</PresentationFormat>
  <Paragraphs>95</Paragraphs>
  <Slides>15</Slides>
  <Notes>8</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15</vt:i4>
      </vt:variant>
    </vt:vector>
  </HeadingPairs>
  <TitlesOfParts>
    <vt:vector size="24" baseType="lpstr">
      <vt:lpstr>Arial</vt:lpstr>
      <vt:lpstr>Avenir Book</vt:lpstr>
      <vt:lpstr>Calibri</vt:lpstr>
      <vt:lpstr>Calibri Light</vt:lpstr>
      <vt:lpstr>Dosis ExtraLight</vt:lpstr>
      <vt:lpstr>Kalam</vt:lpstr>
      <vt:lpstr>Merriweather</vt:lpstr>
      <vt:lpstr>Roboto</vt:lpstr>
      <vt:lpstr>Tema di Office</vt:lpstr>
      <vt:lpstr>Presentazione standard di PowerPoint</vt:lpstr>
      <vt:lpstr>Enhancing science through sharing software – benefits &amp; use cases</vt:lpstr>
      <vt:lpstr>Innovative workflow: why?</vt:lpstr>
      <vt:lpstr>Joint analysis of large flux of data: real time analysis</vt:lpstr>
      <vt:lpstr>Machine learning workflow  </vt:lpstr>
      <vt:lpstr>Deep learning: Convolutional Neural Network</vt:lpstr>
      <vt:lpstr>Machine Learning workflow in ESCAPE partners</vt:lpstr>
      <vt:lpstr>Multimessenger Astronomy and Gravitational Wave Transient signals</vt:lpstr>
      <vt:lpstr>ML workflow for Gravitational Wave search</vt:lpstr>
      <vt:lpstr>Innovation example: Hangar @Virgo</vt:lpstr>
      <vt:lpstr> Real time multi-messenger analysis </vt:lpstr>
      <vt:lpstr>MultiMessenger Astronomy in ESCAPE &amp; Wavefier</vt:lpstr>
      <vt:lpstr>Future Perspectives</vt:lpstr>
      <vt:lpstr>Enhancing science through sharing software – benefits &amp; use cases</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Luigi Colucci</dc:creator>
  <cp:lastModifiedBy>luigi colucci</cp:lastModifiedBy>
  <cp:revision>20</cp:revision>
  <dcterms:created xsi:type="dcterms:W3CDTF">2021-02-17T09:16:56Z</dcterms:created>
  <dcterms:modified xsi:type="dcterms:W3CDTF">2021-03-23T12:02:38Z</dcterms:modified>
</cp:coreProperties>
</file>