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9" r:id="rId3"/>
    <p:sldId id="263" r:id="rId4"/>
    <p:sldId id="270" r:id="rId5"/>
    <p:sldId id="271" r:id="rId6"/>
    <p:sldId id="280" r:id="rId7"/>
    <p:sldId id="281" r:id="rId8"/>
    <p:sldId id="273" r:id="rId9"/>
    <p:sldId id="274" r:id="rId10"/>
    <p:sldId id="282" r:id="rId11"/>
    <p:sldId id="283" r:id="rId12"/>
    <p:sldId id="276" r:id="rId13"/>
    <p:sldId id="284" r:id="rId14"/>
    <p:sldId id="285" r:id="rId15"/>
    <p:sldId id="277" r:id="rId16"/>
    <p:sldId id="278"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3"/>
    <p:restoredTop sz="96405"/>
  </p:normalViewPr>
  <p:slideViewPr>
    <p:cSldViewPr snapToGrid="0" snapToObjects="1">
      <p:cViewPr varScale="1">
        <p:scale>
          <a:sx n="127" d="100"/>
          <a:sy n="127" d="100"/>
        </p:scale>
        <p:origin x="4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 Grange" userId="af1fd2d0-863b-41bb-8692-1e8bbeedcd8a" providerId="ADAL" clId="{DD4CC0E1-65F7-BF48-B7DD-7A569024137F}"/>
    <pc:docChg chg="custSel modSld">
      <pc:chgData name="Yan Grange" userId="af1fd2d0-863b-41bb-8692-1e8bbeedcd8a" providerId="ADAL" clId="{DD4CC0E1-65F7-BF48-B7DD-7A569024137F}" dt="2022-03-30T19:07:20.772" v="310" actId="5793"/>
      <pc:docMkLst>
        <pc:docMk/>
      </pc:docMkLst>
      <pc:sldChg chg="modSp mod">
        <pc:chgData name="Yan Grange" userId="af1fd2d0-863b-41bb-8692-1e8bbeedcd8a" providerId="ADAL" clId="{DD4CC0E1-65F7-BF48-B7DD-7A569024137F}" dt="2022-03-30T19:07:20.772" v="310" actId="5793"/>
        <pc:sldMkLst>
          <pc:docMk/>
          <pc:sldMk cId="2646184954" sldId="278"/>
        </pc:sldMkLst>
        <pc:spChg chg="mod">
          <ac:chgData name="Yan Grange" userId="af1fd2d0-863b-41bb-8692-1e8bbeedcd8a" providerId="ADAL" clId="{DD4CC0E1-65F7-BF48-B7DD-7A569024137F}" dt="2022-03-30T19:07:20.772" v="310" actId="5793"/>
          <ac:spMkLst>
            <pc:docMk/>
            <pc:sldMk cId="2646184954" sldId="278"/>
            <ac:spMk id="3" creationId="{01DAD1B2-9DF5-0F4C-B9E6-65280231553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0T14:48:21.804"/>
    </inkml:context>
    <inkml:brush xml:id="br0">
      <inkml:brushProperty name="width" value="0.05" units="cm"/>
      <inkml:brushProperty name="height" value="0.05" units="cm"/>
      <inkml:brushProperty name="color" value="#4472C4"/>
    </inkml:brush>
  </inkml:definitions>
  <inkml:trace contextRef="#ctx0" brushRef="#br0">1 1 24575,'0'32'0,"3"6"0,7 13 0,8 16 0,13 9 0,-5-10 0,11 17 0,3-12 0,3-1 0,-15-27 0,1 0-488,28 37 0,-1-9 488,-9-34 0,0-1 0,1-3 40,0-6-40,-1 0 0,3-1 0,18 4 0,-22-10 0,2 1 0,-2-2 0,1-1 0,2 0 0,0 0 0,-1-1 0,0-2 0,1 0 0,-1-1 0,42 13 0,-6-4 0,-6-4 0,-27-6 0,27 5 0,-44-11 0,31 7 729,-30-5-729,7-3 207,0 3-207,5-3 0,-11-2 0,5 1 0,-14-4 0,2 1 0,-3-2 0,-2 0 0,-2 0 0,-3 0 0,-2 0 0,2 0 0,-2 0 0,-1-2 0,3 0 0,-2-3 0,2-2 0,4-1 0,-3 0 0,2-1 0,1 3 0,-3-3 0,2 4 0,1-5 0,3-1 0,-4 3 0,3-7 0,-5 6 0,2-6 0,4 4 0,6-9 0,-10 11 0,20-14 0,-23 13 0,27-11 0,-24 11 0,26-12 0,-27 11 0,18-6 0,-14 4 0,9 1 0,-4-3 0,11-1 0,-15 5 0,22-8 0,-18 7 0,12-1 0,-12 0 0,0 5 0,-4-3 0,-2-2 0,2 2 0,-6-1 0,3 2 0,-3-3 0,0 3 0,-3-2 0,-1 3 0,-3 0 0,1 0 0,-1 2 0,0-2 0,-1 3 0,0-3 0,-3 1 0,4-1 0,-4 1 0,1-1 0,-2 1 0,0 0 0,0 0 0,0 0 0,-1 2 0,0-2 0,-1 2 0,1-2 0,0 2 0,0-2 0,3-4 0,-1 0 0,1-5 0,-1 3 0,9-12 0,-7 12 0,15-32 0,0-2 0,-12 24 0,24-52 0,-36 72 0,-2 1 0,0-1 0,0 1 0,1-1 0,0-1 0,0-1 0,1-5 0,1 0 0,1-2 0,1-1 0,-1 1 0,1 0 0,-1-3 0,1 4 0,-1-4 0,0 10 0,-2-4 0,2 6 0,-4 0 0,2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0T14:48:25.693"/>
    </inkml:context>
    <inkml:brush xml:id="br0">
      <inkml:brushProperty name="width" value="0.05" units="cm"/>
      <inkml:brushProperty name="height" value="0.05" units="cm"/>
      <inkml:brushProperty name="color" value="#4472C4"/>
    </inkml:brush>
  </inkml:definitions>
  <inkml:trace contextRef="#ctx0" brushRef="#br0">4862 1 24575,'-35'53'0,"3"-2"0,-4-8 0,-2-1 0,-5 10 0,3-6 0,0-2 0,-3-2 0,-3 9 0,-7-5 0,0 4 0,-11 6 0,5-7 0,-10 8 0,10-12 0,-4 2 0,19-16 0,-3-2 0,10-8 0,-24 6 0,16-7 0,-5 0 0,10-9 0,11-5 0,-10 3 0,6-6 0,-9-1 0,8 1 0,-11-3 0,14 3 0,-6-3 0,2 0 0,-3 0 0,4 0 0,-3 0 0,-6 0 0,4 0 0,-7 0 0,18 0 0,-20-3 0,24 2 0,-33-5 0,33 3 0,-52-6 0,33 2 0,-31-5 0,23 5 0,11 1 0,-5 0 0,10 3 0,-4-3 0,2 0 0,3 3 0,4-2 0,3 2 0,-36-3 0,-5 0 0,18 1 0,-18 0 0,4 0 0,38 3 0,3 2 0,0-3 0,6 1 0,-1 2 0,4-2 0,-2 2 0,0-2 0,2 1 0,-3-1 0,1 2 0,0 0 0,-4 0 0,-2 0 0,2 0 0,-6 0 0,6 0 0,-5 0 0,4 0 0,-4 0 0,5 0 0,-6 0 0,0 0 0,-8 0 0,8 2 0,-17-2 0,23 5 0,-28-5 0,18 2 0,-5-2 0,3 0 0,-3 0 0,5 0 0,-10 0 0,13 0 0,-7 0 0,0 0 0,4 0 0,-3 0 0,5 0 0,-1 0 0,-1 0 0,-4 0 0,-1-2 0,-2-1 0,3-3 0,4 1 0,0-1 0,1 3 0,-2-2 0,1 2 0,-27-11 0,-3-2 0,15 2 0,-14-1 0,5-1 0,34 7 0,0 2 0,2-1 0,1-1 0,0 4 0,1-4 0,3 4 0,-1-1 0,1 1 0,2 1 0,-2-2 0,5 1 0,-3-1 0,5 0 0,-2 2 0,0-6 0,1 4 0,0-4 0,1 2 0,2 0 0,-4-1 0,3-1 0,-3-1 0,2 0 0,-3-2 0,0 2 0,-2 0 0,2-2 0,-2 4 0,3-4 0,-1 2 0,2 0 0,-1-2 0,3 4 0,-1-1 0,2 2 0,0 0 0,0 2 0,2 0 0,-1 2 0,2 1 0,-1-1 0,2 1 0,-1 1 0,-1-1 0,-3 1 0,-1-2 0,-2 0 0,-3-3 0,0 3 0,-2-5 0,-3 2 0,2-2 0,-2 2 0,5-1 0,0 3 0,5-1 0,-2 2 0,4 1 0,-1 0 0,3 0 0,0 3 0,2-1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0T14:48:27.669"/>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0T14:49:15.687"/>
    </inkml:context>
    <inkml:brush xml:id="br0">
      <inkml:brushProperty name="width" value="0.05" units="cm"/>
      <inkml:brushProperty name="height" value="0.05" units="cm"/>
      <inkml:brushProperty name="color" value="#33CCFF"/>
    </inkml:brush>
  </inkml:definitions>
  <inkml:trace contextRef="#ctx0" brushRef="#br0">0 464 24575,'86'-35'0,"-1"0"0,0 0 0,0 1 0,0-1 0,0 0 0,3 4 0,1 2 0,-24 2 0,11-9 0,8-5 0,4 2 0,2 7 0,-3 13 0,-5 18-1405,-2 24 1,2 20 0,-2 13-1,-1 8 1,-4 1 0,-4-5-1,-7-11 908,18 6 1,-10-8-1,10 11 497,-22-13 0,7 8 0,5 4 0,3 4 0,1 0 0,-2 0 0,-4-4 0,-6-4 251,10 6 1,-4-1-1,-4-3 1,-3-4 0,-2-4-252,8 4 0,-5-6 0,6 1 0,2 5 0,7 5 0,-1-4 0,-5-15 0,21-13 0,-9-13 695,-33-6 1,-2-2-696,19 2 0,1-10 0,-2-27 0,-4-10 0,-15 10 0,-2-4-502,3-6 0,3-6 0,-3 0 502,9-14 0,-2-1 0,3-6 0,0 0 0,-1-1 0,0 1 0,0 0 0,-2 3 1721,-15 20 1,1-1-1722,26-28 0,-3 6 774,-8 14-774,0-6 0,4 1 0,-18 29 0,1 4 0,6-3 0,4 1 0,11-2 0,2 5 0,-7 15 0,1 4 0,3-1 0,3 1-344,10 6 0,1 2 344,-4-1 0,1 0 0,16 6 0,0 5 0,-10 4 0,-2 6-11,9 8 1,-2 8 10,-1 12 0,-3 5 0,-2-3 0,-1 5 0,-24-10 0,0 3 0,-2 0 0,18 17 0,-2 2 0,-21-18 0,-1 2 0,-2-1 0,15 19 0,-2-1 0,2 4 0,-2 1 0,-5-11 0,-1 0 682,0 4 1,3 2-683,-12-16 0,2 2 0,-1-4 0,9 7 0,0-3-141,10 11 1,0-5 140,-13-27 0,-1-6 0,0 1 0,3-4 0,11-6 0,3-4 0,1 2 0,1-3 0,10-8 0,2-2-167,4 0 1,1 0 166,1-2 0,1-4 0,-1-8 0,1-4 0,0-2 0,-5-5 483,-22-3 1,-3-2-484,12-6 0,-3-2 0,-22 8 0,-3-1 11,8 0 0,0-1-11,29-22 1103,-25 17-1103,2 1 2025,-20 14-2025,6 0 1428,-7 7-1428,-1-1 374,1 6-374,6-5 0,-4 10 0,11-10 0,-4 4 0,36-12 0,-22 5 0,-5 1 0,1-1 0,19-8 0,-12 2 0,11-3 0,-11 3 0,12-4 0,-5 1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0T14:49:19.221"/>
    </inkml:context>
    <inkml:brush xml:id="br0">
      <inkml:brushProperty name="width" value="0.05" units="cm"/>
      <inkml:brushProperty name="height" value="0.05" units="cm"/>
      <inkml:brushProperty name="color" value="#33CCFF"/>
    </inkml:brush>
  </inkml:definitions>
  <inkml:trace contextRef="#ctx0" brushRef="#br0">149 208 24575,'27'-11'0,"21"-5"0,24-11 0,-19 15 0,1 0-1258,39-16 1258,-33 19 0,-2 1 0,15-7 0,21 8 0,-14 7 0,2 0 0,-23 0 0,-2 0 0,11 0 410,20 0-410,-30 0 0,8 31 0,2 10 0,-23-19 0,1 8 0,12 28 0,11 20 0,-1 7 0,-10-8 0,-15-15 0,-6-4 0,2 5-568,4 5 1,3 7 0,-1-2 0,-7-9 567,2 9 0,-7-11 0,9 14-278,6-6 278,-5-7 0,12-6 0,3-15 0,11-2 0,3-13 0,3-2 0,9 9 0,-2-3 275,-16-17 0,-2-6-275,2-3 0,0-3 0,-10-1 0,1-2 0,15-8 0,-1-2 0,-19 6 0,-3-6 0,2-21 0,-1-8 0,-1-1 0,-3-2 0,-5 1 0,1-3 1258,12-10 1,-2 0-1259,-18 13 0,-1 1 0,6 0 0,2 0-42,3-5 0,-2 2 42,15-13 0,14-2 0,-7 4 0,4 12 0,3 1 0,-3 9 0,-1 11 0,1 3 0,9 5 0,-23 9 0,1 2 0,32-3 0,-29 5 0,-1 2 0,13-1 0,6 35 0,1 10 0,6 8 0,-28-2 0,7 13 0,-10-3 0,-10 0 0,-7 1 0,6 9 0,-3 1 0,-6-9 0,-3 1 0,0 12 0,-3-1 0,-4-19 0,0 1 0,10 30 0,0-4 0,-2-6 0,12 14 0,-18-54 0,47-4 0,-18-35 0,-7-9 0,3-10-675,9-26 1,-3-10 674,-11 6 0,2-6-1200,11-11 1,6-10 0,-4 1 1199,-15 14 0,-3 1 0,2-3 0,1 0 0,3-5 0,0 0 0,-4 4 0,-1-1 0,-2 2 0,2-1-723,10-15 1,2-3 0,-5 10 722,-7 12 0,1 2-412,1 3 0,5-2 0,-3 5 412,-5 7 0,2 4 0,19-13 0,5 6 166,-13 20 1,1 6-167,12-3 0,0 15 0,-7 31 0,-1 17 0,11 10 0,-3 14-106,-17 2 0,-4 11 0,1 2 106,4 7 0,0 3 0,0 5-510,-8-7 0,0 5 0,-1 2 0,0-1 510,-2-3 0,1 1 0,-2-1 0,-2-1 0,-5-7 0,-2-2 0,0 1 0,0 1-206,5 7 1,2 4 0,-2-4 0,-5-9 205,-2 10 0,-2-3-197,7-2 1,3 5-1,-4-9 197,-9-10 0,-2-5 887,7 3 1,1-3-888,-3-12 0,-1-9 4153,8-5-4153,9-12 2953,-11-54-2953,3-26 0,-10 1 0,-3-3 701,-5 10 0,0-1-701,9-20 0,-1 1 0,7-16 0,-8 25 0,0 0 0,1-22 874,9 9-874,-15 13 0,-5 34 0,1-6 0,-9 26 0,4 1 1041,-4 0-1041,-1-7 0,0-5 0,-3-25 0,4 1 0,-5-44 0,0 10-412,0 22 1,0-3 411,0-44 0,-8 43 0,-5 2 0,-18-39 0,-5 40 0,-10 2-972,-15 0 0,-6 5 972,2 7 0,-6 3-1145,5 6 1,-6 0 0,-3 6 1144,-10 5 0,-4 6 0,-1 1-852,17 0 1,0 1 0,-2 0 0,-2 1 851,-9 2 0,-3 2 0,-2 0 0,3 2 0,2 0 0,0 1 0,2 1 0,3 1 0,-5 0 0,4 1 0,-3 1-467,7-1 1,-4 0 0,0 0 0,5 0 466,-3-1 0,4 1 0,0 1-116,2 2 0,0 1 0,0 3 116,-2 0 0,-1 2 0,8 3 699,3 8 0,4 2-699,-8 0 0,3 0 1563,15-3 0,5-1-1563,-15 9 3394,12-8-3394,27-3 2562,2-5-2562,12-6 1300,0-1-1300,-12-4 38,-9-11-38,-30-11 0,-11-7 0,19 6 0,-4 1-895,-5 4 0,-3 1 895,-14-8 0,-4-1 0,-4 7 0,-2 0-1370,-4-8 0,-3 0 1370,25 12 0,-3 3 0,2-3 0,2-3 0,1-1 0,-3 1-915,-14 2 1,-4 3 0,2-3 914,12-2 0,1-3 0,-1 3 0,-8 2 0,-2 3 0,6-2-617,-2-7 1,2 0 616,-11 4 0,3 0 248,34-1 1,1 0-249,-10 5 0,2 1 2142,-21-15-2142,22 9 3035,17 11-3035,13-7 1817,-4 14-1817,5-3 1015,-14 4-1015,-9 0 0,-9 0 0,-4 0 0,-8 0 0,-9-1 0,-4 2-869,17 0 0,-2 2 0,-1 1 869,3 1 0,1 0 0,0 3 0,-32 5 0,0 3 0,30-3 0,0 0 0,2 0 0,-18 2 0,-3-1 0,0 0 0,-7 0 0,13-1 0,24-4 0,1 0-485,-10-1 1,-8 0 0,8-2 484,14-3 0,2 0-465,-9-3 0,-2 0 465,-10 0 0,1 0 0,14 0 0,-1 0-291,-15-3 0,2-1 291,-23-4 0,20-4 0,2-2 0,8 3 543,-21-7 1,68 18 0,13 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0T14:49:28.659"/>
    </inkml:context>
    <inkml:brush xml:id="br0">
      <inkml:brushProperty name="width" value="0.05" units="cm"/>
      <inkml:brushProperty name="height" value="0.05" units="cm"/>
      <inkml:brushProperty name="color" value="#00A0D7"/>
    </inkml:brush>
  </inkml:definitions>
  <inkml:trace contextRef="#ctx0" brushRef="#br0">11339 1207 24575,'-80'0'0,"19"0"0,-9 0 0,20 0 0,-33-6 0,13-3 0,-5-5 0,-2-9 0,-13-1 0,22 10 0,-11 0 0,-8 1 0,-5 1 0,-3 4 0,-1 5 0,8 5 0,-5 4 0,-4 3 0,-1 3 0,0 1 0,0 0 0,2 0 0,3-2-596,0-2 1,3-2 0,1 0 0,1 0 0,0 4 0,-1 3 0,-1 7 595,-2 5 0,-5 5 0,-2 4 0,1 4 0,3 2 0,5 1 0,9 0 0,11-2-1026,-4 12 0,14 1 0,7 2 0,-3 2 1026,-3 7 0,1 3 0,0 2 0,-4 2 0,-4 1 0,-4 4 0,-2 1 0,4-3 0,8-8 0,4 0 0,6-7 0,-6 3 0,0-6 0,-9 7 0,-1-2 0,4-7 0,10-15 0,4-7 0,3-24 0,-7-40 0,-6-32 0,1-9 0,6 10 0,-7 3 0,5-7-567,14 4 1,-1-15-1,-1-5 1,1 3-1,3 11 567,-4 4 0,3 9 0,-1-3 0,-2-11 0,-2-2 0,-9-3 0,-2 11 0,-8-3 0,-6-1 0,1 3 0,4 4 0,5 4 0,3 4 0,-1 2 0,-4-1 0,0 2 0,-2-2 0,-3 1 0,-1 1 0,0 4 0,-15-5 0,-1 3 0,-2 4 0,-2 2 0,12 9 0,-3 3 0,0 2 0,0-1 0,2-1 0,-12-9 0,3-2 0,-2 0 0,-7 2 0,8 6 0,-8 0 0,-3 0 0,1 1 0,5 4 0,11 4 0,-7 1 0,10 5 0,-6-2 0,-9-5 0,-8-2 0,1 1 0,9 4 562,13 7 1,7 2 0,-3 2-563,-22-3 0,-4 1 0,6 1 0,-4 1 0,-3 2 0,15 3 0,-12 1 0,2 2 0,12 0 0,-1 3 0,4 0 846,1 0 0,-4-1 1,9 2-847,16 2 0,5 1 0,-39 4-221,32 1 0,2 2 221,-11 4 3976,-13 4-3976,24-13 1096,19 0-1096,-12-6 1580,8 0-1580,-8 0 0,-4 0 0,-20 0 0,17 0 0,1 0 0,-10 0 666,-9 11-666,24-4 0,-19 15 0,51-15 0,-9 6 0,13-11 0,-31 2 0,26-4 0,-20 0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3672740-31DA-9948-AA53-1C65593FB3A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22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hree">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7F3FE910-40B2-A44D-909B-3478223C51EC}"/>
              </a:ext>
            </a:extLst>
          </p:cNvPr>
          <p:cNvSpPr>
            <a:spLocks noGrp="1"/>
          </p:cNvSpPr>
          <p:nvPr>
            <p:ph type="pic" idx="1"/>
          </p:nvPr>
        </p:nvSpPr>
        <p:spPr>
          <a:xfrm>
            <a:off x="6622181" y="373063"/>
            <a:ext cx="4559952" cy="26396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383406" y="373063"/>
            <a:ext cx="595964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
        <p:nvSpPr>
          <p:cNvPr id="10" name="Tijdelijke aanduiding voor afbeelding 2">
            <a:extLst>
              <a:ext uri="{FF2B5EF4-FFF2-40B4-BE49-F238E27FC236}">
                <a16:creationId xmlns:a16="http://schemas.microsoft.com/office/drawing/2014/main" id="{D223DF54-B322-E34B-8485-D6C33E9F9E19}"/>
              </a:ext>
            </a:extLst>
          </p:cNvPr>
          <p:cNvSpPr>
            <a:spLocks noGrp="1"/>
          </p:cNvSpPr>
          <p:nvPr>
            <p:ph type="pic" idx="11"/>
          </p:nvPr>
        </p:nvSpPr>
        <p:spPr>
          <a:xfrm>
            <a:off x="6622181" y="3243715"/>
            <a:ext cx="4559952" cy="26252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Tree>
    <p:extLst>
      <p:ext uri="{BB962C8B-B14F-4D97-AF65-F5344CB8AC3E}">
        <p14:creationId xmlns:p14="http://schemas.microsoft.com/office/powerpoint/2010/main" val="265362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wo">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980172" y="719573"/>
            <a:ext cx="4689108"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
        <p:nvSpPr>
          <p:cNvPr id="6" name="Tijdelijke aanduiding voor afbeelding 2">
            <a:extLst>
              <a:ext uri="{FF2B5EF4-FFF2-40B4-BE49-F238E27FC236}">
                <a16:creationId xmlns:a16="http://schemas.microsoft.com/office/drawing/2014/main" id="{40C1E3C9-96E4-A64D-8C34-0D31CA860832}"/>
              </a:ext>
            </a:extLst>
          </p:cNvPr>
          <p:cNvSpPr>
            <a:spLocks noGrp="1"/>
          </p:cNvSpPr>
          <p:nvPr>
            <p:ph type="pic" idx="11"/>
          </p:nvPr>
        </p:nvSpPr>
        <p:spPr>
          <a:xfrm>
            <a:off x="6570846" y="719573"/>
            <a:ext cx="4689108"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Tree>
    <p:extLst>
      <p:ext uri="{BB962C8B-B14F-4D97-AF65-F5344CB8AC3E}">
        <p14:creationId xmlns:p14="http://schemas.microsoft.com/office/powerpoint/2010/main" val="385703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full slide">
    <p:spTree>
      <p:nvGrpSpPr>
        <p:cNvPr id="1" name=""/>
        <p:cNvGrpSpPr/>
        <p:nvPr/>
      </p:nvGrpSpPr>
      <p:grpSpPr>
        <a:xfrm>
          <a:off x="0" y="0"/>
          <a:ext cx="0" cy="0"/>
          <a:chOff x="0" y="0"/>
          <a:chExt cx="0" cy="0"/>
        </a:xfrm>
      </p:grpSpPr>
      <p:sp>
        <p:nvSpPr>
          <p:cNvPr id="9" name="Tijdelijke aanduiding voor afbeelding 2">
            <a:extLst>
              <a:ext uri="{FF2B5EF4-FFF2-40B4-BE49-F238E27FC236}">
                <a16:creationId xmlns:a16="http://schemas.microsoft.com/office/drawing/2014/main" id="{EC9639E7-5CE9-A14B-960C-0202746050B6}"/>
              </a:ext>
            </a:extLst>
          </p:cNvPr>
          <p:cNvSpPr>
            <a:spLocks noGrp="1"/>
          </p:cNvSpPr>
          <p:nvPr>
            <p:ph type="pic" idx="10"/>
          </p:nvPr>
        </p:nvSpPr>
        <p:spPr>
          <a:xfrm>
            <a:off x="412282" y="661821"/>
            <a:ext cx="1126316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Tree>
    <p:extLst>
      <p:ext uri="{BB962C8B-B14F-4D97-AF65-F5344CB8AC3E}">
        <p14:creationId xmlns:p14="http://schemas.microsoft.com/office/powerpoint/2010/main" val="3005935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lea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82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DCFD2D77-3304-3243-817E-52D774883E7A}"/>
              </a:ext>
            </a:extLst>
          </p:cNvPr>
          <p:cNvSpPr>
            <a:spLocks noGrp="1"/>
          </p:cNvSpPr>
          <p:nvPr>
            <p:ph type="pic" sz="quarter" idx="13"/>
          </p:nvPr>
        </p:nvSpPr>
        <p:spPr>
          <a:xfrm>
            <a:off x="8483600" y="0"/>
            <a:ext cx="3708400" cy="6858000"/>
          </a:xfrm>
        </p:spPr>
        <p:txBody>
          <a:bodyPr/>
          <a:lstStyle/>
          <a:p>
            <a:r>
              <a:rPr lang="en-GB"/>
              <a:t>Click icon to add picture</a:t>
            </a:r>
            <a:endParaRPr lang="nl-NL" dirty="0"/>
          </a:p>
        </p:txBody>
      </p:sp>
      <p:sp>
        <p:nvSpPr>
          <p:cNvPr id="2" name="Titel 1">
            <a:extLst>
              <a:ext uri="{FF2B5EF4-FFF2-40B4-BE49-F238E27FC236}">
                <a16:creationId xmlns:a16="http://schemas.microsoft.com/office/drawing/2014/main" id="{009DBA22-0AC4-6546-B708-FFDE530A0BDF}"/>
              </a:ext>
            </a:extLst>
          </p:cNvPr>
          <p:cNvSpPr>
            <a:spLocks noGrp="1"/>
          </p:cNvSpPr>
          <p:nvPr>
            <p:ph type="ctrTitle"/>
          </p:nvPr>
        </p:nvSpPr>
        <p:spPr>
          <a:xfrm>
            <a:off x="311216" y="2300437"/>
            <a:ext cx="7842183" cy="1933075"/>
          </a:xfrm>
        </p:spPr>
        <p:txBody>
          <a:bodyPr anchor="b"/>
          <a:lstStyle>
            <a:lvl1pPr algn="l">
              <a:defRPr sz="6000"/>
            </a:lvl1pPr>
          </a:lstStyle>
          <a:p>
            <a:r>
              <a:rPr lang="en-GB"/>
              <a:t>Click to edit Master title style</a:t>
            </a:r>
            <a:endParaRPr lang="nl-NL" dirty="0"/>
          </a:p>
        </p:txBody>
      </p:sp>
      <p:sp>
        <p:nvSpPr>
          <p:cNvPr id="3" name="Ondertitel 2">
            <a:extLst>
              <a:ext uri="{FF2B5EF4-FFF2-40B4-BE49-F238E27FC236}">
                <a16:creationId xmlns:a16="http://schemas.microsoft.com/office/drawing/2014/main" id="{CD92848D-72A7-3C42-9B4B-81581DA19B6A}"/>
              </a:ext>
            </a:extLst>
          </p:cNvPr>
          <p:cNvSpPr>
            <a:spLocks noGrp="1"/>
          </p:cNvSpPr>
          <p:nvPr>
            <p:ph type="subTitle" idx="1"/>
          </p:nvPr>
        </p:nvSpPr>
        <p:spPr>
          <a:xfrm>
            <a:off x="311217" y="4456497"/>
            <a:ext cx="7842183" cy="84943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dirty="0"/>
          </a:p>
        </p:txBody>
      </p:sp>
      <p:pic>
        <p:nvPicPr>
          <p:cNvPr id="15" name="Afbeelding 14">
            <a:extLst>
              <a:ext uri="{FF2B5EF4-FFF2-40B4-BE49-F238E27FC236}">
                <a16:creationId xmlns:a16="http://schemas.microsoft.com/office/drawing/2014/main" id="{1EB43029-B593-2A4D-8367-98B69E9049EB}"/>
              </a:ext>
            </a:extLst>
          </p:cNvPr>
          <p:cNvPicPr>
            <a:picLocks noChangeAspect="1"/>
          </p:cNvPicPr>
          <p:nvPr userDrawn="1"/>
        </p:nvPicPr>
        <p:blipFill>
          <a:blip r:embed="rId2"/>
          <a:stretch>
            <a:fillRect/>
          </a:stretch>
        </p:blipFill>
        <p:spPr>
          <a:xfrm>
            <a:off x="311217" y="6098406"/>
            <a:ext cx="3048000" cy="609600"/>
          </a:xfrm>
          <a:prstGeom prst="rect">
            <a:avLst/>
          </a:prstGeom>
        </p:spPr>
      </p:pic>
      <p:pic>
        <p:nvPicPr>
          <p:cNvPr id="16" name="Afbeelding 15">
            <a:extLst>
              <a:ext uri="{FF2B5EF4-FFF2-40B4-BE49-F238E27FC236}">
                <a16:creationId xmlns:a16="http://schemas.microsoft.com/office/drawing/2014/main" id="{7538FFA4-6136-C04A-AADA-BFF2D6A05B99}"/>
              </a:ext>
            </a:extLst>
          </p:cNvPr>
          <p:cNvPicPr>
            <a:picLocks noChangeAspect="1"/>
          </p:cNvPicPr>
          <p:nvPr userDrawn="1"/>
        </p:nvPicPr>
        <p:blipFill>
          <a:blip r:embed="rId3"/>
          <a:stretch>
            <a:fillRect/>
          </a:stretch>
        </p:blipFill>
        <p:spPr>
          <a:xfrm>
            <a:off x="311216" y="2058402"/>
            <a:ext cx="1371600" cy="38100"/>
          </a:xfrm>
          <a:prstGeom prst="rect">
            <a:avLst/>
          </a:prstGeom>
        </p:spPr>
      </p:pic>
    </p:spTree>
    <p:extLst>
      <p:ext uri="{BB962C8B-B14F-4D97-AF65-F5344CB8AC3E}">
        <p14:creationId xmlns:p14="http://schemas.microsoft.com/office/powerpoint/2010/main" val="125350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li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en-GB"/>
              <a:t>Click to edit Master title style</a:t>
            </a:r>
            <a:endParaRPr lang="nl-NL"/>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pPr lvl="0"/>
            <a:r>
              <a:rPr lang="en-GB"/>
              <a:t>Click to edit Master text styles</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653920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list with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en-GB"/>
              <a:t>Click to edit Master title style</a:t>
            </a:r>
            <a:endParaRPr lang="nl-NL"/>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pPr lvl="0"/>
            <a:r>
              <a:rPr lang="en-GB"/>
              <a:t>Click to edit Master text styles</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pic>
        <p:nvPicPr>
          <p:cNvPr id="5" name="Afbeelding 4">
            <a:extLst>
              <a:ext uri="{FF2B5EF4-FFF2-40B4-BE49-F238E27FC236}">
                <a16:creationId xmlns:a16="http://schemas.microsoft.com/office/drawing/2014/main" id="{6BACC82B-D4C6-D74E-BF84-08A04799F16F}"/>
              </a:ext>
            </a:extLst>
          </p:cNvPr>
          <p:cNvPicPr>
            <a:picLocks noChangeAspect="1"/>
          </p:cNvPicPr>
          <p:nvPr userDrawn="1"/>
        </p:nvPicPr>
        <p:blipFill>
          <a:blip r:embed="rId3"/>
          <a:stretch>
            <a:fillRect/>
          </a:stretch>
        </p:blipFill>
        <p:spPr>
          <a:xfrm>
            <a:off x="8964328" y="6176963"/>
            <a:ext cx="3048000" cy="609600"/>
          </a:xfrm>
          <a:prstGeom prst="rect">
            <a:avLst/>
          </a:prstGeom>
        </p:spPr>
      </p:pic>
    </p:spTree>
    <p:extLst>
      <p:ext uri="{BB962C8B-B14F-4D97-AF65-F5344CB8AC3E}">
        <p14:creationId xmlns:p14="http://schemas.microsoft.com/office/powerpoint/2010/main" val="275668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D101C39F-9A1D-9245-8E9B-ECBF6615B2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nl-NL" dirty="0"/>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lvl1pPr>
              <a:defRPr>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210742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list &amp; logo'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47D01-4DFF-C24E-A00C-8C1393AEEFB2}"/>
              </a:ext>
            </a:extLst>
          </p:cNvPr>
          <p:cNvSpPr>
            <a:spLocks noGrp="1"/>
          </p:cNvSpPr>
          <p:nvPr>
            <p:ph type="title"/>
          </p:nvPr>
        </p:nvSpPr>
        <p:spPr/>
        <p:txBody>
          <a:bodyPr/>
          <a:lstStyle/>
          <a:p>
            <a:r>
              <a:rPr lang="en-GB"/>
              <a:t>Click to edit Master title style</a:t>
            </a:r>
            <a:endParaRPr lang="nl-NL"/>
          </a:p>
        </p:txBody>
      </p:sp>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p:txBody>
          <a:bodyPr/>
          <a:lstStyle/>
          <a:p>
            <a:pPr lvl="0"/>
            <a:r>
              <a:rPr lang="en-GB"/>
              <a:t>Click to edit Master text styles</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
        <p:nvSpPr>
          <p:cNvPr id="6" name="Tijdelijke aanduiding voor afbeelding 5">
            <a:extLst>
              <a:ext uri="{FF2B5EF4-FFF2-40B4-BE49-F238E27FC236}">
                <a16:creationId xmlns:a16="http://schemas.microsoft.com/office/drawing/2014/main" id="{3FA52D22-2C7F-8A4F-9371-D886D4F9A59C}"/>
              </a:ext>
            </a:extLst>
          </p:cNvPr>
          <p:cNvSpPr>
            <a:spLocks noGrp="1"/>
          </p:cNvSpPr>
          <p:nvPr>
            <p:ph type="pic" sz="quarter" idx="10"/>
          </p:nvPr>
        </p:nvSpPr>
        <p:spPr>
          <a:xfrm>
            <a:off x="4681356" y="6265863"/>
            <a:ext cx="2089150" cy="520700"/>
          </a:xfrm>
        </p:spPr>
        <p:txBody>
          <a:bodyPr/>
          <a:lstStyle/>
          <a:p>
            <a:r>
              <a:rPr lang="en-GB"/>
              <a:t>Click icon to add picture</a:t>
            </a:r>
            <a:endParaRPr lang="nl-NL"/>
          </a:p>
        </p:txBody>
      </p:sp>
      <p:sp>
        <p:nvSpPr>
          <p:cNvPr id="8" name="Tijdelijke aanduiding voor afbeelding 5">
            <a:extLst>
              <a:ext uri="{FF2B5EF4-FFF2-40B4-BE49-F238E27FC236}">
                <a16:creationId xmlns:a16="http://schemas.microsoft.com/office/drawing/2014/main" id="{F8E7338F-C68A-E545-B595-FE8780857206}"/>
              </a:ext>
            </a:extLst>
          </p:cNvPr>
          <p:cNvSpPr>
            <a:spLocks noGrp="1"/>
          </p:cNvSpPr>
          <p:nvPr>
            <p:ph type="pic" sz="quarter" idx="11"/>
          </p:nvPr>
        </p:nvSpPr>
        <p:spPr>
          <a:xfrm>
            <a:off x="6973003" y="6265863"/>
            <a:ext cx="2089150" cy="520700"/>
          </a:xfrm>
        </p:spPr>
        <p:txBody>
          <a:bodyPr/>
          <a:lstStyle/>
          <a:p>
            <a:r>
              <a:rPr lang="en-GB"/>
              <a:t>Click icon to add picture</a:t>
            </a:r>
            <a:endParaRPr lang="nl-NL"/>
          </a:p>
        </p:txBody>
      </p:sp>
      <p:sp>
        <p:nvSpPr>
          <p:cNvPr id="9" name="Tijdelijke aanduiding voor afbeelding 5">
            <a:extLst>
              <a:ext uri="{FF2B5EF4-FFF2-40B4-BE49-F238E27FC236}">
                <a16:creationId xmlns:a16="http://schemas.microsoft.com/office/drawing/2014/main" id="{ED712F41-0681-114A-B58D-7A71069B2BEC}"/>
              </a:ext>
            </a:extLst>
          </p:cNvPr>
          <p:cNvSpPr>
            <a:spLocks noGrp="1"/>
          </p:cNvSpPr>
          <p:nvPr>
            <p:ph type="pic" sz="quarter" idx="12"/>
          </p:nvPr>
        </p:nvSpPr>
        <p:spPr>
          <a:xfrm>
            <a:off x="9264650" y="6265863"/>
            <a:ext cx="2089150" cy="520700"/>
          </a:xfrm>
        </p:spPr>
        <p:txBody>
          <a:bodyPr/>
          <a:lstStyle/>
          <a:p>
            <a:r>
              <a:rPr lang="en-GB"/>
              <a:t>Click icon to add picture</a:t>
            </a:r>
            <a:endParaRPr lang="nl-NL" dirty="0"/>
          </a:p>
        </p:txBody>
      </p:sp>
    </p:spTree>
    <p:extLst>
      <p:ext uri="{BB962C8B-B14F-4D97-AF65-F5344CB8AC3E}">
        <p14:creationId xmlns:p14="http://schemas.microsoft.com/office/powerpoint/2010/main" val="53869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list &amp; photo">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1FE7290F-7A9B-7940-9783-0EF3B6639FDA}"/>
              </a:ext>
            </a:extLst>
          </p:cNvPr>
          <p:cNvSpPr>
            <a:spLocks noGrp="1"/>
          </p:cNvSpPr>
          <p:nvPr>
            <p:ph type="pic" idx="1"/>
          </p:nvPr>
        </p:nvSpPr>
        <p:spPr>
          <a:xfrm>
            <a:off x="5183188" y="1838425"/>
            <a:ext cx="6172200" cy="4022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
        <p:nvSpPr>
          <p:cNvPr id="4" name="Tijdelijke aanduiding voor tekst 3">
            <a:extLst>
              <a:ext uri="{FF2B5EF4-FFF2-40B4-BE49-F238E27FC236}">
                <a16:creationId xmlns:a16="http://schemas.microsoft.com/office/drawing/2014/main" id="{ECF78969-0D58-064C-82C0-0950D2E36FBB}"/>
              </a:ext>
            </a:extLst>
          </p:cNvPr>
          <p:cNvSpPr>
            <a:spLocks noGrp="1"/>
          </p:cNvSpPr>
          <p:nvPr>
            <p:ph type="body" sz="half" idx="2"/>
          </p:nvPr>
        </p:nvSpPr>
        <p:spPr>
          <a:xfrm>
            <a:off x="839788" y="1838425"/>
            <a:ext cx="3932237" cy="4030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el 1">
            <a:extLst>
              <a:ext uri="{FF2B5EF4-FFF2-40B4-BE49-F238E27FC236}">
                <a16:creationId xmlns:a16="http://schemas.microsoft.com/office/drawing/2014/main" id="{5551AE29-C9E4-CA4E-9A20-AFBF5ED957B4}"/>
              </a:ext>
            </a:extLst>
          </p:cNvPr>
          <p:cNvSpPr>
            <a:spLocks noGrp="1"/>
          </p:cNvSpPr>
          <p:nvPr>
            <p:ph type="title"/>
          </p:nvPr>
        </p:nvSpPr>
        <p:spPr>
          <a:xfrm>
            <a:off x="838200" y="365125"/>
            <a:ext cx="10515600" cy="1325563"/>
          </a:xfrm>
        </p:spPr>
        <p:txBody>
          <a:bodyPr/>
          <a:lstStyle/>
          <a:p>
            <a:r>
              <a:rPr lang="en-GB"/>
              <a:t>Click to edit Master title style</a:t>
            </a:r>
            <a:endParaRPr lang="nl-NL" dirty="0"/>
          </a:p>
        </p:txBody>
      </p:sp>
      <p:pic>
        <p:nvPicPr>
          <p:cNvPr id="9" name="Afbeelding 8">
            <a:extLst>
              <a:ext uri="{FF2B5EF4-FFF2-40B4-BE49-F238E27FC236}">
                <a16:creationId xmlns:a16="http://schemas.microsoft.com/office/drawing/2014/main" id="{31ACE209-501B-F648-B150-D3A2F7AAECA4}"/>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9783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779B529-F8B7-DA4E-B719-8C2F50313E5C}"/>
              </a:ext>
            </a:extLst>
          </p:cNvPr>
          <p:cNvSpPr>
            <a:spLocks noGrp="1"/>
          </p:cNvSpPr>
          <p:nvPr>
            <p:ph idx="1"/>
          </p:nvPr>
        </p:nvSpPr>
        <p:spPr>
          <a:xfrm>
            <a:off x="838200" y="596766"/>
            <a:ext cx="10515600" cy="5890661"/>
          </a:xfrm>
        </p:spPr>
        <p:txBody>
          <a:bodyPr/>
          <a:lstStyle/>
          <a:p>
            <a:pPr lvl="0"/>
            <a:r>
              <a:rPr lang="en-GB"/>
              <a:t>Click to edit Master text styles</a:t>
            </a:r>
          </a:p>
        </p:txBody>
      </p:sp>
      <p:pic>
        <p:nvPicPr>
          <p:cNvPr id="7" name="Afbeelding 6">
            <a:extLst>
              <a:ext uri="{FF2B5EF4-FFF2-40B4-BE49-F238E27FC236}">
                <a16:creationId xmlns:a16="http://schemas.microsoft.com/office/drawing/2014/main" id="{23E61E59-F85E-6C4F-AAEC-C71278E98535}"/>
              </a:ext>
            </a:extLst>
          </p:cNvPr>
          <p:cNvPicPr>
            <a:picLocks noChangeAspect="1"/>
          </p:cNvPicPr>
          <p:nvPr userDrawn="1"/>
        </p:nvPicPr>
        <p:blipFill>
          <a:blip r:embed="rId2"/>
          <a:stretch>
            <a:fillRect/>
          </a:stretch>
        </p:blipFill>
        <p:spPr>
          <a:xfrm>
            <a:off x="0" y="0"/>
            <a:ext cx="635000" cy="6858000"/>
          </a:xfrm>
          <a:prstGeom prst="rect">
            <a:avLst/>
          </a:prstGeom>
        </p:spPr>
      </p:pic>
    </p:spTree>
    <p:extLst>
      <p:ext uri="{BB962C8B-B14F-4D97-AF65-F5344CB8AC3E}">
        <p14:creationId xmlns:p14="http://schemas.microsoft.com/office/powerpoint/2010/main" val="378132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 vertical">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ECE424C-A9ED-2649-B798-92A317C6B847}"/>
              </a:ext>
            </a:extLst>
          </p:cNvPr>
          <p:cNvPicPr>
            <a:picLocks noChangeAspect="1"/>
          </p:cNvPicPr>
          <p:nvPr userDrawn="1"/>
        </p:nvPicPr>
        <p:blipFill>
          <a:blip r:embed="rId2"/>
          <a:stretch>
            <a:fillRect/>
          </a:stretch>
        </p:blipFill>
        <p:spPr>
          <a:xfrm>
            <a:off x="0" y="0"/>
            <a:ext cx="635000" cy="6858000"/>
          </a:xfrm>
          <a:prstGeom prst="rect">
            <a:avLst/>
          </a:prstGeom>
        </p:spPr>
      </p:pic>
      <p:sp>
        <p:nvSpPr>
          <p:cNvPr id="6" name="Tijdelijke aanduiding voor tekst 3">
            <a:extLst>
              <a:ext uri="{FF2B5EF4-FFF2-40B4-BE49-F238E27FC236}">
                <a16:creationId xmlns:a16="http://schemas.microsoft.com/office/drawing/2014/main" id="{08334859-DF52-7A45-B184-9F5CE7ACCE29}"/>
              </a:ext>
            </a:extLst>
          </p:cNvPr>
          <p:cNvSpPr>
            <a:spLocks noGrp="1"/>
          </p:cNvSpPr>
          <p:nvPr>
            <p:ph type="body" sz="half" idx="2"/>
          </p:nvPr>
        </p:nvSpPr>
        <p:spPr>
          <a:xfrm>
            <a:off x="839788" y="3667225"/>
            <a:ext cx="3932237" cy="17421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Tijdelijke aanduiding voor afbeelding 2">
            <a:extLst>
              <a:ext uri="{FF2B5EF4-FFF2-40B4-BE49-F238E27FC236}">
                <a16:creationId xmlns:a16="http://schemas.microsoft.com/office/drawing/2014/main" id="{7F3FE910-40B2-A44D-909B-3478223C51EC}"/>
              </a:ext>
            </a:extLst>
          </p:cNvPr>
          <p:cNvSpPr>
            <a:spLocks noGrp="1"/>
          </p:cNvSpPr>
          <p:nvPr>
            <p:ph type="pic" idx="1"/>
          </p:nvPr>
        </p:nvSpPr>
        <p:spPr>
          <a:xfrm>
            <a:off x="6622181" y="373063"/>
            <a:ext cx="4559952"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nl-NL" dirty="0"/>
          </a:p>
        </p:txBody>
      </p:sp>
      <p:sp>
        <p:nvSpPr>
          <p:cNvPr id="8" name="Titel 1">
            <a:extLst>
              <a:ext uri="{FF2B5EF4-FFF2-40B4-BE49-F238E27FC236}">
                <a16:creationId xmlns:a16="http://schemas.microsoft.com/office/drawing/2014/main" id="{AA8D6382-D963-144E-9884-7EB5B94001F4}"/>
              </a:ext>
            </a:extLst>
          </p:cNvPr>
          <p:cNvSpPr>
            <a:spLocks noGrp="1"/>
          </p:cNvSpPr>
          <p:nvPr>
            <p:ph type="title"/>
          </p:nvPr>
        </p:nvSpPr>
        <p:spPr>
          <a:xfrm>
            <a:off x="838200" y="2103437"/>
            <a:ext cx="3933825" cy="1325563"/>
          </a:xfrm>
        </p:spPr>
        <p:txBody>
          <a:bodyPr/>
          <a:lstStyle/>
          <a:p>
            <a:r>
              <a:rPr lang="en-GB"/>
              <a:t>Click to edit Master title style</a:t>
            </a:r>
            <a:endParaRPr lang="nl-NL" dirty="0"/>
          </a:p>
        </p:txBody>
      </p:sp>
    </p:spTree>
    <p:extLst>
      <p:ext uri="{BB962C8B-B14F-4D97-AF65-F5344CB8AC3E}">
        <p14:creationId xmlns:p14="http://schemas.microsoft.com/office/powerpoint/2010/main" val="404490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804DE82-EF01-A248-A829-FAE1727E4F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0F987A07-622A-284A-8C4A-72FFCC54F7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dirty="0"/>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046216EA-D05C-A845-8433-69F940B67A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400096-7D11-8A4B-B8D3-DE4FD6226202}" type="datetimeFigureOut">
              <a:rPr lang="nl-NL" smtClean="0"/>
              <a:pPr/>
              <a:t>30-03-2022</a:t>
            </a:fld>
            <a:endParaRPr lang="nl-NL" dirty="0"/>
          </a:p>
        </p:txBody>
      </p:sp>
      <p:sp>
        <p:nvSpPr>
          <p:cNvPr id="5" name="Tijdelijke aanduiding voor voettekst 4">
            <a:extLst>
              <a:ext uri="{FF2B5EF4-FFF2-40B4-BE49-F238E27FC236}">
                <a16:creationId xmlns:a16="http://schemas.microsoft.com/office/drawing/2014/main" id="{B13F2132-A97F-FA42-85A2-1E9EFC2634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730DBBC8-CAA6-6B42-9774-B019857D4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30EBB9AC-9897-3140-8F57-A8F4AEA632E5}" type="slidenum">
              <a:rPr lang="nl-NL" smtClean="0"/>
              <a:pPr/>
              <a:t>‹#›</a:t>
            </a:fld>
            <a:endParaRPr lang="nl-NL" dirty="0"/>
          </a:p>
        </p:txBody>
      </p:sp>
    </p:spTree>
    <p:extLst>
      <p:ext uri="{BB962C8B-B14F-4D97-AF65-F5344CB8AC3E}">
        <p14:creationId xmlns:p14="http://schemas.microsoft.com/office/powerpoint/2010/main" val="946977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57" r:id="rId7"/>
    <p:sldLayoutId id="2147483664" r:id="rId8"/>
    <p:sldLayoutId id="2147483665" r:id="rId9"/>
    <p:sldLayoutId id="2147483666" r:id="rId10"/>
    <p:sldLayoutId id="2147483667" r:id="rId11"/>
    <p:sldLayoutId id="2147483668"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customXml" Target="../ink/ink5.xm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customXml" Target="../ink/ink2.xml"/><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1.png"/><Relationship Id="rId1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27.tiff"/><Relationship Id="rId4" Type="http://schemas.openxmlformats.org/officeDocument/2006/relationships/image" Target="../media/image26.tif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61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Use</a:t>
            </a:r>
            <a:r>
              <a:rPr lang="nl-NL" dirty="0"/>
              <a:t> case 2a: Data processing</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grpSp>
        <p:nvGrpSpPr>
          <p:cNvPr id="24" name="Group 23">
            <a:extLst>
              <a:ext uri="{FF2B5EF4-FFF2-40B4-BE49-F238E27FC236}">
                <a16:creationId xmlns:a16="http://schemas.microsoft.com/office/drawing/2014/main" id="{773CA517-3AD0-1B4C-8DD5-A7BCF71AA793}"/>
              </a:ext>
            </a:extLst>
          </p:cNvPr>
          <p:cNvGrpSpPr/>
          <p:nvPr/>
        </p:nvGrpSpPr>
        <p:grpSpPr>
          <a:xfrm>
            <a:off x="7901057" y="5601804"/>
            <a:ext cx="558800" cy="279400"/>
            <a:chOff x="5435600" y="3873500"/>
            <a:chExt cx="558800" cy="279400"/>
          </a:xfrm>
        </p:grpSpPr>
        <p:cxnSp>
          <p:nvCxnSpPr>
            <p:cNvPr id="6" name="Straight Connector 5">
              <a:extLst>
                <a:ext uri="{FF2B5EF4-FFF2-40B4-BE49-F238E27FC236}">
                  <a16:creationId xmlns:a16="http://schemas.microsoft.com/office/drawing/2014/main" id="{9BB21D0A-30E5-7A47-8638-EC8DE27F0F37}"/>
                </a:ext>
              </a:extLst>
            </p:cNvPr>
            <p:cNvCxnSpPr/>
            <p:nvPr/>
          </p:nvCxnSpPr>
          <p:spPr>
            <a:xfrm flipV="1">
              <a:off x="5435600" y="3873500"/>
              <a:ext cx="279400" cy="279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8844F2-CA5C-9F4C-BD6F-5667A7B6B689}"/>
                </a:ext>
              </a:extLst>
            </p:cNvPr>
            <p:cNvCxnSpPr>
              <a:cxnSpLocks/>
            </p:cNvCxnSpPr>
            <p:nvPr/>
          </p:nvCxnSpPr>
          <p:spPr>
            <a:xfrm flipV="1">
              <a:off x="5715000" y="3886200"/>
              <a:ext cx="0" cy="2667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7441A1-2C3F-BD4C-9689-B10D4B04102C}"/>
                </a:ext>
              </a:extLst>
            </p:cNvPr>
            <p:cNvCxnSpPr>
              <a:cxnSpLocks/>
            </p:cNvCxnSpPr>
            <p:nvPr/>
          </p:nvCxnSpPr>
          <p:spPr>
            <a:xfrm flipH="1" flipV="1">
              <a:off x="5715000" y="3873500"/>
              <a:ext cx="279400" cy="27940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C6E93A1A-3E26-414A-A91B-5FBF3DDB8BC9}"/>
              </a:ext>
            </a:extLst>
          </p:cNvPr>
          <p:cNvGrpSpPr/>
          <p:nvPr/>
        </p:nvGrpSpPr>
        <p:grpSpPr>
          <a:xfrm>
            <a:off x="11035196" y="5601804"/>
            <a:ext cx="558800" cy="279400"/>
            <a:chOff x="5435600" y="3873500"/>
            <a:chExt cx="558800" cy="279400"/>
          </a:xfrm>
        </p:grpSpPr>
        <p:cxnSp>
          <p:nvCxnSpPr>
            <p:cNvPr id="30" name="Straight Connector 29">
              <a:extLst>
                <a:ext uri="{FF2B5EF4-FFF2-40B4-BE49-F238E27FC236}">
                  <a16:creationId xmlns:a16="http://schemas.microsoft.com/office/drawing/2014/main" id="{CAB64F4A-0758-3045-8562-C496C591C912}"/>
                </a:ext>
              </a:extLst>
            </p:cNvPr>
            <p:cNvCxnSpPr/>
            <p:nvPr/>
          </p:nvCxnSpPr>
          <p:spPr>
            <a:xfrm flipV="1">
              <a:off x="5435600" y="3873500"/>
              <a:ext cx="279400" cy="2794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B265B1-2852-6342-BB11-6FA84B405B37}"/>
                </a:ext>
              </a:extLst>
            </p:cNvPr>
            <p:cNvCxnSpPr>
              <a:cxnSpLocks/>
            </p:cNvCxnSpPr>
            <p:nvPr/>
          </p:nvCxnSpPr>
          <p:spPr>
            <a:xfrm flipV="1">
              <a:off x="5715000" y="3886200"/>
              <a:ext cx="0" cy="2667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8E10C5-E86A-5445-9C87-F1845BB00B71}"/>
                </a:ext>
              </a:extLst>
            </p:cNvPr>
            <p:cNvCxnSpPr>
              <a:cxnSpLocks/>
            </p:cNvCxnSpPr>
            <p:nvPr/>
          </p:nvCxnSpPr>
          <p:spPr>
            <a:xfrm flipH="1" flipV="1">
              <a:off x="5715000" y="3873500"/>
              <a:ext cx="279400" cy="27940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38" name="5-point Star 37">
            <a:extLst>
              <a:ext uri="{FF2B5EF4-FFF2-40B4-BE49-F238E27FC236}">
                <a16:creationId xmlns:a16="http://schemas.microsoft.com/office/drawing/2014/main" id="{8158BBFE-B0D7-F34D-A04B-A4B001299C5A}"/>
              </a:ext>
            </a:extLst>
          </p:cNvPr>
          <p:cNvSpPr/>
          <p:nvPr/>
        </p:nvSpPr>
        <p:spPr>
          <a:xfrm>
            <a:off x="11174896" y="1041952"/>
            <a:ext cx="317500" cy="317500"/>
          </a:xfrm>
          <a:prstGeom prst="star5">
            <a:avLst>
              <a:gd name="adj" fmla="val 18090"/>
              <a:gd name="hf" fmla="val 105146"/>
              <a:gd name="vf" fmla="val 11055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 name="TextBox 39">
            <a:extLst>
              <a:ext uri="{FF2B5EF4-FFF2-40B4-BE49-F238E27FC236}">
                <a16:creationId xmlns:a16="http://schemas.microsoft.com/office/drawing/2014/main" id="{BEC1DB13-CCD0-9148-917E-3CB901F6D27E}"/>
              </a:ext>
            </a:extLst>
          </p:cNvPr>
          <p:cNvSpPr txBox="1"/>
          <p:nvPr/>
        </p:nvSpPr>
        <p:spPr>
          <a:xfrm>
            <a:off x="10966173" y="674756"/>
            <a:ext cx="764697" cy="369332"/>
          </a:xfrm>
          <a:prstGeom prst="rect">
            <a:avLst/>
          </a:prstGeom>
          <a:noFill/>
        </p:spPr>
        <p:txBody>
          <a:bodyPr wrap="none" rtlCol="0">
            <a:spAutoFit/>
          </a:bodyPr>
          <a:lstStyle/>
          <a:p>
            <a:r>
              <a:rPr lang="nl-NL" dirty="0"/>
              <a:t>Target</a:t>
            </a:r>
            <a:endParaRPr lang="en-NL" dirty="0"/>
          </a:p>
        </p:txBody>
      </p:sp>
      <p:sp>
        <p:nvSpPr>
          <p:cNvPr id="41" name="Preparation 40">
            <a:extLst>
              <a:ext uri="{FF2B5EF4-FFF2-40B4-BE49-F238E27FC236}">
                <a16:creationId xmlns:a16="http://schemas.microsoft.com/office/drawing/2014/main" id="{C8B35838-828A-7C43-8949-E1EF0FAE639A}"/>
              </a:ext>
            </a:extLst>
          </p:cNvPr>
          <p:cNvSpPr/>
          <p:nvPr/>
        </p:nvSpPr>
        <p:spPr>
          <a:xfrm>
            <a:off x="9289773" y="5627946"/>
            <a:ext cx="517365" cy="298823"/>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400" b="1" dirty="0"/>
              <a:t>+</a:t>
            </a:r>
            <a:endParaRPr lang="en-NL" sz="800" b="1" dirty="0"/>
          </a:p>
        </p:txBody>
      </p:sp>
      <mc:AlternateContent xmlns:mc="http://schemas.openxmlformats.org/markup-compatibility/2006" xmlns:p14="http://schemas.microsoft.com/office/powerpoint/2010/main">
        <mc:Choice Requires="p14">
          <p:contentPart p14:bwMode="auto" r:id="rId4">
            <p14:nvContentPartPr>
              <p14:cNvPr id="43" name="Ink 42">
                <a:extLst>
                  <a:ext uri="{FF2B5EF4-FFF2-40B4-BE49-F238E27FC236}">
                    <a16:creationId xmlns:a16="http://schemas.microsoft.com/office/drawing/2014/main" id="{3B72DC50-A0D4-5F44-9082-1AA11311F297}"/>
                  </a:ext>
                </a:extLst>
              </p14:cNvPr>
              <p14:cNvContentPartPr/>
              <p14:nvPr/>
            </p14:nvContentPartPr>
            <p14:xfrm>
              <a:off x="8183671" y="5889094"/>
              <a:ext cx="1344240" cy="484560"/>
            </p14:xfrm>
          </p:contentPart>
        </mc:Choice>
        <mc:Fallback xmlns="">
          <p:pic>
            <p:nvPicPr>
              <p:cNvPr id="43" name="Ink 42">
                <a:extLst>
                  <a:ext uri="{FF2B5EF4-FFF2-40B4-BE49-F238E27FC236}">
                    <a16:creationId xmlns:a16="http://schemas.microsoft.com/office/drawing/2014/main" id="{3B72DC50-A0D4-5F44-9082-1AA11311F297}"/>
                  </a:ext>
                </a:extLst>
              </p:cNvPr>
              <p:cNvPicPr/>
              <p:nvPr/>
            </p:nvPicPr>
            <p:blipFill>
              <a:blip r:embed="rId5"/>
              <a:stretch>
                <a:fillRect/>
              </a:stretch>
            </p:blipFill>
            <p:spPr>
              <a:xfrm>
                <a:off x="8175031" y="5880454"/>
                <a:ext cx="1361880" cy="502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4" name="Ink 43">
                <a:extLst>
                  <a:ext uri="{FF2B5EF4-FFF2-40B4-BE49-F238E27FC236}">
                    <a16:creationId xmlns:a16="http://schemas.microsoft.com/office/drawing/2014/main" id="{01397952-E68E-0846-829C-CF57AF387A50}"/>
                  </a:ext>
                </a:extLst>
              </p14:cNvPr>
              <p14:cNvContentPartPr/>
              <p14:nvPr/>
            </p14:nvContentPartPr>
            <p14:xfrm>
              <a:off x="9563911" y="5879374"/>
              <a:ext cx="1750680" cy="345600"/>
            </p14:xfrm>
          </p:contentPart>
        </mc:Choice>
        <mc:Fallback xmlns="">
          <p:pic>
            <p:nvPicPr>
              <p:cNvPr id="44" name="Ink 43">
                <a:extLst>
                  <a:ext uri="{FF2B5EF4-FFF2-40B4-BE49-F238E27FC236}">
                    <a16:creationId xmlns:a16="http://schemas.microsoft.com/office/drawing/2014/main" id="{01397952-E68E-0846-829C-CF57AF387A50}"/>
                  </a:ext>
                </a:extLst>
              </p:cNvPr>
              <p:cNvPicPr/>
              <p:nvPr/>
            </p:nvPicPr>
            <p:blipFill>
              <a:blip r:embed="rId7"/>
              <a:stretch>
                <a:fillRect/>
              </a:stretch>
            </p:blipFill>
            <p:spPr>
              <a:xfrm>
                <a:off x="9554911" y="5870734"/>
                <a:ext cx="176832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5" name="Ink 44">
                <a:extLst>
                  <a:ext uri="{FF2B5EF4-FFF2-40B4-BE49-F238E27FC236}">
                    <a16:creationId xmlns:a16="http://schemas.microsoft.com/office/drawing/2014/main" id="{42AC14DA-A28A-5E4C-9DE3-8376F66D5E5A}"/>
                  </a:ext>
                </a:extLst>
              </p14:cNvPr>
              <p14:cNvContentPartPr/>
              <p14:nvPr/>
            </p14:nvContentPartPr>
            <p14:xfrm>
              <a:off x="4335631" y="3885694"/>
              <a:ext cx="360" cy="360"/>
            </p14:xfrm>
          </p:contentPart>
        </mc:Choice>
        <mc:Fallback xmlns="">
          <p:pic>
            <p:nvPicPr>
              <p:cNvPr id="45" name="Ink 44">
                <a:extLst>
                  <a:ext uri="{FF2B5EF4-FFF2-40B4-BE49-F238E27FC236}">
                    <a16:creationId xmlns:a16="http://schemas.microsoft.com/office/drawing/2014/main" id="{42AC14DA-A28A-5E4C-9DE3-8376F66D5E5A}"/>
                  </a:ext>
                </a:extLst>
              </p:cNvPr>
              <p:cNvPicPr/>
              <p:nvPr/>
            </p:nvPicPr>
            <p:blipFill>
              <a:blip r:embed="rId9"/>
              <a:stretch>
                <a:fillRect/>
              </a:stretch>
            </p:blipFill>
            <p:spPr>
              <a:xfrm>
                <a:off x="4326631" y="38770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Ink 45">
                <a:extLst>
                  <a:ext uri="{FF2B5EF4-FFF2-40B4-BE49-F238E27FC236}">
                    <a16:creationId xmlns:a16="http://schemas.microsoft.com/office/drawing/2014/main" id="{80E2D6A9-E4DC-E545-B695-EE0A62F29B97}"/>
                  </a:ext>
                </a:extLst>
              </p14:cNvPr>
              <p14:cNvContentPartPr/>
              <p14:nvPr/>
            </p14:nvContentPartPr>
            <p14:xfrm>
              <a:off x="7921951" y="1762054"/>
              <a:ext cx="4012200" cy="752400"/>
            </p14:xfrm>
          </p:contentPart>
        </mc:Choice>
        <mc:Fallback xmlns="">
          <p:pic>
            <p:nvPicPr>
              <p:cNvPr id="46" name="Ink 45">
                <a:extLst>
                  <a:ext uri="{FF2B5EF4-FFF2-40B4-BE49-F238E27FC236}">
                    <a16:creationId xmlns:a16="http://schemas.microsoft.com/office/drawing/2014/main" id="{80E2D6A9-E4DC-E545-B695-EE0A62F29B97}"/>
                  </a:ext>
                </a:extLst>
              </p:cNvPr>
              <p:cNvPicPr/>
              <p:nvPr/>
            </p:nvPicPr>
            <p:blipFill>
              <a:blip r:embed="rId11"/>
              <a:stretch>
                <a:fillRect/>
              </a:stretch>
            </p:blipFill>
            <p:spPr>
              <a:xfrm>
                <a:off x="7912951" y="1753054"/>
                <a:ext cx="4029840" cy="770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7" name="Ink 46">
                <a:extLst>
                  <a:ext uri="{FF2B5EF4-FFF2-40B4-BE49-F238E27FC236}">
                    <a16:creationId xmlns:a16="http://schemas.microsoft.com/office/drawing/2014/main" id="{96F59EF4-8609-C643-AFED-7681F0849216}"/>
                  </a:ext>
                </a:extLst>
              </p14:cNvPr>
              <p14:cNvContentPartPr/>
              <p14:nvPr/>
            </p14:nvContentPartPr>
            <p14:xfrm>
              <a:off x="7924471" y="2521654"/>
              <a:ext cx="3472560" cy="1003680"/>
            </p14:xfrm>
          </p:contentPart>
        </mc:Choice>
        <mc:Fallback xmlns="">
          <p:pic>
            <p:nvPicPr>
              <p:cNvPr id="47" name="Ink 46">
                <a:extLst>
                  <a:ext uri="{FF2B5EF4-FFF2-40B4-BE49-F238E27FC236}">
                    <a16:creationId xmlns:a16="http://schemas.microsoft.com/office/drawing/2014/main" id="{96F59EF4-8609-C643-AFED-7681F0849216}"/>
                  </a:ext>
                </a:extLst>
              </p:cNvPr>
              <p:cNvPicPr/>
              <p:nvPr/>
            </p:nvPicPr>
            <p:blipFill>
              <a:blip r:embed="rId13"/>
              <a:stretch>
                <a:fillRect/>
              </a:stretch>
            </p:blipFill>
            <p:spPr>
              <a:xfrm>
                <a:off x="7915471" y="2513014"/>
                <a:ext cx="3490200" cy="1021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9" name="Ink 48">
                <a:extLst>
                  <a:ext uri="{FF2B5EF4-FFF2-40B4-BE49-F238E27FC236}">
                    <a16:creationId xmlns:a16="http://schemas.microsoft.com/office/drawing/2014/main" id="{7B0D1791-8A5F-CA43-88F4-92E8A2540780}"/>
                  </a:ext>
                </a:extLst>
              </p14:cNvPr>
              <p14:cNvContentPartPr/>
              <p14:nvPr/>
            </p14:nvContentPartPr>
            <p14:xfrm>
              <a:off x="7852695" y="3258334"/>
              <a:ext cx="4082400" cy="1033920"/>
            </p14:xfrm>
          </p:contentPart>
        </mc:Choice>
        <mc:Fallback xmlns="">
          <p:pic>
            <p:nvPicPr>
              <p:cNvPr id="49" name="Ink 48">
                <a:extLst>
                  <a:ext uri="{FF2B5EF4-FFF2-40B4-BE49-F238E27FC236}">
                    <a16:creationId xmlns:a16="http://schemas.microsoft.com/office/drawing/2014/main" id="{7B0D1791-8A5F-CA43-88F4-92E8A2540780}"/>
                  </a:ext>
                </a:extLst>
              </p:cNvPr>
              <p:cNvPicPr/>
              <p:nvPr/>
            </p:nvPicPr>
            <p:blipFill>
              <a:blip r:embed="rId15"/>
              <a:stretch>
                <a:fillRect/>
              </a:stretch>
            </p:blipFill>
            <p:spPr>
              <a:xfrm>
                <a:off x="7843695" y="3249334"/>
                <a:ext cx="4100040" cy="1051560"/>
              </a:xfrm>
              <a:prstGeom prst="rect">
                <a:avLst/>
              </a:prstGeom>
            </p:spPr>
          </p:pic>
        </mc:Fallback>
      </mc:AlternateContent>
      <p:cxnSp>
        <p:nvCxnSpPr>
          <p:cNvPr id="52" name="Straight Connector 51">
            <a:extLst>
              <a:ext uri="{FF2B5EF4-FFF2-40B4-BE49-F238E27FC236}">
                <a16:creationId xmlns:a16="http://schemas.microsoft.com/office/drawing/2014/main" id="{E7E7E109-2559-0A4E-8D40-7AA8D355D016}"/>
              </a:ext>
            </a:extLst>
          </p:cNvPr>
          <p:cNvCxnSpPr>
            <a:cxnSpLocks/>
          </p:cNvCxnSpPr>
          <p:nvPr/>
        </p:nvCxnSpPr>
        <p:spPr>
          <a:xfrm>
            <a:off x="11476383" y="1537252"/>
            <a:ext cx="0" cy="87464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F493EFF-0A1B-BD43-A6DF-AFEB6E1E4CDD}"/>
              </a:ext>
            </a:extLst>
          </p:cNvPr>
          <p:cNvCxnSpPr>
            <a:cxnSpLocks/>
          </p:cNvCxnSpPr>
          <p:nvPr/>
        </p:nvCxnSpPr>
        <p:spPr>
          <a:xfrm flipH="1">
            <a:off x="10621617" y="1457738"/>
            <a:ext cx="589722" cy="7487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68E03B1-408A-5F48-9E8C-1139C620D4F2}"/>
              </a:ext>
            </a:extLst>
          </p:cNvPr>
          <p:cNvCxnSpPr>
            <a:cxnSpLocks/>
          </p:cNvCxnSpPr>
          <p:nvPr/>
        </p:nvCxnSpPr>
        <p:spPr>
          <a:xfrm flipH="1">
            <a:off x="10522226" y="1358348"/>
            <a:ext cx="589722" cy="7487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7D9F64-4748-1944-A93F-69A2EAA5BAD2}"/>
              </a:ext>
            </a:extLst>
          </p:cNvPr>
          <p:cNvCxnSpPr>
            <a:cxnSpLocks/>
          </p:cNvCxnSpPr>
          <p:nvPr/>
        </p:nvCxnSpPr>
        <p:spPr>
          <a:xfrm flipH="1">
            <a:off x="10436086" y="1272209"/>
            <a:ext cx="589722" cy="7487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A29FE4-07B3-4B48-AA17-2FA433DCF7AC}"/>
              </a:ext>
            </a:extLst>
          </p:cNvPr>
          <p:cNvCxnSpPr>
            <a:cxnSpLocks/>
          </p:cNvCxnSpPr>
          <p:nvPr/>
        </p:nvCxnSpPr>
        <p:spPr>
          <a:xfrm>
            <a:off x="11284226" y="1543879"/>
            <a:ext cx="0" cy="96078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899FA52-D11F-BE4D-9D80-9710F1152F6B}"/>
              </a:ext>
            </a:extLst>
          </p:cNvPr>
          <p:cNvCxnSpPr>
            <a:cxnSpLocks/>
          </p:cNvCxnSpPr>
          <p:nvPr/>
        </p:nvCxnSpPr>
        <p:spPr>
          <a:xfrm>
            <a:off x="11383618" y="1550504"/>
            <a:ext cx="0" cy="914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41852D-9CD0-5D42-983A-607ADE246D4A}"/>
              </a:ext>
            </a:extLst>
          </p:cNvPr>
          <p:cNvCxnSpPr>
            <a:cxnSpLocks/>
          </p:cNvCxnSpPr>
          <p:nvPr/>
        </p:nvCxnSpPr>
        <p:spPr>
          <a:xfrm flipH="1">
            <a:off x="9925878" y="2179982"/>
            <a:ext cx="722244" cy="6294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0AFE648-76C6-2246-9C41-E4D02B2490F2}"/>
              </a:ext>
            </a:extLst>
          </p:cNvPr>
          <p:cNvCxnSpPr>
            <a:cxnSpLocks/>
          </p:cNvCxnSpPr>
          <p:nvPr/>
        </p:nvCxnSpPr>
        <p:spPr>
          <a:xfrm flipH="1">
            <a:off x="10045148" y="2080592"/>
            <a:ext cx="503583" cy="7553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9FE61CC-C3E0-514F-B4A4-280B1A4F9CE2}"/>
              </a:ext>
            </a:extLst>
          </p:cNvPr>
          <p:cNvCxnSpPr>
            <a:cxnSpLocks/>
          </p:cNvCxnSpPr>
          <p:nvPr/>
        </p:nvCxnSpPr>
        <p:spPr>
          <a:xfrm flipH="1">
            <a:off x="9753600" y="1994453"/>
            <a:ext cx="708991" cy="74874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7F6715B-ADE1-FE49-B956-3BCA2B75AC6C}"/>
              </a:ext>
            </a:extLst>
          </p:cNvPr>
          <p:cNvCxnSpPr>
            <a:cxnSpLocks/>
          </p:cNvCxnSpPr>
          <p:nvPr/>
        </p:nvCxnSpPr>
        <p:spPr>
          <a:xfrm flipH="1">
            <a:off x="9475304" y="2729948"/>
            <a:ext cx="291548" cy="7686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5A51A8F-BFB2-6740-AC33-BB18D5D85652}"/>
              </a:ext>
            </a:extLst>
          </p:cNvPr>
          <p:cNvCxnSpPr>
            <a:cxnSpLocks/>
          </p:cNvCxnSpPr>
          <p:nvPr/>
        </p:nvCxnSpPr>
        <p:spPr>
          <a:xfrm flipH="1">
            <a:off x="9104243" y="2796208"/>
            <a:ext cx="834887" cy="5830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FF684F7-296F-5146-B9CC-7E0BEFA3DE36}"/>
              </a:ext>
            </a:extLst>
          </p:cNvPr>
          <p:cNvCxnSpPr>
            <a:cxnSpLocks/>
          </p:cNvCxnSpPr>
          <p:nvPr/>
        </p:nvCxnSpPr>
        <p:spPr>
          <a:xfrm flipH="1">
            <a:off x="9289774" y="2816087"/>
            <a:ext cx="775253" cy="6294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F19AD13-FBB7-974D-A8BD-B8F05627B37B}"/>
              </a:ext>
            </a:extLst>
          </p:cNvPr>
          <p:cNvCxnSpPr>
            <a:cxnSpLocks/>
          </p:cNvCxnSpPr>
          <p:nvPr/>
        </p:nvCxnSpPr>
        <p:spPr>
          <a:xfrm flipH="1">
            <a:off x="8150087" y="3359425"/>
            <a:ext cx="974035" cy="21799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CB9DF3B-571E-EA42-B4FB-E232C57CF4E4}"/>
              </a:ext>
            </a:extLst>
          </p:cNvPr>
          <p:cNvCxnSpPr>
            <a:cxnSpLocks/>
          </p:cNvCxnSpPr>
          <p:nvPr/>
        </p:nvCxnSpPr>
        <p:spPr>
          <a:xfrm flipH="1">
            <a:off x="8229600" y="3432312"/>
            <a:ext cx="1073426" cy="21203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9AD5AC9-9895-AA48-A62D-469E870D4C9C}"/>
              </a:ext>
            </a:extLst>
          </p:cNvPr>
          <p:cNvCxnSpPr>
            <a:cxnSpLocks/>
          </p:cNvCxnSpPr>
          <p:nvPr/>
        </p:nvCxnSpPr>
        <p:spPr>
          <a:xfrm flipH="1">
            <a:off x="8441635" y="3491948"/>
            <a:ext cx="1040295" cy="227274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F2D770A-354E-C545-8ECD-9D2AC7126271}"/>
              </a:ext>
            </a:extLst>
          </p:cNvPr>
          <p:cNvCxnSpPr>
            <a:cxnSpLocks/>
          </p:cNvCxnSpPr>
          <p:nvPr/>
        </p:nvCxnSpPr>
        <p:spPr>
          <a:xfrm flipH="1">
            <a:off x="11304104" y="2405270"/>
            <a:ext cx="165653" cy="4969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68C0456-BA83-0C48-A2FE-E3DE037F8B5B}"/>
              </a:ext>
            </a:extLst>
          </p:cNvPr>
          <p:cNvCxnSpPr>
            <a:cxnSpLocks/>
          </p:cNvCxnSpPr>
          <p:nvPr/>
        </p:nvCxnSpPr>
        <p:spPr>
          <a:xfrm flipH="1">
            <a:off x="11065565" y="2504662"/>
            <a:ext cx="225286" cy="30479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7EF315-AFB1-DB40-A284-FAF65F138831}"/>
              </a:ext>
            </a:extLst>
          </p:cNvPr>
          <p:cNvCxnSpPr>
            <a:cxnSpLocks/>
          </p:cNvCxnSpPr>
          <p:nvPr/>
        </p:nvCxnSpPr>
        <p:spPr>
          <a:xfrm>
            <a:off x="11390244" y="2471531"/>
            <a:ext cx="351182" cy="12258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BC9CC9-FE3B-6D41-B976-DC1855EF9198}"/>
              </a:ext>
            </a:extLst>
          </p:cNvPr>
          <p:cNvCxnSpPr>
            <a:cxnSpLocks/>
          </p:cNvCxnSpPr>
          <p:nvPr/>
        </p:nvCxnSpPr>
        <p:spPr>
          <a:xfrm>
            <a:off x="11072190" y="2802835"/>
            <a:ext cx="0" cy="3246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B246ACC-7026-AA4C-9263-22D533FC2A2E}"/>
              </a:ext>
            </a:extLst>
          </p:cNvPr>
          <p:cNvCxnSpPr>
            <a:cxnSpLocks/>
          </p:cNvCxnSpPr>
          <p:nvPr/>
        </p:nvCxnSpPr>
        <p:spPr>
          <a:xfrm flipH="1">
            <a:off x="10747513" y="3114261"/>
            <a:ext cx="318051" cy="6891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EC89B8A-DB49-C947-A2C7-22E9A70FD4AD}"/>
              </a:ext>
            </a:extLst>
          </p:cNvPr>
          <p:cNvCxnSpPr>
            <a:cxnSpLocks/>
          </p:cNvCxnSpPr>
          <p:nvPr/>
        </p:nvCxnSpPr>
        <p:spPr>
          <a:xfrm>
            <a:off x="11317357" y="2875722"/>
            <a:ext cx="0" cy="4505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C22ACF7-F3F8-5D4A-830E-DFDF6CDB18FF}"/>
              </a:ext>
            </a:extLst>
          </p:cNvPr>
          <p:cNvCxnSpPr>
            <a:cxnSpLocks/>
          </p:cNvCxnSpPr>
          <p:nvPr/>
        </p:nvCxnSpPr>
        <p:spPr>
          <a:xfrm>
            <a:off x="11323983" y="3306418"/>
            <a:ext cx="205408" cy="3379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8CE3F7-DE61-8C49-A3BC-9E4D6DB6C742}"/>
              </a:ext>
            </a:extLst>
          </p:cNvPr>
          <p:cNvCxnSpPr>
            <a:cxnSpLocks/>
          </p:cNvCxnSpPr>
          <p:nvPr/>
        </p:nvCxnSpPr>
        <p:spPr>
          <a:xfrm>
            <a:off x="10774017" y="3796748"/>
            <a:ext cx="397566" cy="17426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CE505E9-8441-1142-9982-E7AB441A70D0}"/>
              </a:ext>
            </a:extLst>
          </p:cNvPr>
          <p:cNvCxnSpPr>
            <a:cxnSpLocks/>
          </p:cNvCxnSpPr>
          <p:nvPr/>
        </p:nvCxnSpPr>
        <p:spPr>
          <a:xfrm flipH="1">
            <a:off x="11476383" y="3697357"/>
            <a:ext cx="278295" cy="185530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35C8837-8176-E14E-B895-A3EE1C439296}"/>
              </a:ext>
            </a:extLst>
          </p:cNvPr>
          <p:cNvCxnSpPr>
            <a:cxnSpLocks/>
          </p:cNvCxnSpPr>
          <p:nvPr/>
        </p:nvCxnSpPr>
        <p:spPr>
          <a:xfrm flipH="1">
            <a:off x="11304104" y="3637722"/>
            <a:ext cx="218661" cy="183542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8" name="Tijdelijke aanduiding voor inhoud 2">
            <a:extLst>
              <a:ext uri="{FF2B5EF4-FFF2-40B4-BE49-F238E27FC236}">
                <a16:creationId xmlns:a16="http://schemas.microsoft.com/office/drawing/2014/main" id="{50961AAE-9FA5-0446-A911-086D7EF91341}"/>
              </a:ext>
            </a:extLst>
          </p:cNvPr>
          <p:cNvSpPr>
            <a:spLocks noGrp="1"/>
          </p:cNvSpPr>
          <p:nvPr>
            <p:ph idx="1"/>
          </p:nvPr>
        </p:nvSpPr>
        <p:spPr>
          <a:xfrm>
            <a:off x="838200" y="1825625"/>
            <a:ext cx="6916387" cy="4351338"/>
          </a:xfrm>
        </p:spPr>
        <p:txBody>
          <a:bodyPr/>
          <a:lstStyle/>
          <a:p>
            <a:r>
              <a:rPr lang="nl-NL" dirty="0" err="1"/>
              <a:t>To</a:t>
            </a:r>
            <a:r>
              <a:rPr lang="nl-NL" dirty="0"/>
              <a:t> correct </a:t>
            </a:r>
            <a:r>
              <a:rPr lang="nl-NL" dirty="0" err="1"/>
              <a:t>for</a:t>
            </a:r>
            <a:r>
              <a:rPr lang="nl-NL" dirty="0"/>
              <a:t> </a:t>
            </a:r>
            <a:r>
              <a:rPr lang="nl-NL" dirty="0" err="1"/>
              <a:t>effects</a:t>
            </a:r>
            <a:r>
              <a:rPr lang="nl-NL" dirty="0"/>
              <a:t> </a:t>
            </a:r>
            <a:r>
              <a:rPr lang="nl-NL" dirty="0" err="1"/>
              <a:t>between</a:t>
            </a:r>
            <a:r>
              <a:rPr lang="nl-NL" dirty="0"/>
              <a:t> </a:t>
            </a:r>
            <a:r>
              <a:rPr lang="nl-NL" dirty="0" err="1"/>
              <a:t>the</a:t>
            </a:r>
            <a:r>
              <a:rPr lang="nl-NL" dirty="0"/>
              <a:t> target </a:t>
            </a:r>
            <a:r>
              <a:rPr lang="nl-NL" dirty="0" err="1"/>
              <a:t>and</a:t>
            </a:r>
            <a:r>
              <a:rPr lang="nl-NL" dirty="0"/>
              <a:t> </a:t>
            </a:r>
            <a:r>
              <a:rPr lang="nl-NL" dirty="0" err="1"/>
              <a:t>the</a:t>
            </a:r>
            <a:r>
              <a:rPr lang="nl-NL" dirty="0"/>
              <a:t> </a:t>
            </a:r>
            <a:r>
              <a:rPr lang="nl-NL" dirty="0" err="1"/>
              <a:t>telescope</a:t>
            </a:r>
            <a:r>
              <a:rPr lang="nl-NL" dirty="0"/>
              <a:t>, we first </a:t>
            </a:r>
            <a:r>
              <a:rPr lang="nl-NL" dirty="0" err="1"/>
              <a:t>observe</a:t>
            </a:r>
            <a:r>
              <a:rPr lang="nl-NL" dirty="0"/>
              <a:t> a </a:t>
            </a:r>
            <a:r>
              <a:rPr lang="nl-NL" dirty="0" err="1"/>
              <a:t>calibrator</a:t>
            </a:r>
            <a:r>
              <a:rPr lang="nl-NL" dirty="0"/>
              <a:t> of </a:t>
            </a:r>
            <a:r>
              <a:rPr lang="nl-NL" dirty="0" err="1"/>
              <a:t>which</a:t>
            </a:r>
            <a:r>
              <a:rPr lang="nl-NL" dirty="0"/>
              <a:t> </a:t>
            </a:r>
            <a:r>
              <a:rPr lang="nl-NL" dirty="0" err="1"/>
              <a:t>properties</a:t>
            </a:r>
            <a:r>
              <a:rPr lang="nl-NL" dirty="0"/>
              <a:t> are well-</a:t>
            </a:r>
            <a:r>
              <a:rPr lang="nl-NL" dirty="0" err="1"/>
              <a:t>known</a:t>
            </a:r>
            <a:r>
              <a:rPr lang="nl-NL" dirty="0"/>
              <a:t>, </a:t>
            </a:r>
            <a:r>
              <a:rPr lang="nl-NL" dirty="0" err="1"/>
              <a:t>compute</a:t>
            </a:r>
            <a:r>
              <a:rPr lang="nl-NL" dirty="0"/>
              <a:t> </a:t>
            </a:r>
            <a:r>
              <a:rPr lang="nl-NL" dirty="0" err="1"/>
              <a:t>corrections</a:t>
            </a:r>
            <a:r>
              <a:rPr lang="nl-NL" dirty="0"/>
              <a:t> </a:t>
            </a:r>
            <a:r>
              <a:rPr lang="nl-NL" dirty="0" err="1"/>
              <a:t>and</a:t>
            </a:r>
            <a:r>
              <a:rPr lang="nl-NL" dirty="0"/>
              <a:t> </a:t>
            </a:r>
            <a:r>
              <a:rPr lang="nl-NL" dirty="0" err="1"/>
              <a:t>apply</a:t>
            </a:r>
            <a:r>
              <a:rPr lang="nl-NL" dirty="0"/>
              <a:t> </a:t>
            </a:r>
            <a:r>
              <a:rPr lang="nl-NL" dirty="0" err="1"/>
              <a:t>them</a:t>
            </a:r>
            <a:r>
              <a:rPr lang="nl-NL" dirty="0"/>
              <a:t> </a:t>
            </a:r>
            <a:r>
              <a:rPr lang="nl-NL" dirty="0" err="1"/>
              <a:t>to</a:t>
            </a:r>
            <a:r>
              <a:rPr lang="nl-NL" dirty="0"/>
              <a:t> </a:t>
            </a:r>
            <a:r>
              <a:rPr lang="nl-NL" dirty="0" err="1"/>
              <a:t>the</a:t>
            </a:r>
            <a:r>
              <a:rPr lang="nl-NL" dirty="0"/>
              <a:t> “target” (ie </a:t>
            </a:r>
            <a:r>
              <a:rPr lang="nl-NL" dirty="0" err="1"/>
              <a:t>the</a:t>
            </a:r>
            <a:r>
              <a:rPr lang="nl-NL" dirty="0"/>
              <a:t> source we want </a:t>
            </a:r>
            <a:r>
              <a:rPr lang="nl-NL" dirty="0" err="1"/>
              <a:t>to</a:t>
            </a:r>
            <a:r>
              <a:rPr lang="nl-NL" dirty="0"/>
              <a:t> </a:t>
            </a:r>
            <a:r>
              <a:rPr lang="nl-NL" dirty="0" err="1"/>
              <a:t>observe</a:t>
            </a:r>
            <a:r>
              <a:rPr lang="nl-NL" dirty="0"/>
              <a:t>). </a:t>
            </a:r>
          </a:p>
          <a:p>
            <a:r>
              <a:rPr lang="nl-NL" dirty="0"/>
              <a:t>Goal of </a:t>
            </a:r>
            <a:r>
              <a:rPr lang="nl-NL" dirty="0" err="1"/>
              <a:t>the</a:t>
            </a:r>
            <a:r>
              <a:rPr lang="nl-NL" dirty="0"/>
              <a:t> </a:t>
            </a:r>
            <a:r>
              <a:rPr lang="nl-NL" dirty="0" err="1"/>
              <a:t>exercise</a:t>
            </a:r>
            <a:r>
              <a:rPr lang="nl-NL" dirty="0"/>
              <a:t>: combine multiple files </a:t>
            </a:r>
            <a:r>
              <a:rPr lang="nl-NL" dirty="0" err="1"/>
              <a:t>to</a:t>
            </a:r>
            <a:r>
              <a:rPr lang="nl-NL" dirty="0"/>
              <a:t> a data set (i.e. </a:t>
            </a:r>
            <a:r>
              <a:rPr lang="nl-NL" dirty="0" err="1"/>
              <a:t>an</a:t>
            </a:r>
            <a:r>
              <a:rPr lang="nl-NL" dirty="0"/>
              <a:t> </a:t>
            </a:r>
            <a:r>
              <a:rPr lang="nl-NL" dirty="0" err="1"/>
              <a:t>observation</a:t>
            </a:r>
            <a:r>
              <a:rPr lang="nl-NL" dirty="0"/>
              <a:t>) </a:t>
            </a:r>
            <a:r>
              <a:rPr lang="nl-NL" dirty="0" err="1"/>
              <a:t>and</a:t>
            </a:r>
            <a:r>
              <a:rPr lang="nl-NL" dirty="0"/>
              <a:t> combine multiple </a:t>
            </a:r>
            <a:r>
              <a:rPr lang="nl-NL" dirty="0" err="1"/>
              <a:t>observations</a:t>
            </a:r>
            <a:r>
              <a:rPr lang="nl-NL" dirty="0"/>
              <a:t> </a:t>
            </a:r>
            <a:r>
              <a:rPr lang="nl-NL" dirty="0" err="1"/>
              <a:t>to</a:t>
            </a:r>
            <a:r>
              <a:rPr lang="nl-NL" dirty="0"/>
              <a:t> a single container.</a:t>
            </a:r>
          </a:p>
        </p:txBody>
      </p:sp>
    </p:spTree>
    <p:extLst>
      <p:ext uri="{BB962C8B-B14F-4D97-AF65-F5344CB8AC3E}">
        <p14:creationId xmlns:p14="http://schemas.microsoft.com/office/powerpoint/2010/main" val="3818876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Use</a:t>
            </a:r>
            <a:r>
              <a:rPr lang="nl-NL" dirty="0"/>
              <a:t> case 2a: Data processing</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sp>
        <p:nvSpPr>
          <p:cNvPr id="4" name="Content Placeholder 3">
            <a:extLst>
              <a:ext uri="{FF2B5EF4-FFF2-40B4-BE49-F238E27FC236}">
                <a16:creationId xmlns:a16="http://schemas.microsoft.com/office/drawing/2014/main" id="{AD90E451-EB25-614A-B4EF-1FF970A9FE68}"/>
              </a:ext>
            </a:extLst>
          </p:cNvPr>
          <p:cNvSpPr>
            <a:spLocks noGrp="1"/>
          </p:cNvSpPr>
          <p:nvPr>
            <p:ph idx="1"/>
          </p:nvPr>
        </p:nvSpPr>
        <p:spPr/>
        <p:txBody>
          <a:bodyPr/>
          <a:lstStyle/>
          <a:p>
            <a:r>
              <a:rPr lang="en-NL" dirty="0"/>
              <a:t>Observation consists of many several frequency bands (we all those subbands). For the experiment we created 3 ‘observations’ which are part of the same container (e.g. a calibrator and 2 targets).</a:t>
            </a:r>
          </a:p>
        </p:txBody>
      </p:sp>
      <p:sp>
        <p:nvSpPr>
          <p:cNvPr id="50" name="Rectangle 49">
            <a:extLst>
              <a:ext uri="{FF2B5EF4-FFF2-40B4-BE49-F238E27FC236}">
                <a16:creationId xmlns:a16="http://schemas.microsoft.com/office/drawing/2014/main" id="{54596DB1-91D7-C741-91D3-07AFC29EF140}"/>
              </a:ext>
            </a:extLst>
          </p:cNvPr>
          <p:cNvSpPr/>
          <p:nvPr/>
        </p:nvSpPr>
        <p:spPr>
          <a:xfrm>
            <a:off x="943235" y="3328087"/>
            <a:ext cx="10387911" cy="27885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a:effectLst>
                  <a:outerShdw blurRad="50800" dist="38100" dir="2700000" algn="tl" rotWithShape="0">
                    <a:prstClr val="black">
                      <a:alpha val="40000"/>
                    </a:prstClr>
                  </a:outerShdw>
                </a:effectLst>
              </a:rPr>
              <a:t>Package</a:t>
            </a:r>
            <a:endParaRPr lang="en-NL" b="1" dirty="0">
              <a:effectLst>
                <a:outerShdw blurRad="50800" dist="38100" dir="2700000" algn="tl" rotWithShape="0">
                  <a:prstClr val="black">
                    <a:alpha val="40000"/>
                  </a:prstClr>
                </a:outerShdw>
              </a:effectLst>
            </a:endParaRPr>
          </a:p>
        </p:txBody>
      </p:sp>
      <p:sp>
        <p:nvSpPr>
          <p:cNvPr id="51" name="Rectangle 50">
            <a:extLst>
              <a:ext uri="{FF2B5EF4-FFF2-40B4-BE49-F238E27FC236}">
                <a16:creationId xmlns:a16="http://schemas.microsoft.com/office/drawing/2014/main" id="{166F50D1-93C2-3647-8894-613FDA9AB5A0}"/>
              </a:ext>
            </a:extLst>
          </p:cNvPr>
          <p:cNvSpPr/>
          <p:nvPr/>
        </p:nvSpPr>
        <p:spPr>
          <a:xfrm>
            <a:off x="4403126" y="4007708"/>
            <a:ext cx="3126259" cy="191529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a:t>S</a:t>
            </a:r>
            <a:r>
              <a:rPr lang="en-NL" b="1" dirty="0"/>
              <a:t>et 2</a:t>
            </a:r>
          </a:p>
        </p:txBody>
      </p:sp>
      <p:sp>
        <p:nvSpPr>
          <p:cNvPr id="54" name="Rectangle 53">
            <a:extLst>
              <a:ext uri="{FF2B5EF4-FFF2-40B4-BE49-F238E27FC236}">
                <a16:creationId xmlns:a16="http://schemas.microsoft.com/office/drawing/2014/main" id="{6C67787E-E43E-3145-A041-EEDE386621B6}"/>
              </a:ext>
            </a:extLst>
          </p:cNvPr>
          <p:cNvSpPr/>
          <p:nvPr/>
        </p:nvSpPr>
        <p:spPr>
          <a:xfrm>
            <a:off x="1186251" y="4040660"/>
            <a:ext cx="3126259" cy="191529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a:t>S</a:t>
            </a:r>
            <a:r>
              <a:rPr lang="en-NL" b="1" dirty="0"/>
              <a:t>et 1</a:t>
            </a:r>
          </a:p>
        </p:txBody>
      </p:sp>
      <p:pic>
        <p:nvPicPr>
          <p:cNvPr id="59" name="Picture 58" descr="List of files">
            <a:extLst>
              <a:ext uri="{FF2B5EF4-FFF2-40B4-BE49-F238E27FC236}">
                <a16:creationId xmlns:a16="http://schemas.microsoft.com/office/drawing/2014/main" id="{C97D6C05-2AED-5F4A-AD42-DC031A3BA70B}"/>
              </a:ext>
            </a:extLst>
          </p:cNvPr>
          <p:cNvPicPr>
            <a:picLocks noChangeAspect="1"/>
          </p:cNvPicPr>
          <p:nvPr/>
        </p:nvPicPr>
        <p:blipFill>
          <a:blip r:embed="rId4"/>
          <a:stretch>
            <a:fillRect/>
          </a:stretch>
        </p:blipFill>
        <p:spPr>
          <a:xfrm>
            <a:off x="1248034" y="4495471"/>
            <a:ext cx="2950347" cy="1326620"/>
          </a:xfrm>
          <a:prstGeom prst="rect">
            <a:avLst/>
          </a:prstGeom>
        </p:spPr>
      </p:pic>
      <p:pic>
        <p:nvPicPr>
          <p:cNvPr id="60" name="Picture 59" descr="List of files">
            <a:extLst>
              <a:ext uri="{FF2B5EF4-FFF2-40B4-BE49-F238E27FC236}">
                <a16:creationId xmlns:a16="http://schemas.microsoft.com/office/drawing/2014/main" id="{189290EB-8B98-9E4B-8697-1BC3BB73697B}"/>
              </a:ext>
            </a:extLst>
          </p:cNvPr>
          <p:cNvPicPr>
            <a:picLocks noChangeAspect="1"/>
          </p:cNvPicPr>
          <p:nvPr/>
        </p:nvPicPr>
        <p:blipFill>
          <a:blip r:embed="rId5"/>
          <a:stretch>
            <a:fillRect/>
          </a:stretch>
        </p:blipFill>
        <p:spPr>
          <a:xfrm>
            <a:off x="4460790" y="4516896"/>
            <a:ext cx="2966823" cy="1334028"/>
          </a:xfrm>
          <a:prstGeom prst="rect">
            <a:avLst/>
          </a:prstGeom>
        </p:spPr>
      </p:pic>
      <p:sp>
        <p:nvSpPr>
          <p:cNvPr id="61" name="Rectangle 60">
            <a:extLst>
              <a:ext uri="{FF2B5EF4-FFF2-40B4-BE49-F238E27FC236}">
                <a16:creationId xmlns:a16="http://schemas.microsoft.com/office/drawing/2014/main" id="{41AE81B4-7C98-A24E-BEE0-C1EA18B7A08E}"/>
              </a:ext>
            </a:extLst>
          </p:cNvPr>
          <p:cNvSpPr/>
          <p:nvPr/>
        </p:nvSpPr>
        <p:spPr>
          <a:xfrm>
            <a:off x="7743570" y="3999470"/>
            <a:ext cx="3126259" cy="191529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b="1" dirty="0"/>
              <a:t>S</a:t>
            </a:r>
            <a:r>
              <a:rPr lang="en-NL" b="1" dirty="0"/>
              <a:t>et 3</a:t>
            </a:r>
          </a:p>
        </p:txBody>
      </p:sp>
      <p:pic>
        <p:nvPicPr>
          <p:cNvPr id="65" name="Picture 64" descr="List of files">
            <a:extLst>
              <a:ext uri="{FF2B5EF4-FFF2-40B4-BE49-F238E27FC236}">
                <a16:creationId xmlns:a16="http://schemas.microsoft.com/office/drawing/2014/main" id="{A4268F9A-DC0E-6142-A6AF-8C70E2BAA89B}"/>
              </a:ext>
            </a:extLst>
          </p:cNvPr>
          <p:cNvPicPr>
            <a:picLocks noChangeAspect="1"/>
          </p:cNvPicPr>
          <p:nvPr/>
        </p:nvPicPr>
        <p:blipFill>
          <a:blip r:embed="rId6"/>
          <a:stretch>
            <a:fillRect/>
          </a:stretch>
        </p:blipFill>
        <p:spPr>
          <a:xfrm>
            <a:off x="7834186" y="4515720"/>
            <a:ext cx="2957706" cy="921252"/>
          </a:xfrm>
          <a:prstGeom prst="rect">
            <a:avLst/>
          </a:prstGeom>
        </p:spPr>
      </p:pic>
    </p:spTree>
    <p:extLst>
      <p:ext uri="{BB962C8B-B14F-4D97-AF65-F5344CB8AC3E}">
        <p14:creationId xmlns:p14="http://schemas.microsoft.com/office/powerpoint/2010/main" val="347940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Use</a:t>
            </a:r>
            <a:r>
              <a:rPr lang="nl-NL" dirty="0"/>
              <a:t> case 2a: a LOFAR image!</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pic>
        <p:nvPicPr>
          <p:cNvPr id="6" name="Picture 2" descr="LOFAR image of 3C196, 25 x 25 arc seconds. ">
            <a:extLst>
              <a:ext uri="{FF2B5EF4-FFF2-40B4-BE49-F238E27FC236}">
                <a16:creationId xmlns:a16="http://schemas.microsoft.com/office/drawing/2014/main" id="{2649B2A1-F36E-0445-83E0-DEA731BFA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372" y="1373453"/>
            <a:ext cx="7232074" cy="548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838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Use</a:t>
            </a:r>
            <a:r>
              <a:rPr lang="nl-NL" dirty="0"/>
              <a:t> case 2b: </a:t>
            </a:r>
            <a:r>
              <a:rPr lang="nl-NL" dirty="0" err="1"/>
              <a:t>Combining</a:t>
            </a:r>
            <a:r>
              <a:rPr lang="nl-NL" dirty="0"/>
              <a:t> images</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sp>
        <p:nvSpPr>
          <p:cNvPr id="7" name="Tijdelijke aanduiding voor inhoud 2">
            <a:extLst>
              <a:ext uri="{FF2B5EF4-FFF2-40B4-BE49-F238E27FC236}">
                <a16:creationId xmlns:a16="http://schemas.microsoft.com/office/drawing/2014/main" id="{4BEE2DD5-737F-9542-AC27-E8D8D7346B41}"/>
              </a:ext>
            </a:extLst>
          </p:cNvPr>
          <p:cNvSpPr>
            <a:spLocks noGrp="1"/>
          </p:cNvSpPr>
          <p:nvPr>
            <p:ph idx="1"/>
          </p:nvPr>
        </p:nvSpPr>
        <p:spPr>
          <a:xfrm>
            <a:off x="838200" y="1825625"/>
            <a:ext cx="10515600" cy="4351338"/>
          </a:xfrm>
        </p:spPr>
        <p:txBody>
          <a:bodyPr/>
          <a:lstStyle/>
          <a:p>
            <a:r>
              <a:rPr lang="nl-NL" dirty="0" err="1"/>
              <a:t>Now</a:t>
            </a:r>
            <a:r>
              <a:rPr lang="nl-NL" dirty="0"/>
              <a:t> </a:t>
            </a:r>
            <a:r>
              <a:rPr lang="nl-NL" dirty="0" err="1"/>
              <a:t>that</a:t>
            </a:r>
            <a:r>
              <a:rPr lang="nl-NL" dirty="0"/>
              <a:t> we have a LOFAR image, we want </a:t>
            </a:r>
            <a:r>
              <a:rPr lang="nl-NL" dirty="0" err="1"/>
              <a:t>to</a:t>
            </a:r>
            <a:r>
              <a:rPr lang="nl-NL" dirty="0"/>
              <a:t> </a:t>
            </a:r>
            <a:r>
              <a:rPr lang="nl-NL" dirty="0" err="1"/>
              <a:t>be</a:t>
            </a:r>
            <a:r>
              <a:rPr lang="nl-NL" dirty="0"/>
              <a:t> </a:t>
            </a:r>
            <a:r>
              <a:rPr lang="nl-NL" dirty="0" err="1"/>
              <a:t>able</a:t>
            </a:r>
            <a:r>
              <a:rPr lang="nl-NL" dirty="0"/>
              <a:t> </a:t>
            </a:r>
            <a:r>
              <a:rPr lang="nl-NL" dirty="0" err="1"/>
              <a:t>to</a:t>
            </a:r>
            <a:r>
              <a:rPr lang="nl-NL" dirty="0"/>
              <a:t> combine </a:t>
            </a:r>
            <a:r>
              <a:rPr lang="nl-NL" dirty="0" err="1"/>
              <a:t>this</a:t>
            </a:r>
            <a:r>
              <a:rPr lang="nl-NL" dirty="0"/>
              <a:t> image, in </a:t>
            </a:r>
            <a:r>
              <a:rPr lang="nl-NL" dirty="0" err="1"/>
              <a:t>the</a:t>
            </a:r>
            <a:r>
              <a:rPr lang="nl-NL" dirty="0"/>
              <a:t> </a:t>
            </a:r>
            <a:r>
              <a:rPr lang="nl-NL" dirty="0" err="1"/>
              <a:t>Datalake</a:t>
            </a:r>
            <a:r>
              <a:rPr lang="nl-NL" dirty="0"/>
              <a:t>, </a:t>
            </a:r>
            <a:r>
              <a:rPr lang="nl-NL" dirty="0" err="1"/>
              <a:t>with</a:t>
            </a:r>
            <a:r>
              <a:rPr lang="nl-NL" dirty="0"/>
              <a:t> a </a:t>
            </a:r>
            <a:r>
              <a:rPr lang="nl-NL" dirty="0" err="1"/>
              <a:t>publically</a:t>
            </a:r>
            <a:r>
              <a:rPr lang="nl-NL" dirty="0"/>
              <a:t> </a:t>
            </a:r>
            <a:r>
              <a:rPr lang="nl-NL" dirty="0" err="1"/>
              <a:t>available</a:t>
            </a:r>
            <a:r>
              <a:rPr lang="nl-NL" dirty="0"/>
              <a:t> image </a:t>
            </a:r>
            <a:r>
              <a:rPr lang="nl-NL" dirty="0" err="1"/>
              <a:t>from</a:t>
            </a:r>
            <a:r>
              <a:rPr lang="nl-NL" dirty="0"/>
              <a:t> a </a:t>
            </a:r>
            <a:r>
              <a:rPr lang="nl-NL" dirty="0" err="1"/>
              <a:t>telescope</a:t>
            </a:r>
            <a:r>
              <a:rPr lang="nl-NL" dirty="0"/>
              <a:t> in a different </a:t>
            </a:r>
            <a:r>
              <a:rPr lang="nl-NL" dirty="0" err="1"/>
              <a:t>wavelenth</a:t>
            </a:r>
            <a:r>
              <a:rPr lang="nl-NL" dirty="0"/>
              <a:t>. </a:t>
            </a:r>
          </a:p>
          <a:p>
            <a:r>
              <a:rPr lang="nl-NL" dirty="0"/>
              <a:t>In ESCAPE, </a:t>
            </a:r>
            <a:r>
              <a:rPr lang="nl-NL" dirty="0" err="1"/>
              <a:t>the</a:t>
            </a:r>
            <a:r>
              <a:rPr lang="nl-NL" dirty="0"/>
              <a:t> ESAP </a:t>
            </a:r>
            <a:r>
              <a:rPr lang="nl-NL" dirty="0" err="1"/>
              <a:t>work</a:t>
            </a:r>
            <a:r>
              <a:rPr lang="nl-NL" dirty="0"/>
              <a:t> package is </a:t>
            </a:r>
            <a:r>
              <a:rPr lang="nl-NL" dirty="0" err="1"/>
              <a:t>developing</a:t>
            </a:r>
            <a:r>
              <a:rPr lang="nl-NL" dirty="0"/>
              <a:t> a </a:t>
            </a:r>
            <a:r>
              <a:rPr lang="nl-NL" dirty="0" err="1"/>
              <a:t>science</a:t>
            </a:r>
            <a:r>
              <a:rPr lang="nl-NL" dirty="0"/>
              <a:t> analysis </a:t>
            </a:r>
            <a:r>
              <a:rPr lang="nl-NL" dirty="0" err="1"/>
              <a:t>platoform</a:t>
            </a:r>
            <a:r>
              <a:rPr lang="nl-NL" dirty="0"/>
              <a:t> </a:t>
            </a:r>
            <a:r>
              <a:rPr lang="nl-NL" dirty="0" err="1"/>
              <a:t>framework</a:t>
            </a:r>
            <a:r>
              <a:rPr lang="nl-NL" dirty="0"/>
              <a:t>. </a:t>
            </a:r>
            <a:r>
              <a:rPr lang="nl-NL" dirty="0" err="1"/>
              <a:t>This</a:t>
            </a:r>
            <a:r>
              <a:rPr lang="nl-NL" dirty="0"/>
              <a:t> </a:t>
            </a:r>
            <a:r>
              <a:rPr lang="nl-NL" dirty="0" err="1"/>
              <a:t>use</a:t>
            </a:r>
            <a:r>
              <a:rPr lang="nl-NL" dirty="0"/>
              <a:t> case means </a:t>
            </a:r>
            <a:r>
              <a:rPr lang="nl-NL" dirty="0" err="1"/>
              <a:t>to</a:t>
            </a:r>
            <a:r>
              <a:rPr lang="nl-NL" dirty="0"/>
              <a:t> </a:t>
            </a:r>
            <a:r>
              <a:rPr lang="nl-NL" dirty="0" err="1"/>
              <a:t>bring</a:t>
            </a:r>
            <a:r>
              <a:rPr lang="nl-NL" dirty="0"/>
              <a:t> </a:t>
            </a:r>
            <a:r>
              <a:rPr lang="nl-NL" dirty="0" err="1"/>
              <a:t>together</a:t>
            </a:r>
            <a:r>
              <a:rPr lang="nl-NL" dirty="0"/>
              <a:t>:</a:t>
            </a:r>
          </a:p>
          <a:p>
            <a:pPr lvl="1"/>
            <a:r>
              <a:rPr lang="nl-NL" dirty="0"/>
              <a:t>ESCAPE </a:t>
            </a:r>
            <a:r>
              <a:rPr lang="nl-NL" dirty="0" err="1"/>
              <a:t>ESAPfor</a:t>
            </a:r>
            <a:r>
              <a:rPr lang="nl-NL" dirty="0"/>
              <a:t> </a:t>
            </a:r>
            <a:r>
              <a:rPr lang="nl-NL" dirty="0" err="1"/>
              <a:t>querying</a:t>
            </a:r>
            <a:r>
              <a:rPr lang="nl-NL" dirty="0"/>
              <a:t> </a:t>
            </a:r>
            <a:r>
              <a:rPr lang="nl-NL" dirty="0" err="1"/>
              <a:t>both</a:t>
            </a:r>
            <a:r>
              <a:rPr lang="nl-NL" dirty="0"/>
              <a:t> data sources</a:t>
            </a:r>
          </a:p>
          <a:p>
            <a:pPr lvl="1"/>
            <a:r>
              <a:rPr lang="nl-NL" dirty="0"/>
              <a:t>Virtual </a:t>
            </a:r>
            <a:r>
              <a:rPr lang="nl-NL" dirty="0" err="1"/>
              <a:t>Observatory</a:t>
            </a:r>
            <a:r>
              <a:rPr lang="nl-NL" dirty="0"/>
              <a:t> (ESCAPE </a:t>
            </a:r>
            <a:r>
              <a:rPr lang="nl-NL" dirty="0" err="1"/>
              <a:t>Work</a:t>
            </a:r>
            <a:r>
              <a:rPr lang="nl-NL" dirty="0"/>
              <a:t> Package 4) </a:t>
            </a:r>
            <a:r>
              <a:rPr lang="nl-NL" dirty="0" err="1"/>
              <a:t>standards</a:t>
            </a:r>
            <a:endParaRPr lang="nl-NL" dirty="0"/>
          </a:p>
          <a:p>
            <a:pPr lvl="1"/>
            <a:r>
              <a:rPr lang="nl-NL" dirty="0" err="1"/>
              <a:t>Datalake</a:t>
            </a:r>
            <a:r>
              <a:rPr lang="nl-NL" dirty="0"/>
              <a:t> as a Service (</a:t>
            </a:r>
            <a:r>
              <a:rPr lang="nl-NL" dirty="0" err="1"/>
              <a:t>the</a:t>
            </a:r>
            <a:r>
              <a:rPr lang="nl-NL" dirty="0"/>
              <a:t> </a:t>
            </a:r>
            <a:r>
              <a:rPr lang="nl-NL" dirty="0" err="1"/>
              <a:t>Jupyter</a:t>
            </a:r>
            <a:r>
              <a:rPr lang="nl-NL" dirty="0"/>
              <a:t> notebook </a:t>
            </a:r>
            <a:r>
              <a:rPr lang="nl-NL" dirty="0" err="1"/>
              <a:t>that</a:t>
            </a:r>
            <a:r>
              <a:rPr lang="nl-NL" dirty="0"/>
              <a:t> </a:t>
            </a:r>
            <a:r>
              <a:rPr lang="nl-NL" dirty="0" err="1"/>
              <a:t>provides</a:t>
            </a:r>
            <a:r>
              <a:rPr lang="nl-NL" dirty="0"/>
              <a:t> access </a:t>
            </a:r>
            <a:r>
              <a:rPr lang="nl-NL" dirty="0" err="1"/>
              <a:t>to</a:t>
            </a:r>
            <a:r>
              <a:rPr lang="nl-NL" dirty="0"/>
              <a:t> data in </a:t>
            </a:r>
            <a:r>
              <a:rPr lang="nl-NL" dirty="0" err="1"/>
              <a:t>the</a:t>
            </a:r>
            <a:r>
              <a:rPr lang="nl-NL" dirty="0"/>
              <a:t> </a:t>
            </a:r>
            <a:r>
              <a:rPr lang="nl-NL" dirty="0" err="1"/>
              <a:t>Datalake</a:t>
            </a:r>
            <a:r>
              <a:rPr lang="nl-NL" dirty="0"/>
              <a:t>)</a:t>
            </a:r>
          </a:p>
          <a:p>
            <a:endParaRPr lang="nl-NL" dirty="0"/>
          </a:p>
          <a:p>
            <a:pPr lvl="1"/>
            <a:endParaRPr lang="nl-NL" dirty="0"/>
          </a:p>
        </p:txBody>
      </p:sp>
    </p:spTree>
    <p:extLst>
      <p:ext uri="{BB962C8B-B14F-4D97-AF65-F5344CB8AC3E}">
        <p14:creationId xmlns:p14="http://schemas.microsoft.com/office/powerpoint/2010/main" val="272953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Use</a:t>
            </a:r>
            <a:r>
              <a:rPr lang="nl-NL" dirty="0"/>
              <a:t> case 2b: </a:t>
            </a:r>
            <a:r>
              <a:rPr lang="nl-NL" dirty="0" err="1"/>
              <a:t>Resulting</a:t>
            </a:r>
            <a:r>
              <a:rPr lang="nl-NL" dirty="0"/>
              <a:t> image</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sp>
        <p:nvSpPr>
          <p:cNvPr id="4" name="Content Placeholder 3">
            <a:extLst>
              <a:ext uri="{FF2B5EF4-FFF2-40B4-BE49-F238E27FC236}">
                <a16:creationId xmlns:a16="http://schemas.microsoft.com/office/drawing/2014/main" id="{71A36E73-591A-3640-AFB8-1F0748A25CC9}"/>
              </a:ext>
            </a:extLst>
          </p:cNvPr>
          <p:cNvSpPr>
            <a:spLocks noGrp="1"/>
          </p:cNvSpPr>
          <p:nvPr>
            <p:ph idx="1"/>
          </p:nvPr>
        </p:nvSpPr>
        <p:spPr/>
        <p:txBody>
          <a:bodyPr/>
          <a:lstStyle/>
          <a:p>
            <a:r>
              <a:rPr lang="en-NL" dirty="0"/>
              <a:t>LOFAR image of 3C196 with contours from a Hubble Space Telescope image of the same source (in white)!</a:t>
            </a:r>
          </a:p>
        </p:txBody>
      </p:sp>
      <p:pic>
        <p:nvPicPr>
          <p:cNvPr id="9" name="Picture 2" descr="Hubble image of 3C196">
            <a:extLst>
              <a:ext uri="{FF2B5EF4-FFF2-40B4-BE49-F238E27FC236}">
                <a16:creationId xmlns:a16="http://schemas.microsoft.com/office/drawing/2014/main" id="{12886A8C-24C3-B342-9650-04295823C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582" y="2956956"/>
            <a:ext cx="4222418" cy="32903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FAR image of 3C196, with countours from Hubble.">
            <a:extLst>
              <a:ext uri="{FF2B5EF4-FFF2-40B4-BE49-F238E27FC236}">
                <a16:creationId xmlns:a16="http://schemas.microsoft.com/office/drawing/2014/main" id="{C4EDC3B6-09C4-8A45-BB32-2820792FA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884" y="2793789"/>
            <a:ext cx="5540664" cy="4064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2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a:t>DIOS </a:t>
            </a:r>
            <a:r>
              <a:rPr lang="nl-NL" dirty="0" err="1"/>
              <a:t>for</a:t>
            </a:r>
            <a:r>
              <a:rPr lang="nl-NL" dirty="0"/>
              <a:t> radio </a:t>
            </a:r>
            <a:r>
              <a:rPr lang="nl-NL" dirty="0" err="1"/>
              <a:t>astronomy</a:t>
            </a:r>
            <a:endParaRPr lang="nl-NL" dirty="0"/>
          </a:p>
        </p:txBody>
      </p:sp>
      <p:sp>
        <p:nvSpPr>
          <p:cNvPr id="3" name="Tijdelijke aanduiding voor inhoud 2">
            <a:extLst>
              <a:ext uri="{FF2B5EF4-FFF2-40B4-BE49-F238E27FC236}">
                <a16:creationId xmlns:a16="http://schemas.microsoft.com/office/drawing/2014/main" id="{01DAD1B2-9DF5-0F4C-B9E6-652802315539}"/>
              </a:ext>
            </a:extLst>
          </p:cNvPr>
          <p:cNvSpPr>
            <a:spLocks noGrp="1"/>
          </p:cNvSpPr>
          <p:nvPr>
            <p:ph idx="1"/>
          </p:nvPr>
        </p:nvSpPr>
        <p:spPr/>
        <p:txBody>
          <a:bodyPr>
            <a:normAutofit lnSpcReduction="10000"/>
          </a:bodyPr>
          <a:lstStyle/>
          <a:p>
            <a:r>
              <a:rPr lang="nl-NL" dirty="0" err="1"/>
              <a:t>Automating</a:t>
            </a:r>
            <a:r>
              <a:rPr lang="nl-NL" dirty="0"/>
              <a:t> data placement </a:t>
            </a:r>
            <a:r>
              <a:rPr lang="nl-NL" dirty="0" err="1"/>
              <a:t>and</a:t>
            </a:r>
            <a:r>
              <a:rPr lang="nl-NL" dirty="0"/>
              <a:t> management has </a:t>
            </a:r>
            <a:r>
              <a:rPr lang="nl-NL" dirty="0" err="1"/>
              <a:t>potential</a:t>
            </a:r>
            <a:r>
              <a:rPr lang="nl-NL" dirty="0"/>
              <a:t> </a:t>
            </a:r>
            <a:r>
              <a:rPr lang="nl-NL" dirty="0" err="1"/>
              <a:t>for</a:t>
            </a:r>
            <a:r>
              <a:rPr lang="nl-NL" dirty="0"/>
              <a:t> </a:t>
            </a:r>
            <a:r>
              <a:rPr lang="nl-NL" dirty="0" err="1"/>
              <a:t>facilities</a:t>
            </a:r>
            <a:r>
              <a:rPr lang="nl-NL" dirty="0"/>
              <a:t> </a:t>
            </a:r>
            <a:r>
              <a:rPr lang="nl-NL" dirty="0" err="1"/>
              <a:t>with</a:t>
            </a:r>
            <a:r>
              <a:rPr lang="nl-NL" dirty="0"/>
              <a:t> a </a:t>
            </a:r>
            <a:r>
              <a:rPr lang="nl-NL" dirty="0" err="1"/>
              <a:t>distributed</a:t>
            </a:r>
            <a:r>
              <a:rPr lang="nl-NL" dirty="0"/>
              <a:t> </a:t>
            </a:r>
            <a:r>
              <a:rPr lang="nl-NL" dirty="0" err="1"/>
              <a:t>archive</a:t>
            </a:r>
            <a:endParaRPr lang="nl-NL" dirty="0"/>
          </a:p>
          <a:p>
            <a:r>
              <a:rPr lang="nl-NL" dirty="0"/>
              <a:t>We continue </a:t>
            </a:r>
            <a:r>
              <a:rPr lang="nl-NL" dirty="0" err="1"/>
              <a:t>to</a:t>
            </a:r>
            <a:r>
              <a:rPr lang="nl-NL" dirty="0"/>
              <a:t> </a:t>
            </a:r>
            <a:r>
              <a:rPr lang="nl-NL" dirty="0" err="1"/>
              <a:t>investigate</a:t>
            </a:r>
            <a:r>
              <a:rPr lang="nl-NL" dirty="0"/>
              <a:t> </a:t>
            </a:r>
            <a:r>
              <a:rPr lang="nl-NL" dirty="0" err="1"/>
              <a:t>how</a:t>
            </a:r>
            <a:r>
              <a:rPr lang="nl-NL" dirty="0"/>
              <a:t> we </a:t>
            </a:r>
            <a:r>
              <a:rPr lang="nl-NL" dirty="0" err="1"/>
              <a:t>could</a:t>
            </a:r>
            <a:r>
              <a:rPr lang="nl-NL" dirty="0"/>
              <a:t> </a:t>
            </a:r>
            <a:r>
              <a:rPr lang="nl-NL" dirty="0" err="1"/>
              <a:t>be</a:t>
            </a:r>
            <a:r>
              <a:rPr lang="nl-NL" dirty="0"/>
              <a:t> </a:t>
            </a:r>
            <a:r>
              <a:rPr lang="nl-NL" dirty="0" err="1"/>
              <a:t>using</a:t>
            </a:r>
            <a:r>
              <a:rPr lang="nl-NL" dirty="0"/>
              <a:t> </a:t>
            </a:r>
            <a:r>
              <a:rPr lang="nl-NL" dirty="0" err="1"/>
              <a:t>the</a:t>
            </a:r>
            <a:r>
              <a:rPr lang="nl-NL" dirty="0"/>
              <a:t> DIOS </a:t>
            </a:r>
            <a:r>
              <a:rPr lang="nl-NL" dirty="0" err="1"/>
              <a:t>architecture</a:t>
            </a:r>
            <a:r>
              <a:rPr lang="nl-NL" dirty="0"/>
              <a:t> </a:t>
            </a:r>
            <a:r>
              <a:rPr lang="nl-NL" dirty="0" err="1"/>
              <a:t>for</a:t>
            </a:r>
            <a:r>
              <a:rPr lang="nl-NL" dirty="0"/>
              <a:t> </a:t>
            </a:r>
            <a:r>
              <a:rPr lang="nl-NL" dirty="0" err="1"/>
              <a:t>our</a:t>
            </a:r>
            <a:r>
              <a:rPr lang="nl-NL" dirty="0"/>
              <a:t> data management </a:t>
            </a:r>
            <a:r>
              <a:rPr lang="nl-NL" dirty="0" err="1"/>
              <a:t>needs</a:t>
            </a:r>
            <a:r>
              <a:rPr lang="nl-NL" dirty="0"/>
              <a:t>, </a:t>
            </a:r>
            <a:r>
              <a:rPr lang="nl-NL" dirty="0" err="1"/>
              <a:t>taking</a:t>
            </a:r>
            <a:r>
              <a:rPr lang="nl-NL" dirty="0"/>
              <a:t> </a:t>
            </a:r>
            <a:r>
              <a:rPr lang="nl-NL" dirty="0" err="1"/>
              <a:t>into</a:t>
            </a:r>
            <a:r>
              <a:rPr lang="nl-NL" dirty="0"/>
              <a:t> account </a:t>
            </a:r>
            <a:r>
              <a:rPr lang="nl-NL" dirty="0" err="1"/>
              <a:t>where</a:t>
            </a:r>
            <a:r>
              <a:rPr lang="nl-NL" dirty="0"/>
              <a:t> </a:t>
            </a:r>
            <a:r>
              <a:rPr lang="nl-NL" dirty="0" err="1"/>
              <a:t>some</a:t>
            </a:r>
            <a:r>
              <a:rPr lang="nl-NL" dirty="0"/>
              <a:t> extra </a:t>
            </a:r>
            <a:r>
              <a:rPr lang="nl-NL" dirty="0" err="1"/>
              <a:t>investigations</a:t>
            </a:r>
            <a:r>
              <a:rPr lang="nl-NL" dirty="0"/>
              <a:t> </a:t>
            </a:r>
            <a:r>
              <a:rPr lang="nl-NL" dirty="0" err="1"/>
              <a:t>may</a:t>
            </a:r>
            <a:r>
              <a:rPr lang="nl-NL" dirty="0"/>
              <a:t> </a:t>
            </a:r>
            <a:r>
              <a:rPr lang="nl-NL" dirty="0" err="1"/>
              <a:t>be</a:t>
            </a:r>
            <a:r>
              <a:rPr lang="nl-NL" dirty="0"/>
              <a:t> </a:t>
            </a:r>
            <a:r>
              <a:rPr lang="nl-NL" dirty="0" err="1"/>
              <a:t>needed</a:t>
            </a:r>
            <a:endParaRPr lang="nl-NL" dirty="0"/>
          </a:p>
          <a:p>
            <a:pPr lvl="1"/>
            <a:r>
              <a:rPr lang="nl-NL" dirty="0"/>
              <a:t>e.g. </a:t>
            </a:r>
            <a:r>
              <a:rPr lang="nl-NL" dirty="0" err="1"/>
              <a:t>synchronisation</a:t>
            </a:r>
            <a:r>
              <a:rPr lang="nl-NL" dirty="0"/>
              <a:t> of metadata </a:t>
            </a:r>
            <a:r>
              <a:rPr lang="nl-NL" dirty="0" err="1"/>
              <a:t>between</a:t>
            </a:r>
            <a:r>
              <a:rPr lang="nl-NL" dirty="0"/>
              <a:t> </a:t>
            </a:r>
            <a:r>
              <a:rPr lang="nl-NL" dirty="0" err="1"/>
              <a:t>the</a:t>
            </a:r>
            <a:r>
              <a:rPr lang="nl-NL" dirty="0"/>
              <a:t> </a:t>
            </a:r>
            <a:r>
              <a:rPr lang="nl-NL" dirty="0" err="1"/>
              <a:t>catalogue</a:t>
            </a:r>
            <a:r>
              <a:rPr lang="nl-NL" dirty="0"/>
              <a:t> </a:t>
            </a:r>
            <a:r>
              <a:rPr lang="nl-NL" dirty="0" err="1"/>
              <a:t>and</a:t>
            </a:r>
            <a:r>
              <a:rPr lang="nl-NL" dirty="0"/>
              <a:t> </a:t>
            </a:r>
            <a:r>
              <a:rPr lang="nl-NL" dirty="0" err="1"/>
              <a:t>the</a:t>
            </a:r>
            <a:r>
              <a:rPr lang="nl-NL" dirty="0"/>
              <a:t> </a:t>
            </a:r>
            <a:r>
              <a:rPr lang="nl-NL" dirty="0" err="1"/>
              <a:t>Datalake</a:t>
            </a:r>
            <a:r>
              <a:rPr lang="nl-NL" dirty="0"/>
              <a:t>, public data access (</a:t>
            </a:r>
            <a:r>
              <a:rPr lang="nl-NL" dirty="0" err="1"/>
              <a:t>both</a:t>
            </a:r>
            <a:r>
              <a:rPr lang="nl-NL" dirty="0"/>
              <a:t> </a:t>
            </a:r>
            <a:r>
              <a:rPr lang="nl-NL" dirty="0" err="1"/>
              <a:t>the</a:t>
            </a:r>
            <a:r>
              <a:rPr lang="nl-NL" dirty="0"/>
              <a:t> </a:t>
            </a:r>
            <a:r>
              <a:rPr lang="nl-NL" dirty="0" err="1"/>
              <a:t>authorisation</a:t>
            </a:r>
            <a:r>
              <a:rPr lang="nl-NL" dirty="0"/>
              <a:t> as well as </a:t>
            </a:r>
            <a:r>
              <a:rPr lang="nl-NL" dirty="0" err="1"/>
              <a:t>ease</a:t>
            </a:r>
            <a:r>
              <a:rPr lang="nl-NL" dirty="0"/>
              <a:t> of </a:t>
            </a:r>
            <a:r>
              <a:rPr lang="nl-NL" dirty="0" err="1"/>
              <a:t>use</a:t>
            </a:r>
            <a:r>
              <a:rPr lang="nl-NL" dirty="0"/>
              <a:t> </a:t>
            </a:r>
            <a:r>
              <a:rPr lang="nl-NL" dirty="0" err="1"/>
              <a:t>for</a:t>
            </a:r>
            <a:r>
              <a:rPr lang="nl-NL" dirty="0"/>
              <a:t> </a:t>
            </a:r>
            <a:r>
              <a:rPr lang="nl-NL" dirty="0" err="1"/>
              <a:t>one</a:t>
            </a:r>
            <a:r>
              <a:rPr lang="nl-NL" dirty="0"/>
              <a:t>-off users), data </a:t>
            </a:r>
            <a:r>
              <a:rPr lang="nl-NL" dirty="0" err="1"/>
              <a:t>embargoes</a:t>
            </a:r>
            <a:r>
              <a:rPr lang="nl-NL" dirty="0"/>
              <a:t> (data is private </a:t>
            </a:r>
            <a:r>
              <a:rPr lang="nl-NL" dirty="0" err="1"/>
              <a:t>for</a:t>
            </a:r>
            <a:r>
              <a:rPr lang="nl-NL" dirty="0"/>
              <a:t> a </a:t>
            </a:r>
            <a:r>
              <a:rPr lang="nl-NL" dirty="0" err="1"/>
              <a:t>year</a:t>
            </a:r>
            <a:r>
              <a:rPr lang="nl-NL" dirty="0"/>
              <a:t> </a:t>
            </a:r>
            <a:r>
              <a:rPr lang="nl-NL" dirty="0" err="1"/>
              <a:t>after</a:t>
            </a:r>
            <a:r>
              <a:rPr lang="nl-NL" dirty="0"/>
              <a:t> </a:t>
            </a:r>
            <a:r>
              <a:rPr lang="nl-NL" dirty="0" err="1"/>
              <a:t>it</a:t>
            </a:r>
            <a:r>
              <a:rPr lang="nl-NL" dirty="0"/>
              <a:t> </a:t>
            </a:r>
            <a:r>
              <a:rPr lang="nl-NL" dirty="0" err="1"/>
              <a:t>becomes</a:t>
            </a:r>
            <a:r>
              <a:rPr lang="nl-NL" dirty="0"/>
              <a:t> </a:t>
            </a:r>
            <a:r>
              <a:rPr lang="nl-NL" dirty="0" err="1"/>
              <a:t>fully</a:t>
            </a:r>
            <a:r>
              <a:rPr lang="nl-NL" dirty="0"/>
              <a:t> public).</a:t>
            </a:r>
          </a:p>
          <a:p>
            <a:r>
              <a:rPr lang="nl-NL" dirty="0"/>
              <a:t>Of course, as a prototype </a:t>
            </a:r>
            <a:r>
              <a:rPr lang="nl-NL" dirty="0" err="1"/>
              <a:t>for</a:t>
            </a:r>
            <a:r>
              <a:rPr lang="nl-NL" dirty="0"/>
              <a:t> SKA </a:t>
            </a:r>
            <a:r>
              <a:rPr lang="nl-NL" dirty="0" err="1"/>
              <a:t>and</a:t>
            </a:r>
            <a:r>
              <a:rPr lang="nl-NL" dirty="0"/>
              <a:t> </a:t>
            </a:r>
            <a:r>
              <a:rPr lang="nl-NL" dirty="0" err="1"/>
              <a:t>involved</a:t>
            </a:r>
            <a:r>
              <a:rPr lang="nl-NL" dirty="0"/>
              <a:t> in </a:t>
            </a:r>
            <a:r>
              <a:rPr lang="nl-NL" dirty="0" err="1"/>
              <a:t>the</a:t>
            </a:r>
            <a:r>
              <a:rPr lang="nl-NL" dirty="0"/>
              <a:t> SKA </a:t>
            </a:r>
            <a:r>
              <a:rPr lang="nl-NL" dirty="0" err="1"/>
              <a:t>Regional</a:t>
            </a:r>
            <a:r>
              <a:rPr lang="nl-NL" dirty="0"/>
              <a:t> Centre </a:t>
            </a:r>
            <a:r>
              <a:rPr lang="nl-NL" dirty="0" err="1"/>
              <a:t>work</a:t>
            </a:r>
            <a:r>
              <a:rPr lang="nl-NL" dirty="0"/>
              <a:t>, </a:t>
            </a:r>
            <a:r>
              <a:rPr lang="nl-NL" dirty="0" err="1"/>
              <a:t>also</a:t>
            </a:r>
            <a:r>
              <a:rPr lang="nl-NL" dirty="0"/>
              <a:t> </a:t>
            </a:r>
            <a:r>
              <a:rPr lang="nl-NL" dirty="0" err="1"/>
              <a:t>involved</a:t>
            </a:r>
            <a:r>
              <a:rPr lang="nl-NL" dirty="0"/>
              <a:t> in </a:t>
            </a:r>
            <a:r>
              <a:rPr lang="nl-NL" dirty="0" err="1"/>
              <a:t>the</a:t>
            </a:r>
            <a:r>
              <a:rPr lang="nl-NL" dirty="0"/>
              <a:t> prototyping happening in </a:t>
            </a:r>
            <a:r>
              <a:rPr lang="nl-NL" dirty="0" err="1"/>
              <a:t>the</a:t>
            </a:r>
            <a:r>
              <a:rPr lang="nl-NL" dirty="0"/>
              <a:t> context of </a:t>
            </a:r>
            <a:r>
              <a:rPr lang="nl-NL" dirty="0" err="1"/>
              <a:t>the</a:t>
            </a:r>
            <a:r>
              <a:rPr lang="nl-NL" dirty="0"/>
              <a:t> SKA.</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spTree>
    <p:extLst>
      <p:ext uri="{BB962C8B-B14F-4D97-AF65-F5344CB8AC3E}">
        <p14:creationId xmlns:p14="http://schemas.microsoft.com/office/powerpoint/2010/main" val="3940889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Ongoing</a:t>
            </a:r>
            <a:r>
              <a:rPr lang="nl-NL" dirty="0"/>
              <a:t> </a:t>
            </a:r>
            <a:r>
              <a:rPr lang="nl-NL" dirty="0" err="1"/>
              <a:t>efforts</a:t>
            </a:r>
            <a:endParaRPr lang="nl-NL" dirty="0"/>
          </a:p>
        </p:txBody>
      </p:sp>
      <p:sp>
        <p:nvSpPr>
          <p:cNvPr id="3" name="Tijdelijke aanduiding voor inhoud 2">
            <a:extLst>
              <a:ext uri="{FF2B5EF4-FFF2-40B4-BE49-F238E27FC236}">
                <a16:creationId xmlns:a16="http://schemas.microsoft.com/office/drawing/2014/main" id="{01DAD1B2-9DF5-0F4C-B9E6-652802315539}"/>
              </a:ext>
            </a:extLst>
          </p:cNvPr>
          <p:cNvSpPr>
            <a:spLocks noGrp="1"/>
          </p:cNvSpPr>
          <p:nvPr>
            <p:ph idx="1"/>
          </p:nvPr>
        </p:nvSpPr>
        <p:spPr/>
        <p:txBody>
          <a:bodyPr/>
          <a:lstStyle/>
          <a:p>
            <a:r>
              <a:rPr lang="nl-NL" dirty="0"/>
              <a:t>Will </a:t>
            </a:r>
            <a:r>
              <a:rPr lang="nl-NL" dirty="0" err="1"/>
              <a:t>be</a:t>
            </a:r>
            <a:r>
              <a:rPr lang="nl-NL" dirty="0"/>
              <a:t> setting up </a:t>
            </a:r>
            <a:r>
              <a:rPr lang="nl-NL" dirty="0" err="1"/>
              <a:t>our</a:t>
            </a:r>
            <a:r>
              <a:rPr lang="nl-NL" dirty="0"/>
              <a:t> </a:t>
            </a:r>
            <a:r>
              <a:rPr lang="nl-NL" dirty="0" err="1"/>
              <a:t>own</a:t>
            </a:r>
            <a:r>
              <a:rPr lang="nl-NL" dirty="0"/>
              <a:t> </a:t>
            </a:r>
            <a:r>
              <a:rPr lang="nl-NL" dirty="0" err="1"/>
              <a:t>Rucio</a:t>
            </a:r>
            <a:r>
              <a:rPr lang="nl-NL" dirty="0"/>
              <a:t> </a:t>
            </a:r>
            <a:r>
              <a:rPr lang="nl-NL" dirty="0" err="1"/>
              <a:t>instance</a:t>
            </a:r>
            <a:r>
              <a:rPr lang="nl-NL" dirty="0"/>
              <a:t> (</a:t>
            </a:r>
            <a:r>
              <a:rPr lang="nl-NL" dirty="0" err="1"/>
              <a:t>maybe</a:t>
            </a:r>
            <a:r>
              <a:rPr lang="nl-NL" dirty="0"/>
              <a:t> </a:t>
            </a:r>
            <a:r>
              <a:rPr lang="nl-NL" dirty="0" err="1"/>
              <a:t>together</a:t>
            </a:r>
            <a:r>
              <a:rPr lang="nl-NL" dirty="0"/>
              <a:t> </a:t>
            </a:r>
            <a:r>
              <a:rPr lang="nl-NL" dirty="0" err="1"/>
              <a:t>with</a:t>
            </a:r>
            <a:r>
              <a:rPr lang="nl-NL" dirty="0"/>
              <a:t> </a:t>
            </a:r>
            <a:r>
              <a:rPr lang="nl-NL" dirty="0" err="1"/>
              <a:t>others</a:t>
            </a:r>
            <a:r>
              <a:rPr lang="nl-NL" dirty="0"/>
              <a:t>) </a:t>
            </a:r>
            <a:r>
              <a:rPr lang="nl-NL" dirty="0" err="1"/>
              <a:t>to</a:t>
            </a:r>
            <a:r>
              <a:rPr lang="nl-NL" dirty="0"/>
              <a:t> continue prototyping </a:t>
            </a:r>
            <a:r>
              <a:rPr lang="nl-NL" dirty="0" err="1"/>
              <a:t>and</a:t>
            </a:r>
            <a:r>
              <a:rPr lang="nl-NL" dirty="0"/>
              <a:t> </a:t>
            </a:r>
            <a:r>
              <a:rPr lang="nl-NL" dirty="0" err="1"/>
              <a:t>getting</a:t>
            </a:r>
            <a:r>
              <a:rPr lang="nl-NL" dirty="0"/>
              <a:t> a </a:t>
            </a:r>
            <a:r>
              <a:rPr lang="nl-NL" dirty="0" err="1"/>
              <a:t>good</a:t>
            </a:r>
            <a:r>
              <a:rPr lang="nl-NL" dirty="0"/>
              <a:t> handle on </a:t>
            </a:r>
            <a:r>
              <a:rPr lang="nl-NL" dirty="0" err="1"/>
              <a:t>how</a:t>
            </a:r>
            <a:r>
              <a:rPr lang="nl-NL" dirty="0"/>
              <a:t> </a:t>
            </a:r>
            <a:r>
              <a:rPr lang="nl-NL" dirty="0" err="1"/>
              <a:t>to</a:t>
            </a:r>
            <a:r>
              <a:rPr lang="nl-NL" dirty="0"/>
              <a:t> manage </a:t>
            </a:r>
            <a:r>
              <a:rPr lang="nl-NL" dirty="0" err="1"/>
              <a:t>such</a:t>
            </a:r>
            <a:r>
              <a:rPr lang="nl-NL" dirty="0"/>
              <a:t> </a:t>
            </a:r>
            <a:r>
              <a:rPr lang="nl-NL" dirty="0" err="1"/>
              <a:t>an</a:t>
            </a:r>
            <a:r>
              <a:rPr lang="nl-NL" dirty="0"/>
              <a:t> </a:t>
            </a:r>
            <a:r>
              <a:rPr lang="nl-NL" dirty="0" err="1"/>
              <a:t>instance</a:t>
            </a:r>
            <a:r>
              <a:rPr lang="nl-NL" dirty="0"/>
              <a:t>, </a:t>
            </a:r>
            <a:r>
              <a:rPr lang="nl-NL" dirty="0" err="1"/>
              <a:t>also</a:t>
            </a:r>
            <a:r>
              <a:rPr lang="nl-NL" dirty="0"/>
              <a:t> </a:t>
            </a:r>
            <a:r>
              <a:rPr lang="nl-NL" dirty="0" err="1"/>
              <a:t>bringing</a:t>
            </a:r>
            <a:r>
              <a:rPr lang="nl-NL" dirty="0"/>
              <a:t> </a:t>
            </a:r>
            <a:r>
              <a:rPr lang="nl-NL" dirty="0" err="1"/>
              <a:t>the</a:t>
            </a:r>
            <a:r>
              <a:rPr lang="nl-NL" dirty="0"/>
              <a:t> </a:t>
            </a:r>
            <a:r>
              <a:rPr lang="nl-NL" dirty="0" err="1"/>
              <a:t>work</a:t>
            </a:r>
            <a:r>
              <a:rPr lang="nl-NL" dirty="0"/>
              <a:t> past </a:t>
            </a:r>
            <a:r>
              <a:rPr lang="nl-NL" dirty="0" err="1"/>
              <a:t>the</a:t>
            </a:r>
            <a:r>
              <a:rPr lang="nl-NL" dirty="0"/>
              <a:t> ESCAPE project.</a:t>
            </a:r>
          </a:p>
          <a:p>
            <a:pPr lvl="1"/>
            <a:r>
              <a:rPr lang="nl-NL" dirty="0"/>
              <a:t>We have </a:t>
            </a:r>
            <a:r>
              <a:rPr lang="nl-NL" dirty="0" err="1"/>
              <a:t>several</a:t>
            </a:r>
            <a:r>
              <a:rPr lang="nl-NL" dirty="0"/>
              <a:t> </a:t>
            </a:r>
            <a:r>
              <a:rPr lang="nl-NL" dirty="0" err="1"/>
              <a:t>projects</a:t>
            </a:r>
            <a:r>
              <a:rPr lang="nl-NL" dirty="0"/>
              <a:t> </a:t>
            </a:r>
            <a:r>
              <a:rPr lang="nl-NL" dirty="0" err="1"/>
              <a:t>with</a:t>
            </a:r>
            <a:r>
              <a:rPr lang="nl-NL" dirty="0"/>
              <a:t> data streams </a:t>
            </a:r>
            <a:r>
              <a:rPr lang="nl-NL" dirty="0" err="1"/>
              <a:t>that</a:t>
            </a:r>
            <a:r>
              <a:rPr lang="nl-NL" dirty="0"/>
              <a:t> </a:t>
            </a:r>
            <a:r>
              <a:rPr lang="nl-NL" dirty="0" err="1"/>
              <a:t>could</a:t>
            </a:r>
            <a:r>
              <a:rPr lang="nl-NL" dirty="0"/>
              <a:t> </a:t>
            </a:r>
            <a:r>
              <a:rPr lang="nl-NL" dirty="0" err="1"/>
              <a:t>be</a:t>
            </a:r>
            <a:r>
              <a:rPr lang="nl-NL" dirty="0"/>
              <a:t> </a:t>
            </a:r>
            <a:r>
              <a:rPr lang="nl-NL" dirty="0" err="1"/>
              <a:t>managed</a:t>
            </a:r>
            <a:r>
              <a:rPr lang="nl-NL" dirty="0"/>
              <a:t> as </a:t>
            </a:r>
            <a:r>
              <a:rPr lang="nl-NL" dirty="0" err="1"/>
              <a:t>an</a:t>
            </a:r>
            <a:r>
              <a:rPr lang="nl-NL" dirty="0"/>
              <a:t> experiment, e.g. </a:t>
            </a:r>
            <a:r>
              <a:rPr lang="nl-NL" dirty="0" err="1"/>
              <a:t>EoR</a:t>
            </a:r>
            <a:r>
              <a:rPr lang="nl-NL" dirty="0"/>
              <a:t> project Groningen – Dwingeloo, MeerKAT data </a:t>
            </a:r>
            <a:r>
              <a:rPr lang="nl-NL" dirty="0" err="1"/>
              <a:t>from</a:t>
            </a:r>
            <a:r>
              <a:rPr lang="nl-NL" dirty="0"/>
              <a:t> Cape Town </a:t>
            </a:r>
            <a:r>
              <a:rPr lang="nl-NL" dirty="0" err="1"/>
              <a:t>to</a:t>
            </a:r>
            <a:r>
              <a:rPr lang="nl-NL" dirty="0"/>
              <a:t> </a:t>
            </a:r>
            <a:r>
              <a:rPr lang="nl-NL"/>
              <a:t>Dwingeloo, …</a:t>
            </a:r>
            <a:endParaRPr lang="nl-NL" dirty="0"/>
          </a:p>
          <a:p>
            <a:r>
              <a:rPr lang="nl-NL" dirty="0" err="1"/>
              <a:t>Furthering</a:t>
            </a:r>
            <a:r>
              <a:rPr lang="nl-NL" dirty="0"/>
              <a:t> </a:t>
            </a:r>
            <a:r>
              <a:rPr lang="nl-NL" dirty="0" err="1"/>
              <a:t>the</a:t>
            </a:r>
            <a:r>
              <a:rPr lang="nl-NL" dirty="0"/>
              <a:t> </a:t>
            </a:r>
            <a:r>
              <a:rPr lang="nl-NL" dirty="0" err="1"/>
              <a:t>integration</a:t>
            </a:r>
            <a:r>
              <a:rPr lang="nl-NL" dirty="0"/>
              <a:t> </a:t>
            </a:r>
            <a:r>
              <a:rPr lang="nl-NL" dirty="0" err="1"/>
              <a:t>between</a:t>
            </a:r>
            <a:r>
              <a:rPr lang="nl-NL" dirty="0"/>
              <a:t> </a:t>
            </a:r>
            <a:r>
              <a:rPr lang="nl-NL" dirty="0" err="1"/>
              <a:t>the</a:t>
            </a:r>
            <a:r>
              <a:rPr lang="nl-NL" dirty="0"/>
              <a:t> DIOS </a:t>
            </a:r>
            <a:r>
              <a:rPr lang="nl-NL" dirty="0" err="1"/>
              <a:t>work</a:t>
            </a:r>
            <a:r>
              <a:rPr lang="nl-NL" dirty="0"/>
              <a:t> </a:t>
            </a:r>
            <a:r>
              <a:rPr lang="nl-NL" dirty="0" err="1"/>
              <a:t>and</a:t>
            </a:r>
            <a:r>
              <a:rPr lang="nl-NL" dirty="0"/>
              <a:t> </a:t>
            </a:r>
            <a:r>
              <a:rPr lang="nl-NL" dirty="0" err="1"/>
              <a:t>the</a:t>
            </a:r>
            <a:r>
              <a:rPr lang="nl-NL" dirty="0"/>
              <a:t> </a:t>
            </a:r>
            <a:r>
              <a:rPr lang="nl-NL" dirty="0" err="1"/>
              <a:t>other</a:t>
            </a:r>
            <a:r>
              <a:rPr lang="nl-NL" dirty="0"/>
              <a:t> </a:t>
            </a:r>
            <a:r>
              <a:rPr lang="nl-NL" dirty="0" err="1"/>
              <a:t>parts</a:t>
            </a:r>
            <a:r>
              <a:rPr lang="nl-NL" dirty="0"/>
              <a:t> of ESCAPE.</a:t>
            </a:r>
          </a:p>
          <a:p>
            <a:endParaRPr lang="nl-NL" dirty="0"/>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spTree>
    <p:extLst>
      <p:ext uri="{BB962C8B-B14F-4D97-AF65-F5344CB8AC3E}">
        <p14:creationId xmlns:p14="http://schemas.microsoft.com/office/powerpoint/2010/main" val="264618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E74E22-54B2-6D46-9E0E-363E71A74CD0}"/>
              </a:ext>
            </a:extLst>
          </p:cNvPr>
          <p:cNvPicPr>
            <a:picLocks noGrp="1" noChangeAspect="1"/>
          </p:cNvPicPr>
          <p:nvPr>
            <p:ph type="pic" sz="quarter" idx="13"/>
          </p:nvPr>
        </p:nvPicPr>
        <p:blipFill>
          <a:blip r:embed="rId2"/>
          <a:srcRect/>
          <a:stretch>
            <a:fillRect/>
          </a:stretch>
        </p:blipFill>
        <p:spPr/>
      </p:pic>
      <p:sp>
        <p:nvSpPr>
          <p:cNvPr id="3" name="Titel 2">
            <a:extLst>
              <a:ext uri="{FF2B5EF4-FFF2-40B4-BE49-F238E27FC236}">
                <a16:creationId xmlns:a16="http://schemas.microsoft.com/office/drawing/2014/main" id="{0AB2E476-9352-D542-93BB-9188C6F14385}"/>
              </a:ext>
            </a:extLst>
          </p:cNvPr>
          <p:cNvSpPr>
            <a:spLocks noGrp="1"/>
          </p:cNvSpPr>
          <p:nvPr>
            <p:ph type="ctrTitle"/>
          </p:nvPr>
        </p:nvSpPr>
        <p:spPr>
          <a:xfrm>
            <a:off x="301168" y="2501404"/>
            <a:ext cx="7842183" cy="1933075"/>
          </a:xfrm>
        </p:spPr>
        <p:txBody>
          <a:bodyPr>
            <a:normAutofit fontScale="90000"/>
          </a:bodyPr>
          <a:lstStyle/>
          <a:p>
            <a:r>
              <a:rPr lang="en-US" dirty="0"/>
              <a:t>LOFAR use cases as experimented on the federated data lake</a:t>
            </a:r>
            <a:endParaRPr lang="nl-NL" dirty="0"/>
          </a:p>
        </p:txBody>
      </p:sp>
      <p:sp>
        <p:nvSpPr>
          <p:cNvPr id="4" name="Ondertitel 3">
            <a:extLst>
              <a:ext uri="{FF2B5EF4-FFF2-40B4-BE49-F238E27FC236}">
                <a16:creationId xmlns:a16="http://schemas.microsoft.com/office/drawing/2014/main" id="{7A0ABEBE-D7D9-BA47-BF5B-9DE766736CDA}"/>
              </a:ext>
            </a:extLst>
          </p:cNvPr>
          <p:cNvSpPr>
            <a:spLocks noGrp="1"/>
          </p:cNvSpPr>
          <p:nvPr>
            <p:ph type="subTitle" idx="1"/>
          </p:nvPr>
        </p:nvSpPr>
        <p:spPr/>
        <p:txBody>
          <a:bodyPr/>
          <a:lstStyle/>
          <a:p>
            <a:r>
              <a:rPr lang="nl-NL" dirty="0"/>
              <a:t>Yan Grange, </a:t>
            </a:r>
            <a:r>
              <a:rPr lang="nl-NL" dirty="0" err="1"/>
              <a:t>Vishambhar</a:t>
            </a:r>
            <a:r>
              <a:rPr lang="nl-NL" dirty="0"/>
              <a:t> </a:t>
            </a:r>
            <a:r>
              <a:rPr lang="nl-NL" dirty="0" err="1"/>
              <a:t>Nath</a:t>
            </a:r>
            <a:r>
              <a:rPr lang="nl-NL" dirty="0"/>
              <a:t> </a:t>
            </a:r>
            <a:r>
              <a:rPr lang="nl-NL" dirty="0" err="1"/>
              <a:t>Pandey</a:t>
            </a:r>
            <a:endParaRPr lang="nl-NL" dirty="0"/>
          </a:p>
        </p:txBody>
      </p:sp>
    </p:spTree>
    <p:extLst>
      <p:ext uri="{BB962C8B-B14F-4D97-AF65-F5344CB8AC3E}">
        <p14:creationId xmlns:p14="http://schemas.microsoft.com/office/powerpoint/2010/main" val="422271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3729BB-C7C5-904E-A6B0-331238CF7638}"/>
              </a:ext>
            </a:extLst>
          </p:cNvPr>
          <p:cNvPicPr>
            <a:picLocks noChangeAspect="1"/>
          </p:cNvPicPr>
          <p:nvPr/>
        </p:nvPicPr>
        <p:blipFill rotWithShape="1">
          <a:blip r:embed="rId2"/>
          <a:srcRect t="4849" b="5252"/>
          <a:stretch/>
        </p:blipFill>
        <p:spPr>
          <a:xfrm>
            <a:off x="1" y="7698"/>
            <a:ext cx="12192000" cy="6850302"/>
          </a:xfrm>
          <a:prstGeom prst="rect">
            <a:avLst/>
          </a:prstGeom>
        </p:spPr>
      </p:pic>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a:xfrm>
            <a:off x="0" y="89552"/>
            <a:ext cx="10515600" cy="1325563"/>
          </a:xfrm>
        </p:spPr>
        <p:txBody>
          <a:bodyPr>
            <a:normAutofit/>
          </a:bodyPr>
          <a:lstStyle/>
          <a:p>
            <a:r>
              <a:rPr lang="nl-NL" sz="3200" dirty="0">
                <a:solidFill>
                  <a:schemeClr val="bg1"/>
                </a:solidFill>
              </a:rPr>
              <a:t>LOFAR - </a:t>
            </a:r>
            <a:r>
              <a:rPr lang="nl-NL" sz="3200" dirty="0" err="1">
                <a:solidFill>
                  <a:schemeClr val="bg1"/>
                </a:solidFill>
              </a:rPr>
              <a:t>science</a:t>
            </a:r>
            <a:endParaRPr lang="nl-NL" sz="3200" dirty="0">
              <a:solidFill>
                <a:schemeClr val="bg1"/>
              </a:solidFill>
            </a:endParaRP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3"/>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4"/>
          <a:srcRect t="-11272" b="-11272"/>
          <a:stretch/>
        </p:blipFill>
        <p:spPr/>
      </p:pic>
      <p:sp>
        <p:nvSpPr>
          <p:cNvPr id="12" name="Google Shape;60;p14">
            <a:extLst>
              <a:ext uri="{FF2B5EF4-FFF2-40B4-BE49-F238E27FC236}">
                <a16:creationId xmlns:a16="http://schemas.microsoft.com/office/drawing/2014/main" id="{C28DCE7B-9242-4147-8BB0-1C3D4B9C3EB9}"/>
              </a:ext>
            </a:extLst>
          </p:cNvPr>
          <p:cNvSpPr txBox="1">
            <a:spLocks/>
          </p:cNvSpPr>
          <p:nvPr/>
        </p:nvSpPr>
        <p:spPr>
          <a:xfrm>
            <a:off x="589359" y="3071182"/>
            <a:ext cx="11410575" cy="874518"/>
          </a:xfrm>
          <a:prstGeom prst="rect">
            <a:avLst/>
          </a:prstGeom>
          <a:solidFill>
            <a:schemeClr val="accent1">
              <a:lumMod val="75000"/>
              <a:alpha val="76000"/>
            </a:schemeClr>
          </a:solidFill>
        </p:spPr>
        <p:txBody>
          <a:bodyPr spcFirstLastPara="1" vert="horz" wrap="square" lIns="91425" tIns="91425" rIns="91425" bIns="91425" rtlCol="0" anchor="t" anchorCtr="0">
            <a:normAutofit fontScale="82500" lnSpcReduction="10000"/>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Source Sans Pro" panose="020B0503030403020204" pitchFamily="34" charset="0"/>
                <a:ea typeface="Source Sans Pro" panose="020B0503030403020204" pitchFamily="34" charset="0"/>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GB" b="1" dirty="0">
                <a:solidFill>
                  <a:schemeClr val="bg1"/>
                </a:solidFill>
              </a:rPr>
              <a:t>From the first stars formed 13Gy ago to to yesterdays lightning on earth, </a:t>
            </a:r>
          </a:p>
          <a:p>
            <a:pPr algn="ctr"/>
            <a:r>
              <a:rPr lang="en-GB" b="1" dirty="0">
                <a:solidFill>
                  <a:schemeClr val="bg1"/>
                </a:solidFill>
              </a:rPr>
              <a:t>and anything in between</a:t>
            </a:r>
          </a:p>
        </p:txBody>
      </p:sp>
    </p:spTree>
    <p:extLst>
      <p:ext uri="{BB962C8B-B14F-4D97-AF65-F5344CB8AC3E}">
        <p14:creationId xmlns:p14="http://schemas.microsoft.com/office/powerpoint/2010/main" val="146017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Aerial photograph of the Superterp, the heart of the LOFAR core, from August 2011. The large circular island encompasses the six core stations that make up the Superterp. Three additional LOFAR core stations are visible in the upper right and lower left of the image. Each of these core stations includes a field of 96 low-band antennas and two sub-stations of 24 high-band antenna tiles each.">
            <a:extLst>
              <a:ext uri="{FF2B5EF4-FFF2-40B4-BE49-F238E27FC236}">
                <a16:creationId xmlns:a16="http://schemas.microsoft.com/office/drawing/2014/main" id="{A7E1B006-6F1E-F94E-9768-484D02E4C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983" y="-273840"/>
            <a:ext cx="11491319" cy="757075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a:solidFill>
                  <a:schemeClr val="bg1"/>
                </a:solidFill>
              </a:rPr>
              <a:t>LOFAR - instrument</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3"/>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4"/>
          <a:srcRect t="-11272" b="-11272"/>
          <a:stretch/>
        </p:blipFill>
        <p:spPr/>
      </p:pic>
      <p:pic>
        <p:nvPicPr>
          <p:cNvPr id="14" name="Picture 13">
            <a:extLst>
              <a:ext uri="{FF2B5EF4-FFF2-40B4-BE49-F238E27FC236}">
                <a16:creationId xmlns:a16="http://schemas.microsoft.com/office/drawing/2014/main" id="{9450F7A8-123F-D744-B39C-46A531A63330}"/>
              </a:ext>
            </a:extLst>
          </p:cNvPr>
          <p:cNvPicPr>
            <a:picLocks noChangeAspect="1"/>
          </p:cNvPicPr>
          <p:nvPr/>
        </p:nvPicPr>
        <p:blipFill rotWithShape="1">
          <a:blip r:embed="rId5"/>
          <a:srcRect t="14505"/>
          <a:stretch/>
        </p:blipFill>
        <p:spPr>
          <a:xfrm>
            <a:off x="8447313" y="4441905"/>
            <a:ext cx="3744687" cy="2416095"/>
          </a:xfrm>
          <a:prstGeom prst="rect">
            <a:avLst/>
          </a:prstGeom>
        </p:spPr>
      </p:pic>
      <p:pic>
        <p:nvPicPr>
          <p:cNvPr id="15" name="Afbeelding" descr="Afbeelding">
            <a:extLst>
              <a:ext uri="{FF2B5EF4-FFF2-40B4-BE49-F238E27FC236}">
                <a16:creationId xmlns:a16="http://schemas.microsoft.com/office/drawing/2014/main" id="{BD004E5C-4105-CB45-9940-F2A5C89565C5}"/>
              </a:ext>
            </a:extLst>
          </p:cNvPr>
          <p:cNvPicPr>
            <a:picLocks noChangeAspect="1"/>
          </p:cNvPicPr>
          <p:nvPr/>
        </p:nvPicPr>
        <p:blipFill>
          <a:blip r:embed="rId6"/>
          <a:stretch>
            <a:fillRect/>
          </a:stretch>
        </p:blipFill>
        <p:spPr>
          <a:xfrm>
            <a:off x="8444753" y="0"/>
            <a:ext cx="3747247" cy="2501461"/>
          </a:xfrm>
          <a:prstGeom prst="rect">
            <a:avLst/>
          </a:prstGeom>
          <a:ln w="12700">
            <a:miter lim="400000"/>
          </a:ln>
        </p:spPr>
      </p:pic>
      <p:sp>
        <p:nvSpPr>
          <p:cNvPr id="16" name="Low-Band Antennes…">
            <a:extLst>
              <a:ext uri="{FF2B5EF4-FFF2-40B4-BE49-F238E27FC236}">
                <a16:creationId xmlns:a16="http://schemas.microsoft.com/office/drawing/2014/main" id="{7121F556-109D-C64A-A98B-5F4B3DF93F8B}"/>
              </a:ext>
            </a:extLst>
          </p:cNvPr>
          <p:cNvSpPr txBox="1"/>
          <p:nvPr/>
        </p:nvSpPr>
        <p:spPr>
          <a:xfrm>
            <a:off x="8484617" y="1652217"/>
            <a:ext cx="3707384"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4800">
                <a:solidFill>
                  <a:srgbClr val="FFFFFF"/>
                </a:solidFill>
                <a:latin typeface="Source Sans Pro"/>
                <a:ea typeface="Source Sans Pro"/>
                <a:cs typeface="Source Sans Pro"/>
                <a:sym typeface="Source Sans Pro"/>
              </a:defRPr>
            </a:pPr>
            <a:r>
              <a:rPr sz="2400" dirty="0"/>
              <a:t>Low-Band Antenn</a:t>
            </a:r>
            <a:r>
              <a:rPr lang="en-US" sz="2400" dirty="0"/>
              <a:t>a</a:t>
            </a:r>
            <a:r>
              <a:rPr sz="2400" dirty="0"/>
              <a:t>s</a:t>
            </a:r>
            <a:endParaRPr sz="2400" dirty="0">
              <a:solidFill>
                <a:srgbClr val="000000"/>
              </a:solidFill>
            </a:endParaRPr>
          </a:p>
          <a:p>
            <a:pPr algn="l" defTabSz="457200">
              <a:defRPr sz="4800">
                <a:solidFill>
                  <a:srgbClr val="FFFFFF"/>
                </a:solidFill>
                <a:latin typeface="Source Sans Pro"/>
                <a:ea typeface="Source Sans Pro"/>
                <a:cs typeface="Source Sans Pro"/>
                <a:sym typeface="Source Sans Pro"/>
              </a:defRPr>
            </a:pPr>
            <a:r>
              <a:rPr sz="2400" dirty="0"/>
              <a:t>10-90 MHz</a:t>
            </a:r>
            <a:endParaRPr sz="2400" dirty="0">
              <a:solidFill>
                <a:srgbClr val="000000"/>
              </a:solidFill>
              <a:latin typeface="Times"/>
              <a:ea typeface="Times"/>
              <a:cs typeface="Times"/>
              <a:sym typeface="Times"/>
            </a:endParaRPr>
          </a:p>
        </p:txBody>
      </p:sp>
      <p:sp>
        <p:nvSpPr>
          <p:cNvPr id="17" name="High-Band Antennes…">
            <a:extLst>
              <a:ext uri="{FF2B5EF4-FFF2-40B4-BE49-F238E27FC236}">
                <a16:creationId xmlns:a16="http://schemas.microsoft.com/office/drawing/2014/main" id="{96BB567A-2708-6945-BCA3-7B3550AE00A5}"/>
              </a:ext>
            </a:extLst>
          </p:cNvPr>
          <p:cNvSpPr txBox="1"/>
          <p:nvPr/>
        </p:nvSpPr>
        <p:spPr>
          <a:xfrm>
            <a:off x="8412623" y="4343867"/>
            <a:ext cx="3309985"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defRPr sz="4800">
                <a:solidFill>
                  <a:srgbClr val="FFFFFF"/>
                </a:solidFill>
                <a:latin typeface="Source Sans Pro"/>
                <a:ea typeface="Source Sans Pro"/>
                <a:cs typeface="Source Sans Pro"/>
                <a:sym typeface="Source Sans Pro"/>
              </a:defRPr>
            </a:pPr>
            <a:r>
              <a:rPr sz="2400" dirty="0"/>
              <a:t>High-Band Antenn</a:t>
            </a:r>
            <a:r>
              <a:rPr lang="en-US" sz="2400" dirty="0"/>
              <a:t>a</a:t>
            </a:r>
            <a:r>
              <a:rPr sz="2400" dirty="0"/>
              <a:t>s</a:t>
            </a:r>
            <a:endParaRPr sz="2400" dirty="0">
              <a:solidFill>
                <a:srgbClr val="000000"/>
              </a:solidFill>
            </a:endParaRPr>
          </a:p>
          <a:p>
            <a:pPr algn="l" defTabSz="457200">
              <a:defRPr sz="4800">
                <a:solidFill>
                  <a:srgbClr val="FFFFFF"/>
                </a:solidFill>
                <a:latin typeface="Source Sans Pro"/>
                <a:ea typeface="Source Sans Pro"/>
                <a:cs typeface="Source Sans Pro"/>
                <a:sym typeface="Source Sans Pro"/>
              </a:defRPr>
            </a:pPr>
            <a:r>
              <a:rPr sz="2400" dirty="0"/>
              <a:t>110-240 MHz</a:t>
            </a:r>
            <a:endParaRPr sz="2400" dirty="0">
              <a:solidFill>
                <a:srgbClr val="000000"/>
              </a:solidFill>
            </a:endParaRPr>
          </a:p>
        </p:txBody>
      </p:sp>
      <p:sp>
        <p:nvSpPr>
          <p:cNvPr id="19" name="TextBox 18">
            <a:extLst>
              <a:ext uri="{FF2B5EF4-FFF2-40B4-BE49-F238E27FC236}">
                <a16:creationId xmlns:a16="http://schemas.microsoft.com/office/drawing/2014/main" id="{1729C123-C5B5-ED4A-8EA6-AB2AA26E786E}"/>
              </a:ext>
            </a:extLst>
          </p:cNvPr>
          <p:cNvSpPr txBox="1"/>
          <p:nvPr/>
        </p:nvSpPr>
        <p:spPr>
          <a:xfrm>
            <a:off x="9917743" y="5720863"/>
            <a:ext cx="455574" cy="338554"/>
          </a:xfrm>
          <a:prstGeom prst="rect">
            <a:avLst/>
          </a:prstGeom>
          <a:noFill/>
          <a:ln>
            <a:noFill/>
          </a:ln>
        </p:spPr>
        <p:txBody>
          <a:bodyPr wrap="none" rtlCol="0">
            <a:spAutoFit/>
          </a:bodyPr>
          <a:lstStyle/>
          <a:p>
            <a:r>
              <a:rPr lang="en-NL" sz="1600" b="1" dirty="0">
                <a:solidFill>
                  <a:schemeClr val="bg1"/>
                </a:solidFill>
              </a:rPr>
              <a:t>5m</a:t>
            </a:r>
          </a:p>
        </p:txBody>
      </p:sp>
      <p:cxnSp>
        <p:nvCxnSpPr>
          <p:cNvPr id="20" name="Straight Arrow Connector 19">
            <a:extLst>
              <a:ext uri="{FF2B5EF4-FFF2-40B4-BE49-F238E27FC236}">
                <a16:creationId xmlns:a16="http://schemas.microsoft.com/office/drawing/2014/main" id="{4DC40B97-A21B-CA40-8D79-E40E239791B0}"/>
              </a:ext>
            </a:extLst>
          </p:cNvPr>
          <p:cNvCxnSpPr>
            <a:cxnSpLocks/>
          </p:cNvCxnSpPr>
          <p:nvPr/>
        </p:nvCxnSpPr>
        <p:spPr>
          <a:xfrm>
            <a:off x="10570678" y="277346"/>
            <a:ext cx="0" cy="1235768"/>
          </a:xfrm>
          <a:prstGeom prst="straightConnector1">
            <a:avLst/>
          </a:prstGeom>
          <a:ln w="381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D358BEF-A98A-2A4A-8BEE-87A7C15BB68F}"/>
              </a:ext>
            </a:extLst>
          </p:cNvPr>
          <p:cNvSpPr txBox="1"/>
          <p:nvPr/>
        </p:nvSpPr>
        <p:spPr>
          <a:xfrm>
            <a:off x="10515418" y="747711"/>
            <a:ext cx="612668" cy="338554"/>
          </a:xfrm>
          <a:prstGeom prst="rect">
            <a:avLst/>
          </a:prstGeom>
          <a:noFill/>
          <a:ln>
            <a:noFill/>
          </a:ln>
        </p:spPr>
        <p:txBody>
          <a:bodyPr wrap="none" rtlCol="0">
            <a:spAutoFit/>
          </a:bodyPr>
          <a:lstStyle/>
          <a:p>
            <a:r>
              <a:rPr lang="en-NL" sz="1600" b="1" dirty="0">
                <a:solidFill>
                  <a:schemeClr val="accent1">
                    <a:lumMod val="50000"/>
                  </a:schemeClr>
                </a:solidFill>
              </a:rPr>
              <a:t>1,7m</a:t>
            </a:r>
          </a:p>
        </p:txBody>
      </p:sp>
      <p:cxnSp>
        <p:nvCxnSpPr>
          <p:cNvPr id="18" name="Straight Arrow Connector 17">
            <a:extLst>
              <a:ext uri="{FF2B5EF4-FFF2-40B4-BE49-F238E27FC236}">
                <a16:creationId xmlns:a16="http://schemas.microsoft.com/office/drawing/2014/main" id="{3C300310-3FD7-3442-B951-956569DECD14}"/>
              </a:ext>
            </a:extLst>
          </p:cNvPr>
          <p:cNvCxnSpPr>
            <a:cxnSpLocks/>
          </p:cNvCxnSpPr>
          <p:nvPr/>
        </p:nvCxnSpPr>
        <p:spPr>
          <a:xfrm>
            <a:off x="9862022" y="5199452"/>
            <a:ext cx="1164771" cy="162197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1868708-F4C0-D842-BD89-9830CA9F7AE4}"/>
              </a:ext>
            </a:extLst>
          </p:cNvPr>
          <p:cNvCxnSpPr>
            <a:cxnSpLocks/>
          </p:cNvCxnSpPr>
          <p:nvPr/>
        </p:nvCxnSpPr>
        <p:spPr>
          <a:xfrm>
            <a:off x="7900416" y="4261104"/>
            <a:ext cx="536013" cy="485067"/>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9603C59-17BE-B044-AAFD-7E13AC6A3C01}"/>
              </a:ext>
            </a:extLst>
          </p:cNvPr>
          <p:cNvCxnSpPr>
            <a:cxnSpLocks/>
          </p:cNvCxnSpPr>
          <p:nvPr/>
        </p:nvCxnSpPr>
        <p:spPr>
          <a:xfrm flipV="1">
            <a:off x="6492240" y="2514600"/>
            <a:ext cx="2074817" cy="155448"/>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43314AC0-2902-E645-804F-ABACFF4CA3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29" t="6717" r="5797" b="29464"/>
          <a:stretch/>
        </p:blipFill>
        <p:spPr bwMode="auto">
          <a:xfrm flipH="1">
            <a:off x="0" y="5037807"/>
            <a:ext cx="3298703" cy="182019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0891118-A683-0146-A704-7FFC8784A552}"/>
              </a:ext>
            </a:extLst>
          </p:cNvPr>
          <p:cNvSpPr txBox="1"/>
          <p:nvPr/>
        </p:nvSpPr>
        <p:spPr>
          <a:xfrm>
            <a:off x="0" y="2395728"/>
            <a:ext cx="481222" cy="461665"/>
          </a:xfrm>
          <a:prstGeom prst="rect">
            <a:avLst/>
          </a:prstGeom>
          <a:noFill/>
        </p:spPr>
        <p:txBody>
          <a:bodyPr wrap="none" rtlCol="0">
            <a:spAutoFit/>
          </a:bodyPr>
          <a:lstStyle/>
          <a:p>
            <a:r>
              <a:rPr lang="en-NL" sz="2400" b="1" dirty="0">
                <a:solidFill>
                  <a:schemeClr val="bg1"/>
                </a:solidFill>
              </a:rPr>
              <a:t>1x</a:t>
            </a:r>
          </a:p>
        </p:txBody>
      </p:sp>
      <p:sp>
        <p:nvSpPr>
          <p:cNvPr id="40" name="TextBox 39">
            <a:extLst>
              <a:ext uri="{FF2B5EF4-FFF2-40B4-BE49-F238E27FC236}">
                <a16:creationId xmlns:a16="http://schemas.microsoft.com/office/drawing/2014/main" id="{EDCE9104-D16D-D548-8D1B-369663B32B43}"/>
              </a:ext>
            </a:extLst>
          </p:cNvPr>
          <p:cNvSpPr txBox="1"/>
          <p:nvPr/>
        </p:nvSpPr>
        <p:spPr>
          <a:xfrm>
            <a:off x="0" y="5029200"/>
            <a:ext cx="636713" cy="461665"/>
          </a:xfrm>
          <a:prstGeom prst="rect">
            <a:avLst/>
          </a:prstGeom>
          <a:noFill/>
        </p:spPr>
        <p:txBody>
          <a:bodyPr wrap="none" rtlCol="0">
            <a:spAutoFit/>
          </a:bodyPr>
          <a:lstStyle/>
          <a:p>
            <a:r>
              <a:rPr lang="en-NL" sz="2400" b="1" dirty="0">
                <a:solidFill>
                  <a:schemeClr val="bg1"/>
                </a:solidFill>
              </a:rPr>
              <a:t>38x</a:t>
            </a:r>
          </a:p>
        </p:txBody>
      </p:sp>
      <p:pic>
        <p:nvPicPr>
          <p:cNvPr id="1026" name="Picture 2" descr="LOFAR - vad är det?">
            <a:extLst>
              <a:ext uri="{FF2B5EF4-FFF2-40B4-BE49-F238E27FC236}">
                <a16:creationId xmlns:a16="http://schemas.microsoft.com/office/drawing/2014/main" id="{90ADCA28-F4DB-8E45-9E13-277C83F0DB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807" t="12999" r="11272" b="5564"/>
          <a:stretch/>
        </p:blipFill>
        <p:spPr bwMode="auto">
          <a:xfrm>
            <a:off x="4681728" y="5011313"/>
            <a:ext cx="2615184" cy="1846687"/>
          </a:xfrm>
          <a:prstGeom prst="rect">
            <a:avLst/>
          </a:prstGeom>
        </p:spPr>
        <p:style>
          <a:lnRef idx="2">
            <a:schemeClr val="dk1"/>
          </a:lnRef>
          <a:fillRef idx="1">
            <a:schemeClr val="lt1"/>
          </a:fillRef>
          <a:effectRef idx="0">
            <a:schemeClr val="dk1"/>
          </a:effectRef>
          <a:fontRef idx="minor">
            <a:schemeClr val="dk1"/>
          </a:fontRef>
        </p:style>
      </p:pic>
      <p:sp>
        <p:nvSpPr>
          <p:cNvPr id="43" name="TextBox 42">
            <a:extLst>
              <a:ext uri="{FF2B5EF4-FFF2-40B4-BE49-F238E27FC236}">
                <a16:creationId xmlns:a16="http://schemas.microsoft.com/office/drawing/2014/main" id="{340FC192-1095-AC44-8F8C-BB4414C295C7}"/>
              </a:ext>
            </a:extLst>
          </p:cNvPr>
          <p:cNvSpPr txBox="1"/>
          <p:nvPr/>
        </p:nvSpPr>
        <p:spPr>
          <a:xfrm>
            <a:off x="4669536" y="4943856"/>
            <a:ext cx="1207382" cy="461665"/>
          </a:xfrm>
          <a:prstGeom prst="rect">
            <a:avLst/>
          </a:prstGeom>
          <a:noFill/>
        </p:spPr>
        <p:txBody>
          <a:bodyPr wrap="none" rtlCol="0">
            <a:spAutoFit/>
          </a:bodyPr>
          <a:lstStyle/>
          <a:p>
            <a:r>
              <a:rPr lang="en-NL" sz="2400" b="1" dirty="0">
                <a:solidFill>
                  <a:schemeClr val="bg1"/>
                </a:solidFill>
              </a:rPr>
              <a:t>14x (+1)</a:t>
            </a:r>
          </a:p>
        </p:txBody>
      </p:sp>
    </p:spTree>
    <p:extLst>
      <p:ext uri="{BB962C8B-B14F-4D97-AF65-F5344CB8AC3E}">
        <p14:creationId xmlns:p14="http://schemas.microsoft.com/office/powerpoint/2010/main" val="341163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LOFAR_Map_2018.jpg" descr="LOFAR_Map_2018.jpg">
            <a:extLst>
              <a:ext uri="{FF2B5EF4-FFF2-40B4-BE49-F238E27FC236}">
                <a16:creationId xmlns:a16="http://schemas.microsoft.com/office/drawing/2014/main" id="{7F0D0F52-11BE-B44F-9A1D-56147D3B02D2}"/>
              </a:ext>
            </a:extLst>
          </p:cNvPr>
          <p:cNvPicPr>
            <a:picLocks noChangeAspect="1"/>
          </p:cNvPicPr>
          <p:nvPr/>
        </p:nvPicPr>
        <p:blipFill>
          <a:blip r:embed="rId2"/>
          <a:srcRect t="10288" b="10288"/>
          <a:stretch>
            <a:fillRect/>
          </a:stretch>
        </p:blipFill>
        <p:spPr>
          <a:xfrm>
            <a:off x="-19170" y="0"/>
            <a:ext cx="12211170" cy="6858000"/>
          </a:xfrm>
          <a:prstGeom prst="rect">
            <a:avLst/>
          </a:prstGeom>
          <a:solidFill>
            <a:schemeClr val="bg1"/>
          </a:solidFill>
          <a:ln w="12700">
            <a:miter lim="400000"/>
          </a:ln>
        </p:spPr>
      </p:pic>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a:xfrm>
            <a:off x="0" y="0"/>
            <a:ext cx="10515600" cy="1325563"/>
          </a:xfrm>
        </p:spPr>
        <p:txBody>
          <a:bodyPr/>
          <a:lstStyle/>
          <a:p>
            <a:r>
              <a:rPr lang="nl-NL" dirty="0"/>
              <a:t>LOFAR - array</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3"/>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4"/>
          <a:srcRect t="-11272" b="-11272"/>
          <a:stretch/>
        </p:blipFill>
        <p:spPr/>
      </p:pic>
      <p:pic>
        <p:nvPicPr>
          <p:cNvPr id="2050" name="Picture 2" descr="Europe, Germany, Rhineland Palatinate, View of Effelsberg Radio Telescope stock photo">
            <a:extLst>
              <a:ext uri="{FF2B5EF4-FFF2-40B4-BE49-F238E27FC236}">
                <a16:creationId xmlns:a16="http://schemas.microsoft.com/office/drawing/2014/main" id="{AEB22B35-3A79-1C4A-8546-1797275572C7}"/>
              </a:ext>
            </a:extLst>
          </p:cNvPr>
          <p:cNvPicPr>
            <a:picLocks noChangeAspect="1" noChangeArrowheads="1"/>
          </p:cNvPicPr>
          <p:nvPr/>
        </p:nvPicPr>
        <p:blipFill rotWithShape="1">
          <a:blip r:embed="rId5">
            <a:alphaModFix amt="87000"/>
            <a:extLst>
              <a:ext uri="{28A0092B-C50C-407E-A947-70E740481C1C}">
                <a14:useLocalDpi xmlns:a14="http://schemas.microsoft.com/office/drawing/2010/main" val="0"/>
              </a:ext>
            </a:extLst>
          </a:blip>
          <a:srcRect l="38221" t="32000" r="34236" b="21334"/>
          <a:stretch/>
        </p:blipFill>
        <p:spPr bwMode="auto">
          <a:xfrm>
            <a:off x="274320" y="164592"/>
            <a:ext cx="11247120" cy="782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73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OFAR_Map_2018.jpg" descr="LOFAR_Map_2018.jpg">
            <a:extLst>
              <a:ext uri="{FF2B5EF4-FFF2-40B4-BE49-F238E27FC236}">
                <a16:creationId xmlns:a16="http://schemas.microsoft.com/office/drawing/2014/main" id="{CDC18740-215F-3F4B-9371-2E512680FBAB}"/>
              </a:ext>
            </a:extLst>
          </p:cNvPr>
          <p:cNvPicPr>
            <a:picLocks noChangeAspect="1"/>
          </p:cNvPicPr>
          <p:nvPr/>
        </p:nvPicPr>
        <p:blipFill>
          <a:blip r:embed="rId2"/>
          <a:srcRect t="10288" b="10288"/>
          <a:stretch>
            <a:fillRect/>
          </a:stretch>
        </p:blipFill>
        <p:spPr>
          <a:xfrm>
            <a:off x="1" y="1"/>
            <a:ext cx="12192000" cy="6847234"/>
          </a:xfrm>
          <a:prstGeom prst="rect">
            <a:avLst/>
          </a:prstGeom>
          <a:solidFill>
            <a:schemeClr val="bg1"/>
          </a:solidFill>
          <a:ln w="12700">
            <a:miter lim="400000"/>
          </a:ln>
        </p:spPr>
      </p:pic>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a:xfrm>
            <a:off x="0" y="0"/>
            <a:ext cx="10515600" cy="1325563"/>
          </a:xfrm>
        </p:spPr>
        <p:txBody>
          <a:bodyPr/>
          <a:lstStyle/>
          <a:p>
            <a:r>
              <a:rPr lang="nl-NL" dirty="0"/>
              <a:t>LOFAR – data flow</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3"/>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4"/>
          <a:srcRect t="-11272" b="-11272"/>
          <a:stretch/>
        </p:blipFill>
        <p:spPr/>
      </p:pic>
      <p:cxnSp>
        <p:nvCxnSpPr>
          <p:cNvPr id="19" name="Straight Arrow Connector 18">
            <a:extLst>
              <a:ext uri="{FF2B5EF4-FFF2-40B4-BE49-F238E27FC236}">
                <a16:creationId xmlns:a16="http://schemas.microsoft.com/office/drawing/2014/main" id="{53C8C89B-7D46-1B44-96EA-9F421C5F1E38}"/>
              </a:ext>
            </a:extLst>
          </p:cNvPr>
          <p:cNvCxnSpPr>
            <a:cxnSpLocks/>
          </p:cNvCxnSpPr>
          <p:nvPr/>
        </p:nvCxnSpPr>
        <p:spPr>
          <a:xfrm flipH="1" flipV="1">
            <a:off x="4406900" y="2489200"/>
            <a:ext cx="3708400" cy="111760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1EADB9C-FB48-A54B-A19B-82CD850E2A30}"/>
              </a:ext>
            </a:extLst>
          </p:cNvPr>
          <p:cNvCxnSpPr>
            <a:cxnSpLocks/>
          </p:cNvCxnSpPr>
          <p:nvPr/>
        </p:nvCxnSpPr>
        <p:spPr>
          <a:xfrm flipH="1">
            <a:off x="4470400" y="800100"/>
            <a:ext cx="3822700" cy="163830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85E015-28D0-9F41-A83A-3BB7C613D27B}"/>
              </a:ext>
            </a:extLst>
          </p:cNvPr>
          <p:cNvCxnSpPr>
            <a:cxnSpLocks/>
          </p:cNvCxnSpPr>
          <p:nvPr/>
        </p:nvCxnSpPr>
        <p:spPr>
          <a:xfrm flipH="1" flipV="1">
            <a:off x="4368800" y="2476500"/>
            <a:ext cx="1193800" cy="312420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A41409-30EC-7446-AC96-8D4BD7F0BE35}"/>
              </a:ext>
            </a:extLst>
          </p:cNvPr>
          <p:cNvCxnSpPr>
            <a:cxnSpLocks/>
          </p:cNvCxnSpPr>
          <p:nvPr/>
        </p:nvCxnSpPr>
        <p:spPr>
          <a:xfrm flipV="1">
            <a:off x="3289300" y="2425700"/>
            <a:ext cx="1041400" cy="163830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63E81D-2852-2941-8EC3-012C5101D157}"/>
              </a:ext>
            </a:extLst>
          </p:cNvPr>
          <p:cNvCxnSpPr>
            <a:cxnSpLocks/>
          </p:cNvCxnSpPr>
          <p:nvPr/>
        </p:nvCxnSpPr>
        <p:spPr>
          <a:xfrm>
            <a:off x="1473200" y="1358900"/>
            <a:ext cx="2857500" cy="105410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476E064-172B-8143-8E7A-07DAE8BB5EFB}"/>
              </a:ext>
            </a:extLst>
          </p:cNvPr>
          <p:cNvCxnSpPr>
            <a:cxnSpLocks/>
          </p:cNvCxnSpPr>
          <p:nvPr/>
        </p:nvCxnSpPr>
        <p:spPr>
          <a:xfrm flipV="1">
            <a:off x="4381500" y="2108200"/>
            <a:ext cx="406400" cy="3429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Wat is het CIT? | Organisatie | Rijksuniversiteit Groningen">
            <a:extLst>
              <a:ext uri="{FF2B5EF4-FFF2-40B4-BE49-F238E27FC236}">
                <a16:creationId xmlns:a16="http://schemas.microsoft.com/office/drawing/2014/main" id="{9D74A489-6544-7043-9FC0-9F1D1C52E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0" y="233680"/>
            <a:ext cx="863600" cy="71247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3D1AC4EF-78B5-D94E-A909-C14825EDF9FF}"/>
              </a:ext>
            </a:extLst>
          </p:cNvPr>
          <p:cNvCxnSpPr>
            <a:cxnSpLocks/>
          </p:cNvCxnSpPr>
          <p:nvPr/>
        </p:nvCxnSpPr>
        <p:spPr>
          <a:xfrm flipV="1">
            <a:off x="4813300" y="2133600"/>
            <a:ext cx="0" cy="2667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AutoShape 4" descr="University of Groningen">
            <a:extLst>
              <a:ext uri="{FF2B5EF4-FFF2-40B4-BE49-F238E27FC236}">
                <a16:creationId xmlns:a16="http://schemas.microsoft.com/office/drawing/2014/main" id="{1CD32C87-BA00-0E46-A3C0-84AC43E4AE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3078" name="Picture 6" descr="Corporate logo rood | Corporate logobestanden RUG | Rijksuniversiteit  Groningen">
            <a:extLst>
              <a:ext uri="{FF2B5EF4-FFF2-40B4-BE49-F238E27FC236}">
                <a16:creationId xmlns:a16="http://schemas.microsoft.com/office/drawing/2014/main" id="{546F5C52-F4E7-5441-936F-45ED9075F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948216"/>
            <a:ext cx="703263" cy="47418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442822E7-6B81-A240-B272-788BDF98D7AC}"/>
              </a:ext>
            </a:extLst>
          </p:cNvPr>
          <p:cNvSpPr txBox="1"/>
          <p:nvPr/>
        </p:nvSpPr>
        <p:spPr>
          <a:xfrm>
            <a:off x="3747994" y="1420470"/>
            <a:ext cx="1547906" cy="523220"/>
          </a:xfrm>
          <a:prstGeom prst="rect">
            <a:avLst/>
          </a:prstGeom>
          <a:noFill/>
        </p:spPr>
        <p:txBody>
          <a:bodyPr wrap="square">
            <a:spAutoFit/>
          </a:bodyPr>
          <a:lstStyle/>
          <a:p>
            <a:r>
              <a:rPr lang="en-NL" sz="2800" b="1" dirty="0">
                <a:solidFill>
                  <a:schemeClr val="tx1">
                    <a:lumMod val="65000"/>
                    <a:lumOff val="35000"/>
                  </a:schemeClr>
                </a:solidFill>
                <a:latin typeface="STIXGeneral" pitchFamily="2" charset="2"/>
              </a:rPr>
              <a:t>228 Gb/s</a:t>
            </a:r>
          </a:p>
        </p:txBody>
      </p:sp>
    </p:spTree>
    <p:extLst>
      <p:ext uri="{BB962C8B-B14F-4D97-AF65-F5344CB8AC3E}">
        <p14:creationId xmlns:p14="http://schemas.microsoft.com/office/powerpoint/2010/main" val="156538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OFAR_Map_2018.jpg" descr="LOFAR_Map_2018.jpg">
            <a:extLst>
              <a:ext uri="{FF2B5EF4-FFF2-40B4-BE49-F238E27FC236}">
                <a16:creationId xmlns:a16="http://schemas.microsoft.com/office/drawing/2014/main" id="{CDC18740-215F-3F4B-9371-2E512680FBAB}"/>
              </a:ext>
            </a:extLst>
          </p:cNvPr>
          <p:cNvPicPr>
            <a:picLocks noChangeAspect="1"/>
          </p:cNvPicPr>
          <p:nvPr/>
        </p:nvPicPr>
        <p:blipFill>
          <a:blip r:embed="rId2"/>
          <a:srcRect t="10288" b="10288"/>
          <a:stretch>
            <a:fillRect/>
          </a:stretch>
        </p:blipFill>
        <p:spPr>
          <a:xfrm>
            <a:off x="1" y="1"/>
            <a:ext cx="12192000" cy="6847234"/>
          </a:xfrm>
          <a:prstGeom prst="rect">
            <a:avLst/>
          </a:prstGeom>
          <a:solidFill>
            <a:schemeClr val="bg1"/>
          </a:solidFill>
          <a:ln w="12700">
            <a:miter lim="400000"/>
          </a:ln>
        </p:spPr>
      </p:pic>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a:xfrm>
            <a:off x="0" y="0"/>
            <a:ext cx="10515600" cy="1325563"/>
          </a:xfrm>
        </p:spPr>
        <p:txBody>
          <a:bodyPr/>
          <a:lstStyle/>
          <a:p>
            <a:r>
              <a:rPr lang="nl-NL" dirty="0"/>
              <a:t>LOFAR – data flow</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3"/>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4"/>
          <a:srcRect t="-11272" b="-11272"/>
          <a:stretch/>
        </p:blipFill>
        <p:spPr/>
      </p:pic>
      <p:cxnSp>
        <p:nvCxnSpPr>
          <p:cNvPr id="41" name="Straight Arrow Connector 40">
            <a:extLst>
              <a:ext uri="{FF2B5EF4-FFF2-40B4-BE49-F238E27FC236}">
                <a16:creationId xmlns:a16="http://schemas.microsoft.com/office/drawing/2014/main" id="{C476E064-172B-8143-8E7A-07DAE8BB5EFB}"/>
              </a:ext>
            </a:extLst>
          </p:cNvPr>
          <p:cNvCxnSpPr>
            <a:cxnSpLocks/>
          </p:cNvCxnSpPr>
          <p:nvPr/>
        </p:nvCxnSpPr>
        <p:spPr>
          <a:xfrm flipH="1">
            <a:off x="4394200" y="2159000"/>
            <a:ext cx="393700" cy="2413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AutoShape 4" descr="University of Groningen">
            <a:extLst>
              <a:ext uri="{FF2B5EF4-FFF2-40B4-BE49-F238E27FC236}">
                <a16:creationId xmlns:a16="http://schemas.microsoft.com/office/drawing/2014/main" id="{1CD32C87-BA00-0E46-A3C0-84AC43E4AE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grpSp>
        <p:nvGrpSpPr>
          <p:cNvPr id="7" name="Group 6">
            <a:extLst>
              <a:ext uri="{FF2B5EF4-FFF2-40B4-BE49-F238E27FC236}">
                <a16:creationId xmlns:a16="http://schemas.microsoft.com/office/drawing/2014/main" id="{C2201C08-B8A5-D549-873D-D8EE91107D1D}"/>
              </a:ext>
            </a:extLst>
          </p:cNvPr>
          <p:cNvGrpSpPr/>
          <p:nvPr/>
        </p:nvGrpSpPr>
        <p:grpSpPr>
          <a:xfrm>
            <a:off x="6946899" y="1986351"/>
            <a:ext cx="1266919" cy="1058285"/>
            <a:chOff x="19309975" y="3722059"/>
            <a:chExt cx="3750144" cy="3132577"/>
          </a:xfrm>
        </p:grpSpPr>
        <p:pic>
          <p:nvPicPr>
            <p:cNvPr id="9" name="Picture 2" descr="PSNC Cybersecurity department Poznan | CyberWiser">
              <a:extLst>
                <a:ext uri="{FF2B5EF4-FFF2-40B4-BE49-F238E27FC236}">
                  <a16:creationId xmlns:a16="http://schemas.microsoft.com/office/drawing/2014/main" id="{30C7605A-217E-0948-BD74-AEB6C18A8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2259" y="5566625"/>
              <a:ext cx="2297860" cy="12880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4B12E752-A55A-0146-B89F-F53C0C380A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89" t="11908" r="3534" b="26112"/>
            <a:stretch/>
          </p:blipFill>
          <p:spPr bwMode="auto">
            <a:xfrm>
              <a:off x="19309975" y="3722059"/>
              <a:ext cx="3738283" cy="18988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AF0DE4A-2C11-024C-9C4C-4C18923213EC}"/>
              </a:ext>
            </a:extLst>
          </p:cNvPr>
          <p:cNvGrpSpPr/>
          <p:nvPr/>
        </p:nvGrpSpPr>
        <p:grpSpPr>
          <a:xfrm>
            <a:off x="3306933" y="910844"/>
            <a:ext cx="1221075" cy="1162491"/>
            <a:chOff x="13466389" y="6028018"/>
            <a:chExt cx="4064000" cy="3869018"/>
          </a:xfrm>
        </p:grpSpPr>
        <p:grpSp>
          <p:nvGrpSpPr>
            <p:cNvPr id="15" name="Group 14">
              <a:extLst>
                <a:ext uri="{FF2B5EF4-FFF2-40B4-BE49-F238E27FC236}">
                  <a16:creationId xmlns:a16="http://schemas.microsoft.com/office/drawing/2014/main" id="{FFBA6ECF-2F7A-764D-9E4F-D19853845553}"/>
                </a:ext>
              </a:extLst>
            </p:cNvPr>
            <p:cNvGrpSpPr/>
            <p:nvPr/>
          </p:nvGrpSpPr>
          <p:grpSpPr>
            <a:xfrm>
              <a:off x="14737976" y="8448626"/>
              <a:ext cx="2743200" cy="1448410"/>
              <a:chOff x="7422777" y="7826188"/>
              <a:chExt cx="3361764" cy="1775012"/>
            </a:xfrm>
          </p:grpSpPr>
          <p:sp>
            <p:nvSpPr>
              <p:cNvPr id="17" name="Rectangle 16">
                <a:extLst>
                  <a:ext uri="{FF2B5EF4-FFF2-40B4-BE49-F238E27FC236}">
                    <a16:creationId xmlns:a16="http://schemas.microsoft.com/office/drawing/2014/main" id="{73F1B3F3-B5E9-9140-8C3D-626CEE21F1F7}"/>
                  </a:ext>
                </a:extLst>
              </p:cNvPr>
              <p:cNvSpPr/>
              <p:nvPr/>
            </p:nvSpPr>
            <p:spPr>
              <a:xfrm>
                <a:off x="7422777" y="7826188"/>
                <a:ext cx="3361764" cy="1775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8" name="Graphic 17">
                <a:extLst>
                  <a:ext uri="{FF2B5EF4-FFF2-40B4-BE49-F238E27FC236}">
                    <a16:creationId xmlns:a16="http://schemas.microsoft.com/office/drawing/2014/main" id="{E814858C-D0F4-5848-A3B5-4070113FA3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19474" y="7874372"/>
                <a:ext cx="3103702" cy="1613925"/>
              </a:xfrm>
              <a:prstGeom prst="rect">
                <a:avLst/>
              </a:prstGeom>
            </p:spPr>
          </p:pic>
        </p:grpSp>
        <p:pic>
          <p:nvPicPr>
            <p:cNvPr id="16" name="Picture 22" descr="Contact met SURF | SURF.nl">
              <a:extLst>
                <a:ext uri="{FF2B5EF4-FFF2-40B4-BE49-F238E27FC236}">
                  <a16:creationId xmlns:a16="http://schemas.microsoft.com/office/drawing/2014/main" id="{DC31B4F6-E57E-BC42-B87F-730BD3E15F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66389" y="6028018"/>
              <a:ext cx="4064000" cy="2413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FEC00D5C-BB96-6749-ABFD-EC774BBC7E96}"/>
              </a:ext>
            </a:extLst>
          </p:cNvPr>
          <p:cNvGrpSpPr/>
          <p:nvPr/>
        </p:nvGrpSpPr>
        <p:grpSpPr>
          <a:xfrm>
            <a:off x="3676874" y="3251200"/>
            <a:ext cx="1307035" cy="1215465"/>
            <a:chOff x="13231905" y="8479216"/>
            <a:chExt cx="3790858" cy="3525273"/>
          </a:xfrm>
        </p:grpSpPr>
        <p:pic>
          <p:nvPicPr>
            <p:cNvPr id="21" name="Picture 24" descr="Government Site Builder Standardlösung">
              <a:extLst>
                <a:ext uri="{FF2B5EF4-FFF2-40B4-BE49-F238E27FC236}">
                  <a16:creationId xmlns:a16="http://schemas.microsoft.com/office/drawing/2014/main" id="{09F1D9FC-4132-BD45-9FED-1ED6ED155C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3263" y="10963089"/>
              <a:ext cx="23495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a:extLst>
                <a:ext uri="{FF2B5EF4-FFF2-40B4-BE49-F238E27FC236}">
                  <a16:creationId xmlns:a16="http://schemas.microsoft.com/office/drawing/2014/main" id="{317E8EEB-94A2-FE40-B145-C7F312257A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31905" y="8479216"/>
              <a:ext cx="3785254" cy="246332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Straight Arrow Connector 30">
            <a:extLst>
              <a:ext uri="{FF2B5EF4-FFF2-40B4-BE49-F238E27FC236}">
                <a16:creationId xmlns:a16="http://schemas.microsoft.com/office/drawing/2014/main" id="{AECA1366-2F29-7240-BFDC-C5C21A1443D7}"/>
              </a:ext>
            </a:extLst>
          </p:cNvPr>
          <p:cNvCxnSpPr>
            <a:cxnSpLocks/>
          </p:cNvCxnSpPr>
          <p:nvPr/>
        </p:nvCxnSpPr>
        <p:spPr>
          <a:xfrm flipH="1">
            <a:off x="4648200" y="2159000"/>
            <a:ext cx="165100" cy="7874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2365EBB-71B8-BE47-AB6D-5954FE2BD427}"/>
              </a:ext>
            </a:extLst>
          </p:cNvPr>
          <p:cNvCxnSpPr>
            <a:cxnSpLocks/>
          </p:cNvCxnSpPr>
          <p:nvPr/>
        </p:nvCxnSpPr>
        <p:spPr>
          <a:xfrm>
            <a:off x="4800600" y="2209800"/>
            <a:ext cx="2501900" cy="7239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78CBEA9-B567-EE4B-A514-C0627D887FB4}"/>
              </a:ext>
            </a:extLst>
          </p:cNvPr>
          <p:cNvSpPr txBox="1"/>
          <p:nvPr/>
        </p:nvSpPr>
        <p:spPr>
          <a:xfrm>
            <a:off x="1004794" y="2652370"/>
            <a:ext cx="1547906" cy="523220"/>
          </a:xfrm>
          <a:prstGeom prst="rect">
            <a:avLst/>
          </a:prstGeom>
          <a:noFill/>
        </p:spPr>
        <p:txBody>
          <a:bodyPr wrap="square">
            <a:spAutoFit/>
          </a:bodyPr>
          <a:lstStyle/>
          <a:p>
            <a:r>
              <a:rPr lang="en-NL" sz="2800" b="1" dirty="0">
                <a:solidFill>
                  <a:schemeClr val="tx1">
                    <a:lumMod val="65000"/>
                    <a:lumOff val="35000"/>
                  </a:schemeClr>
                </a:solidFill>
                <a:latin typeface="STIXGeneral" pitchFamily="2" charset="2"/>
              </a:rPr>
              <a:t>20 Gb/s</a:t>
            </a:r>
          </a:p>
        </p:txBody>
      </p:sp>
      <p:pic>
        <p:nvPicPr>
          <p:cNvPr id="39" name="Picture 38">
            <a:extLst>
              <a:ext uri="{FF2B5EF4-FFF2-40B4-BE49-F238E27FC236}">
                <a16:creationId xmlns:a16="http://schemas.microsoft.com/office/drawing/2014/main" id="{9FFB6220-15E5-D34F-A7CC-892FD65A4F2F}"/>
              </a:ext>
            </a:extLst>
          </p:cNvPr>
          <p:cNvPicPr>
            <a:picLocks noChangeAspect="1"/>
          </p:cNvPicPr>
          <p:nvPr/>
        </p:nvPicPr>
        <p:blipFill>
          <a:blip r:embed="rId12"/>
          <a:stretch>
            <a:fillRect/>
          </a:stretch>
        </p:blipFill>
        <p:spPr>
          <a:xfrm>
            <a:off x="5141426" y="4292600"/>
            <a:ext cx="7050574" cy="2565400"/>
          </a:xfrm>
          <a:prstGeom prst="rect">
            <a:avLst/>
          </a:prstGeom>
        </p:spPr>
      </p:pic>
      <p:sp>
        <p:nvSpPr>
          <p:cNvPr id="40" name="TextBox 39">
            <a:extLst>
              <a:ext uri="{FF2B5EF4-FFF2-40B4-BE49-F238E27FC236}">
                <a16:creationId xmlns:a16="http://schemas.microsoft.com/office/drawing/2014/main" id="{8D54718F-3AC7-F941-A5B7-3B318B6FF23B}"/>
              </a:ext>
            </a:extLst>
          </p:cNvPr>
          <p:cNvSpPr txBox="1"/>
          <p:nvPr/>
        </p:nvSpPr>
        <p:spPr>
          <a:xfrm>
            <a:off x="5767294" y="4481170"/>
            <a:ext cx="1547906" cy="523220"/>
          </a:xfrm>
          <a:prstGeom prst="rect">
            <a:avLst/>
          </a:prstGeom>
          <a:noFill/>
        </p:spPr>
        <p:txBody>
          <a:bodyPr wrap="square">
            <a:spAutoFit/>
          </a:bodyPr>
          <a:lstStyle/>
          <a:p>
            <a:r>
              <a:rPr lang="en-NL" sz="2800" b="1" dirty="0">
                <a:solidFill>
                  <a:schemeClr val="tx1">
                    <a:lumMod val="65000"/>
                    <a:lumOff val="35000"/>
                  </a:schemeClr>
                </a:solidFill>
                <a:latin typeface="STIXGeneral" pitchFamily="2" charset="2"/>
              </a:rPr>
              <a:t>~7 PB/yr</a:t>
            </a:r>
          </a:p>
        </p:txBody>
      </p:sp>
    </p:spTree>
    <p:extLst>
      <p:ext uri="{BB962C8B-B14F-4D97-AF65-F5344CB8AC3E}">
        <p14:creationId xmlns:p14="http://schemas.microsoft.com/office/powerpoint/2010/main" val="4224588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a:t>DIOS, ESCAPE</a:t>
            </a:r>
          </a:p>
        </p:txBody>
      </p:sp>
      <p:sp>
        <p:nvSpPr>
          <p:cNvPr id="3" name="Tijdelijke aanduiding voor inhoud 2">
            <a:extLst>
              <a:ext uri="{FF2B5EF4-FFF2-40B4-BE49-F238E27FC236}">
                <a16:creationId xmlns:a16="http://schemas.microsoft.com/office/drawing/2014/main" id="{01DAD1B2-9DF5-0F4C-B9E6-652802315539}"/>
              </a:ext>
            </a:extLst>
          </p:cNvPr>
          <p:cNvSpPr>
            <a:spLocks noGrp="1"/>
          </p:cNvSpPr>
          <p:nvPr>
            <p:ph idx="1"/>
          </p:nvPr>
        </p:nvSpPr>
        <p:spPr/>
        <p:txBody>
          <a:bodyPr/>
          <a:lstStyle/>
          <a:p>
            <a:r>
              <a:rPr lang="nl-NL" dirty="0"/>
              <a:t>LOFAR is </a:t>
            </a:r>
            <a:r>
              <a:rPr lang="nl-NL" dirty="0" err="1"/>
              <a:t>not</a:t>
            </a:r>
            <a:r>
              <a:rPr lang="nl-NL" dirty="0"/>
              <a:t> </a:t>
            </a:r>
            <a:r>
              <a:rPr lang="nl-NL" dirty="0" err="1"/>
              <a:t>an</a:t>
            </a:r>
            <a:r>
              <a:rPr lang="nl-NL" dirty="0"/>
              <a:t> ESFRI in ESCAPE.  But SKA is </a:t>
            </a:r>
            <a:r>
              <a:rPr lang="nl-NL" dirty="0" err="1"/>
              <a:t>and</a:t>
            </a:r>
            <a:r>
              <a:rPr lang="nl-NL" dirty="0"/>
              <a:t> we are a prototype </a:t>
            </a:r>
            <a:r>
              <a:rPr lang="nl-NL" dirty="0" err="1"/>
              <a:t>for</a:t>
            </a:r>
            <a:r>
              <a:rPr lang="nl-NL" dirty="0"/>
              <a:t> SKA.</a:t>
            </a:r>
          </a:p>
          <a:p>
            <a:r>
              <a:rPr lang="nl-NL" dirty="0"/>
              <a:t>Goal of </a:t>
            </a:r>
            <a:r>
              <a:rPr lang="nl-NL" dirty="0" err="1"/>
              <a:t>the</a:t>
            </a:r>
            <a:r>
              <a:rPr lang="nl-NL" dirty="0"/>
              <a:t> </a:t>
            </a:r>
            <a:r>
              <a:rPr lang="nl-NL" dirty="0" err="1"/>
              <a:t>exercise</a:t>
            </a:r>
            <a:r>
              <a:rPr lang="nl-NL" dirty="0"/>
              <a:t> is </a:t>
            </a:r>
            <a:r>
              <a:rPr lang="nl-NL" dirty="0" err="1"/>
              <a:t>to</a:t>
            </a:r>
            <a:r>
              <a:rPr lang="nl-NL" dirty="0"/>
              <a:t> </a:t>
            </a:r>
            <a:r>
              <a:rPr lang="nl-NL" dirty="0" err="1"/>
              <a:t>apply</a:t>
            </a:r>
            <a:r>
              <a:rPr lang="nl-NL" dirty="0"/>
              <a:t> </a:t>
            </a:r>
            <a:r>
              <a:rPr lang="nl-NL" dirty="0" err="1"/>
              <a:t>the</a:t>
            </a:r>
            <a:r>
              <a:rPr lang="nl-NL" dirty="0"/>
              <a:t> Data Lake model </a:t>
            </a:r>
            <a:r>
              <a:rPr lang="nl-NL" dirty="0" err="1"/>
              <a:t>to</a:t>
            </a:r>
            <a:r>
              <a:rPr lang="nl-NL" dirty="0"/>
              <a:t> </a:t>
            </a:r>
            <a:r>
              <a:rPr lang="nl-NL" dirty="0" err="1"/>
              <a:t>our</a:t>
            </a:r>
            <a:r>
              <a:rPr lang="nl-NL" dirty="0"/>
              <a:t> workflow. </a:t>
            </a:r>
          </a:p>
          <a:p>
            <a:pPr lvl="1"/>
            <a:r>
              <a:rPr lang="nl-NL" dirty="0" err="1"/>
              <a:t>Currently</a:t>
            </a:r>
            <a:r>
              <a:rPr lang="nl-NL" dirty="0"/>
              <a:t> data management is </a:t>
            </a:r>
            <a:r>
              <a:rPr lang="nl-NL" dirty="0" err="1"/>
              <a:t>mostly</a:t>
            </a:r>
            <a:r>
              <a:rPr lang="nl-NL" dirty="0"/>
              <a:t> in-house, </a:t>
            </a:r>
            <a:r>
              <a:rPr lang="nl-NL" dirty="0" err="1"/>
              <a:t>location</a:t>
            </a:r>
            <a:r>
              <a:rPr lang="nl-NL" dirty="0"/>
              <a:t> info is in </a:t>
            </a:r>
            <a:r>
              <a:rPr lang="nl-NL" dirty="0" err="1"/>
              <a:t>the</a:t>
            </a:r>
            <a:r>
              <a:rPr lang="nl-NL" dirty="0"/>
              <a:t> </a:t>
            </a:r>
            <a:r>
              <a:rPr lang="nl-NL" dirty="0" err="1"/>
              <a:t>observational</a:t>
            </a:r>
            <a:r>
              <a:rPr lang="nl-NL" dirty="0"/>
              <a:t> database. </a:t>
            </a:r>
            <a:r>
              <a:rPr lang="nl-NL" dirty="0" err="1"/>
              <a:t>Not</a:t>
            </a:r>
            <a:r>
              <a:rPr lang="nl-NL" dirty="0"/>
              <a:t> a lot of </a:t>
            </a:r>
            <a:r>
              <a:rPr lang="nl-NL" dirty="0" err="1"/>
              <a:t>automation</a:t>
            </a:r>
            <a:r>
              <a:rPr lang="nl-NL" dirty="0"/>
              <a:t> on </a:t>
            </a:r>
            <a:r>
              <a:rPr lang="nl-NL" dirty="0" err="1"/>
              <a:t>where</a:t>
            </a:r>
            <a:r>
              <a:rPr lang="nl-NL" dirty="0"/>
              <a:t> data </a:t>
            </a:r>
            <a:r>
              <a:rPr lang="nl-NL" dirty="0" err="1"/>
              <a:t>from</a:t>
            </a:r>
            <a:r>
              <a:rPr lang="nl-NL" dirty="0"/>
              <a:t> </a:t>
            </a:r>
            <a:r>
              <a:rPr lang="nl-NL" dirty="0" err="1"/>
              <a:t>an</a:t>
            </a:r>
            <a:r>
              <a:rPr lang="nl-NL" dirty="0"/>
              <a:t> </a:t>
            </a:r>
            <a:r>
              <a:rPr lang="nl-NL" dirty="0" err="1"/>
              <a:t>observation</a:t>
            </a:r>
            <a:r>
              <a:rPr lang="nl-NL" dirty="0"/>
              <a:t> </a:t>
            </a:r>
            <a:r>
              <a:rPr lang="nl-NL" dirty="0" err="1"/>
              <a:t>goes</a:t>
            </a:r>
            <a:endParaRPr lang="nl-NL" dirty="0"/>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pic>
        <p:nvPicPr>
          <p:cNvPr id="6" name="Picture Placeholder 8">
            <a:extLst>
              <a:ext uri="{FF2B5EF4-FFF2-40B4-BE49-F238E27FC236}">
                <a16:creationId xmlns:a16="http://schemas.microsoft.com/office/drawing/2014/main" id="{15709A1A-9367-344F-BFF7-FF0B5D9201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83732" y="0"/>
            <a:ext cx="3108268" cy="1975459"/>
          </a:xfrm>
          <a:prstGeom prst="rect">
            <a:avLst/>
          </a:prstGeom>
        </p:spPr>
      </p:pic>
      <p:pic>
        <p:nvPicPr>
          <p:cNvPr id="7" name="Picture 6">
            <a:extLst>
              <a:ext uri="{FF2B5EF4-FFF2-40B4-BE49-F238E27FC236}">
                <a16:creationId xmlns:a16="http://schemas.microsoft.com/office/drawing/2014/main" id="{813A0FE6-5076-6C49-B7CD-BE4A1E47261B}"/>
              </a:ext>
            </a:extLst>
          </p:cNvPr>
          <p:cNvPicPr>
            <a:picLocks noChangeAspect="1"/>
          </p:cNvPicPr>
          <p:nvPr/>
        </p:nvPicPr>
        <p:blipFill>
          <a:blip r:embed="rId5"/>
          <a:stretch>
            <a:fillRect/>
          </a:stretch>
        </p:blipFill>
        <p:spPr>
          <a:xfrm>
            <a:off x="965200" y="4800600"/>
            <a:ext cx="1600200" cy="1600200"/>
          </a:xfrm>
          <a:prstGeom prst="rect">
            <a:avLst/>
          </a:prstGeom>
        </p:spPr>
      </p:pic>
    </p:spTree>
    <p:extLst>
      <p:ext uri="{BB962C8B-B14F-4D97-AF65-F5344CB8AC3E}">
        <p14:creationId xmlns:p14="http://schemas.microsoft.com/office/powerpoint/2010/main" val="277467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C587B-728B-7D42-BD6D-722D7EF8CFAE}"/>
              </a:ext>
            </a:extLst>
          </p:cNvPr>
          <p:cNvSpPr>
            <a:spLocks noGrp="1"/>
          </p:cNvSpPr>
          <p:nvPr>
            <p:ph type="title"/>
          </p:nvPr>
        </p:nvSpPr>
        <p:spPr/>
        <p:txBody>
          <a:bodyPr/>
          <a:lstStyle/>
          <a:p>
            <a:r>
              <a:rPr lang="nl-NL" dirty="0" err="1"/>
              <a:t>Use</a:t>
            </a:r>
            <a:r>
              <a:rPr lang="nl-NL" dirty="0"/>
              <a:t> case 1: Data </a:t>
            </a:r>
            <a:r>
              <a:rPr lang="nl-NL" dirty="0" err="1"/>
              <a:t>ingest</a:t>
            </a:r>
            <a:endParaRPr lang="nl-NL" dirty="0"/>
          </a:p>
        </p:txBody>
      </p:sp>
      <p:sp>
        <p:nvSpPr>
          <p:cNvPr id="3" name="Tijdelijke aanduiding voor inhoud 2">
            <a:extLst>
              <a:ext uri="{FF2B5EF4-FFF2-40B4-BE49-F238E27FC236}">
                <a16:creationId xmlns:a16="http://schemas.microsoft.com/office/drawing/2014/main" id="{01DAD1B2-9DF5-0F4C-B9E6-652802315539}"/>
              </a:ext>
            </a:extLst>
          </p:cNvPr>
          <p:cNvSpPr>
            <a:spLocks noGrp="1"/>
          </p:cNvSpPr>
          <p:nvPr>
            <p:ph idx="1"/>
          </p:nvPr>
        </p:nvSpPr>
        <p:spPr>
          <a:xfrm>
            <a:off x="838200" y="1825625"/>
            <a:ext cx="7823200" cy="4351338"/>
          </a:xfrm>
        </p:spPr>
        <p:txBody>
          <a:bodyPr>
            <a:normAutofit/>
          </a:bodyPr>
          <a:lstStyle/>
          <a:p>
            <a:r>
              <a:rPr lang="nl-NL" dirty="0"/>
              <a:t>Data is </a:t>
            </a:r>
            <a:r>
              <a:rPr lang="nl-NL" dirty="0" err="1"/>
              <a:t>generated</a:t>
            </a:r>
            <a:r>
              <a:rPr lang="nl-NL" dirty="0"/>
              <a:t> in Groningen, </a:t>
            </a:r>
            <a:r>
              <a:rPr lang="nl-NL" dirty="0" err="1"/>
              <a:t>and</a:t>
            </a:r>
            <a:r>
              <a:rPr lang="nl-NL" dirty="0"/>
              <a:t> </a:t>
            </a:r>
            <a:r>
              <a:rPr lang="nl-NL" dirty="0" err="1"/>
              <a:t>needs</a:t>
            </a:r>
            <a:r>
              <a:rPr lang="nl-NL" dirty="0"/>
              <a:t> </a:t>
            </a:r>
            <a:r>
              <a:rPr lang="nl-NL" dirty="0" err="1"/>
              <a:t>to</a:t>
            </a:r>
            <a:r>
              <a:rPr lang="nl-NL" dirty="0"/>
              <a:t> </a:t>
            </a:r>
            <a:r>
              <a:rPr lang="nl-NL" dirty="0" err="1"/>
              <a:t>be</a:t>
            </a:r>
            <a:r>
              <a:rPr lang="nl-NL" dirty="0"/>
              <a:t> </a:t>
            </a:r>
            <a:r>
              <a:rPr lang="nl-NL" dirty="0" err="1"/>
              <a:t>ingested</a:t>
            </a:r>
            <a:r>
              <a:rPr lang="nl-NL" dirty="0"/>
              <a:t> </a:t>
            </a:r>
            <a:r>
              <a:rPr lang="nl-NL" dirty="0" err="1"/>
              <a:t>into</a:t>
            </a:r>
            <a:r>
              <a:rPr lang="nl-NL" dirty="0"/>
              <a:t> </a:t>
            </a:r>
            <a:r>
              <a:rPr lang="nl-NL" dirty="0" err="1"/>
              <a:t>the</a:t>
            </a:r>
            <a:r>
              <a:rPr lang="nl-NL" dirty="0"/>
              <a:t> </a:t>
            </a:r>
            <a:r>
              <a:rPr lang="nl-NL" dirty="0" err="1"/>
              <a:t>archive</a:t>
            </a:r>
            <a:r>
              <a:rPr lang="nl-NL" dirty="0"/>
              <a:t>. </a:t>
            </a:r>
          </a:p>
          <a:p>
            <a:pPr lvl="1"/>
            <a:r>
              <a:rPr lang="nl-NL" dirty="0" err="1"/>
              <a:t>There</a:t>
            </a:r>
            <a:r>
              <a:rPr lang="nl-NL" dirty="0"/>
              <a:t> </a:t>
            </a:r>
            <a:r>
              <a:rPr lang="nl-NL" dirty="0" err="1"/>
              <a:t>all</a:t>
            </a:r>
            <a:r>
              <a:rPr lang="nl-NL" dirty="0"/>
              <a:t> data </a:t>
            </a:r>
            <a:r>
              <a:rPr lang="nl-NL" dirty="0" err="1"/>
              <a:t>goes</a:t>
            </a:r>
            <a:r>
              <a:rPr lang="nl-NL" dirty="0"/>
              <a:t> </a:t>
            </a:r>
            <a:r>
              <a:rPr lang="nl-NL" dirty="0" err="1"/>
              <a:t>to</a:t>
            </a:r>
            <a:r>
              <a:rPr lang="nl-NL" dirty="0"/>
              <a:t> tape (or in </a:t>
            </a:r>
            <a:r>
              <a:rPr lang="nl-NL" dirty="0" err="1"/>
              <a:t>QoS</a:t>
            </a:r>
            <a:r>
              <a:rPr lang="nl-NL" dirty="0"/>
              <a:t> </a:t>
            </a:r>
            <a:r>
              <a:rPr lang="nl-NL" dirty="0" err="1"/>
              <a:t>lingo</a:t>
            </a:r>
            <a:r>
              <a:rPr lang="nl-NL" dirty="0"/>
              <a:t>: </a:t>
            </a:r>
            <a:r>
              <a:rPr lang="nl-NL" dirty="0" err="1"/>
              <a:t>cheap</a:t>
            </a:r>
            <a:r>
              <a:rPr lang="nl-NL" dirty="0"/>
              <a:t> long-term storage).</a:t>
            </a:r>
          </a:p>
          <a:p>
            <a:pPr lvl="1"/>
            <a:r>
              <a:rPr lang="nl-NL" dirty="0" err="1"/>
              <a:t>Since</a:t>
            </a:r>
            <a:r>
              <a:rPr lang="nl-NL" dirty="0"/>
              <a:t> </a:t>
            </a:r>
            <a:r>
              <a:rPr lang="nl-NL" dirty="0" err="1"/>
              <a:t>someone</a:t>
            </a:r>
            <a:r>
              <a:rPr lang="nl-NL" dirty="0"/>
              <a:t> </a:t>
            </a:r>
            <a:r>
              <a:rPr lang="nl-NL" dirty="0" err="1"/>
              <a:t>requested</a:t>
            </a:r>
            <a:r>
              <a:rPr lang="nl-NL" dirty="0"/>
              <a:t> </a:t>
            </a:r>
            <a:r>
              <a:rPr lang="nl-NL" dirty="0" err="1"/>
              <a:t>the</a:t>
            </a:r>
            <a:r>
              <a:rPr lang="nl-NL" dirty="0"/>
              <a:t> </a:t>
            </a:r>
            <a:r>
              <a:rPr lang="nl-NL" dirty="0" err="1"/>
              <a:t>observation</a:t>
            </a:r>
            <a:r>
              <a:rPr lang="nl-NL" dirty="0"/>
              <a:t>, we </a:t>
            </a:r>
            <a:r>
              <a:rPr lang="nl-NL" dirty="0" err="1"/>
              <a:t>expect</a:t>
            </a:r>
            <a:r>
              <a:rPr lang="nl-NL" dirty="0"/>
              <a:t> </a:t>
            </a:r>
            <a:r>
              <a:rPr lang="nl-NL" dirty="0" err="1"/>
              <a:t>there</a:t>
            </a:r>
            <a:r>
              <a:rPr lang="nl-NL" dirty="0"/>
              <a:t> </a:t>
            </a:r>
            <a:r>
              <a:rPr lang="nl-NL" dirty="0" err="1"/>
              <a:t>to</a:t>
            </a:r>
            <a:r>
              <a:rPr lang="nl-NL" dirty="0"/>
              <a:t> </a:t>
            </a:r>
            <a:r>
              <a:rPr lang="nl-NL" dirty="0" err="1"/>
              <a:t>be</a:t>
            </a:r>
            <a:r>
              <a:rPr lang="nl-NL" dirty="0"/>
              <a:t> </a:t>
            </a:r>
            <a:r>
              <a:rPr lang="nl-NL" dirty="0" err="1"/>
              <a:t>requests</a:t>
            </a:r>
            <a:r>
              <a:rPr lang="nl-NL" dirty="0"/>
              <a:t> </a:t>
            </a:r>
            <a:r>
              <a:rPr lang="nl-NL" dirty="0" err="1"/>
              <a:t>to</a:t>
            </a:r>
            <a:r>
              <a:rPr lang="nl-NL" dirty="0"/>
              <a:t> download </a:t>
            </a:r>
            <a:r>
              <a:rPr lang="nl-NL" dirty="0" err="1"/>
              <a:t>it</a:t>
            </a:r>
            <a:r>
              <a:rPr lang="nl-NL" dirty="0"/>
              <a:t> </a:t>
            </a:r>
            <a:r>
              <a:rPr lang="nl-NL" dirty="0" err="1"/>
              <a:t>during</a:t>
            </a:r>
            <a:r>
              <a:rPr lang="nl-NL" dirty="0"/>
              <a:t> </a:t>
            </a:r>
            <a:r>
              <a:rPr lang="nl-NL" dirty="0" err="1"/>
              <a:t>the</a:t>
            </a:r>
            <a:r>
              <a:rPr lang="nl-NL" dirty="0"/>
              <a:t> first week, </a:t>
            </a:r>
            <a:r>
              <a:rPr lang="nl-NL" dirty="0" err="1"/>
              <a:t>so</a:t>
            </a:r>
            <a:r>
              <a:rPr lang="nl-NL" dirty="0"/>
              <a:t> we keep </a:t>
            </a:r>
            <a:r>
              <a:rPr lang="nl-NL" dirty="0" err="1"/>
              <a:t>it</a:t>
            </a:r>
            <a:r>
              <a:rPr lang="nl-NL" dirty="0"/>
              <a:t> on disk </a:t>
            </a:r>
            <a:r>
              <a:rPr lang="nl-NL" dirty="0" err="1"/>
              <a:t>for</a:t>
            </a:r>
            <a:r>
              <a:rPr lang="nl-NL" dirty="0"/>
              <a:t> a week (or in </a:t>
            </a:r>
            <a:r>
              <a:rPr lang="nl-NL" dirty="0" err="1"/>
              <a:t>QoS</a:t>
            </a:r>
            <a:r>
              <a:rPr lang="nl-NL" dirty="0"/>
              <a:t> </a:t>
            </a:r>
            <a:r>
              <a:rPr lang="nl-NL" dirty="0" err="1"/>
              <a:t>lingo</a:t>
            </a:r>
            <a:r>
              <a:rPr lang="nl-NL" dirty="0"/>
              <a:t>: </a:t>
            </a:r>
            <a:r>
              <a:rPr lang="nl-NL" dirty="0" err="1"/>
              <a:t>fast</a:t>
            </a:r>
            <a:r>
              <a:rPr lang="nl-NL" dirty="0"/>
              <a:t> storage)</a:t>
            </a:r>
          </a:p>
          <a:p>
            <a:r>
              <a:rPr lang="nl-NL" dirty="0"/>
              <a:t> For </a:t>
            </a:r>
            <a:r>
              <a:rPr lang="nl-NL" dirty="0" err="1"/>
              <a:t>the</a:t>
            </a:r>
            <a:r>
              <a:rPr lang="nl-NL" dirty="0"/>
              <a:t> copy </a:t>
            </a:r>
            <a:r>
              <a:rPr lang="nl-NL" dirty="0" err="1"/>
              <a:t>itself</a:t>
            </a:r>
            <a:r>
              <a:rPr lang="nl-NL" dirty="0"/>
              <a:t> we want </a:t>
            </a:r>
            <a:r>
              <a:rPr lang="nl-NL" dirty="0" err="1"/>
              <a:t>to</a:t>
            </a:r>
            <a:r>
              <a:rPr lang="nl-NL" dirty="0"/>
              <a:t> </a:t>
            </a:r>
            <a:r>
              <a:rPr lang="nl-NL" dirty="0" err="1"/>
              <a:t>be</a:t>
            </a:r>
            <a:r>
              <a:rPr lang="nl-NL" dirty="0"/>
              <a:t> </a:t>
            </a:r>
            <a:r>
              <a:rPr lang="nl-NL" dirty="0" err="1"/>
              <a:t>able</a:t>
            </a:r>
            <a:r>
              <a:rPr lang="nl-NL" dirty="0"/>
              <a:t> </a:t>
            </a:r>
            <a:r>
              <a:rPr lang="nl-NL" dirty="0" err="1"/>
              <a:t>to</a:t>
            </a:r>
            <a:r>
              <a:rPr lang="nl-NL" dirty="0"/>
              <a:t> </a:t>
            </a:r>
            <a:r>
              <a:rPr lang="nl-NL" dirty="0" err="1"/>
              <a:t>use</a:t>
            </a:r>
            <a:r>
              <a:rPr lang="nl-NL" dirty="0"/>
              <a:t> </a:t>
            </a:r>
            <a:r>
              <a:rPr lang="nl-NL" dirty="0" err="1"/>
              <a:t>custom</a:t>
            </a:r>
            <a:r>
              <a:rPr lang="nl-NL" dirty="0"/>
              <a:t> </a:t>
            </a:r>
            <a:r>
              <a:rPr lang="nl-NL" dirty="0" err="1"/>
              <a:t>tooling</a:t>
            </a:r>
            <a:r>
              <a:rPr lang="nl-NL" dirty="0"/>
              <a:t>, </a:t>
            </a:r>
            <a:r>
              <a:rPr lang="nl-NL" dirty="0" err="1"/>
              <a:t>and</a:t>
            </a:r>
            <a:r>
              <a:rPr lang="nl-NL" dirty="0"/>
              <a:t> register </a:t>
            </a:r>
            <a:r>
              <a:rPr lang="nl-NL" dirty="0" err="1"/>
              <a:t>the</a:t>
            </a:r>
            <a:r>
              <a:rPr lang="nl-NL" dirty="0"/>
              <a:t> </a:t>
            </a:r>
            <a:r>
              <a:rPr lang="nl-NL" dirty="0" err="1"/>
              <a:t>copied</a:t>
            </a:r>
            <a:r>
              <a:rPr lang="nl-NL" dirty="0"/>
              <a:t> data in </a:t>
            </a:r>
            <a:r>
              <a:rPr lang="nl-NL" dirty="0" err="1"/>
              <a:t>the</a:t>
            </a:r>
            <a:r>
              <a:rPr lang="nl-NL" dirty="0"/>
              <a:t> </a:t>
            </a:r>
            <a:r>
              <a:rPr lang="nl-NL" dirty="0" err="1"/>
              <a:t>Datalake</a:t>
            </a:r>
            <a:r>
              <a:rPr lang="nl-NL" dirty="0"/>
              <a:t>.</a:t>
            </a:r>
          </a:p>
        </p:txBody>
      </p:sp>
      <p:pic>
        <p:nvPicPr>
          <p:cNvPr id="10" name="Picture Placeholder 9">
            <a:extLst>
              <a:ext uri="{FF2B5EF4-FFF2-40B4-BE49-F238E27FC236}">
                <a16:creationId xmlns:a16="http://schemas.microsoft.com/office/drawing/2014/main" id="{7004905F-A3F0-634F-92FC-15D745EACF35}"/>
              </a:ext>
            </a:extLst>
          </p:cNvPr>
          <p:cNvPicPr>
            <a:picLocks noGrp="1" noChangeAspect="1"/>
          </p:cNvPicPr>
          <p:nvPr>
            <p:ph type="pic" sz="quarter" idx="11"/>
          </p:nvPr>
        </p:nvPicPr>
        <p:blipFill rotWithShape="1">
          <a:blip r:embed="rId2"/>
          <a:srcRect l="-14280" r="-14280"/>
          <a:stretch/>
        </p:blipFill>
        <p:spPr/>
      </p:pic>
      <p:pic>
        <p:nvPicPr>
          <p:cNvPr id="8" name="Picture Placeholder 7">
            <a:extLst>
              <a:ext uri="{FF2B5EF4-FFF2-40B4-BE49-F238E27FC236}">
                <a16:creationId xmlns:a16="http://schemas.microsoft.com/office/drawing/2014/main" id="{6910CD49-63B6-6E42-B992-42F04A815925}"/>
              </a:ext>
            </a:extLst>
          </p:cNvPr>
          <p:cNvPicPr>
            <a:picLocks noGrp="1" noChangeAspect="1"/>
          </p:cNvPicPr>
          <p:nvPr>
            <p:ph type="pic" sz="quarter" idx="12"/>
          </p:nvPr>
        </p:nvPicPr>
        <p:blipFill rotWithShape="1">
          <a:blip r:embed="rId3"/>
          <a:srcRect t="-11272" b="-11272"/>
          <a:stretch/>
        </p:blipFill>
        <p:spPr/>
      </p:pic>
      <p:pic>
        <p:nvPicPr>
          <p:cNvPr id="9" name="Picture 8">
            <a:extLst>
              <a:ext uri="{FF2B5EF4-FFF2-40B4-BE49-F238E27FC236}">
                <a16:creationId xmlns:a16="http://schemas.microsoft.com/office/drawing/2014/main" id="{8C130C08-233C-1348-A66E-77DBFCAA5127}"/>
              </a:ext>
            </a:extLst>
          </p:cNvPr>
          <p:cNvPicPr>
            <a:picLocks noChangeAspect="1"/>
          </p:cNvPicPr>
          <p:nvPr/>
        </p:nvPicPr>
        <p:blipFill>
          <a:blip r:embed="rId4"/>
          <a:stretch>
            <a:fillRect/>
          </a:stretch>
        </p:blipFill>
        <p:spPr>
          <a:xfrm>
            <a:off x="8902700" y="140584"/>
            <a:ext cx="3289300" cy="6082955"/>
          </a:xfrm>
          <a:prstGeom prst="rect">
            <a:avLst/>
          </a:prstGeom>
        </p:spPr>
      </p:pic>
    </p:spTree>
    <p:extLst>
      <p:ext uri="{BB962C8B-B14F-4D97-AF65-F5344CB8AC3E}">
        <p14:creationId xmlns:p14="http://schemas.microsoft.com/office/powerpoint/2010/main" val="48272011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RON_Template_Powerpoint" id="{29C97300-ACFF-A744-8047-1F7667E13BDB}" vid="{DD2B2F54-A70B-984F-8031-AF4921ACC2A3}"/>
    </a:ext>
  </a:extLst>
</a:theme>
</file>

<file path=docProps/app.xml><?xml version="1.0" encoding="utf-8"?>
<Properties xmlns="http://schemas.openxmlformats.org/officeDocument/2006/extended-properties" xmlns:vt="http://schemas.openxmlformats.org/officeDocument/2006/docPropsVTypes">
  <Template>Kantoorthema</Template>
  <TotalTime>696</TotalTime>
  <Words>721</Words>
  <Application>Microsoft Macintosh PowerPoint</Application>
  <PresentationFormat>Widescreen</PresentationFormat>
  <Paragraphs>59</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Source Sans Pro</vt:lpstr>
      <vt:lpstr>STIXGeneral</vt:lpstr>
      <vt:lpstr>Times</vt:lpstr>
      <vt:lpstr>Kantoorthema</vt:lpstr>
      <vt:lpstr>PowerPoint Presentation</vt:lpstr>
      <vt:lpstr>LOFAR use cases as experimented on the federated data lake</vt:lpstr>
      <vt:lpstr>LOFAR - science</vt:lpstr>
      <vt:lpstr>LOFAR - instrument</vt:lpstr>
      <vt:lpstr>LOFAR - array</vt:lpstr>
      <vt:lpstr>LOFAR – data flow</vt:lpstr>
      <vt:lpstr>LOFAR – data flow</vt:lpstr>
      <vt:lpstr>DIOS, ESCAPE</vt:lpstr>
      <vt:lpstr>Use case 1: Data ingest</vt:lpstr>
      <vt:lpstr>Use case 2a: Data processing</vt:lpstr>
      <vt:lpstr>Use case 2a: Data processing</vt:lpstr>
      <vt:lpstr>Use case 2a: a LOFAR image!</vt:lpstr>
      <vt:lpstr>Use case 2b: Combining images</vt:lpstr>
      <vt:lpstr>Use case 2b: Resulting image</vt:lpstr>
      <vt:lpstr>DIOS for radio astronomy</vt:lpstr>
      <vt:lpstr>Ongoing efforts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 Grange</dc:creator>
  <cp:lastModifiedBy>Yan Grange</cp:lastModifiedBy>
  <cp:revision>3</cp:revision>
  <dcterms:created xsi:type="dcterms:W3CDTF">2022-03-30T07:11:12Z</dcterms:created>
  <dcterms:modified xsi:type="dcterms:W3CDTF">2022-03-30T19:07:28Z</dcterms:modified>
</cp:coreProperties>
</file>