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64" r:id="rId3"/>
    <p:sldId id="269" r:id="rId4"/>
    <p:sldId id="270" r:id="rId5"/>
    <p:sldId id="267" r:id="rId6"/>
    <p:sldId id="275" r:id="rId7"/>
    <p:sldId id="266" r:id="rId8"/>
    <p:sldId id="259" r:id="rId9"/>
    <p:sldId id="257" r:id="rId10"/>
    <p:sldId id="260" r:id="rId11"/>
    <p:sldId id="261" r:id="rId12"/>
    <p:sldId id="258" r:id="rId13"/>
    <p:sldId id="274" r:id="rId14"/>
    <p:sldId id="268" r:id="rId15"/>
  </p:sldIdLst>
  <p:sldSz cx="12192000" cy="6858000"/>
  <p:notesSz cx="6858000" cy="9144000"/>
  <p:embeddedFontLst>
    <p:embeddedFont>
      <p:font typeface="Corbel" panose="020B0503020204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9">
          <p15:clr>
            <a:srgbClr val="A4A3A4"/>
          </p15:clr>
        </p15:guide>
        <p15:guide id="2" pos="7100">
          <p15:clr>
            <a:srgbClr val="A4A3A4"/>
          </p15:clr>
        </p15:guide>
        <p15:guide id="3" orient="horz" pos="551">
          <p15:clr>
            <a:srgbClr val="A4A3A4"/>
          </p15:clr>
        </p15:guide>
        <p15:guide id="4" pos="234">
          <p15:clr>
            <a:srgbClr val="A4A3A4"/>
          </p15:clr>
        </p15:guide>
        <p15:guide id="5" pos="7475">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tBILsaCznJlG6i7X9emevav/T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8"/>
    <p:restoredTop sz="67606"/>
  </p:normalViewPr>
  <p:slideViewPr>
    <p:cSldViewPr snapToGrid="0">
      <p:cViewPr varScale="1">
        <p:scale>
          <a:sx n="34" d="100"/>
          <a:sy n="34" d="100"/>
        </p:scale>
        <p:origin x="1282" y="53"/>
      </p:cViewPr>
      <p:guideLst>
        <p:guide orient="horz" pos="199"/>
        <p:guide pos="7100"/>
        <p:guide orient="horz" pos="551"/>
        <p:guide pos="234"/>
        <p:guide pos="74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90" name="Google Shape;2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For example – we had a call before summer for datasets; work to publish the first cohort of FAIR RI data resources in the cloud is now underway</a:t>
            </a:r>
            <a:endParaRPr dirty="0"/>
          </a:p>
          <a:p>
            <a:pPr marL="0" lvl="0" indent="0" algn="l" rtl="0">
              <a:lnSpc>
                <a:spcPct val="100000"/>
              </a:lnSpc>
              <a:spcBef>
                <a:spcPts val="0"/>
              </a:spcBef>
              <a:spcAft>
                <a:spcPts val="0"/>
              </a:spcAft>
              <a:buSzPts val="1400"/>
              <a:buNone/>
            </a:pPr>
            <a:r>
              <a:rPr lang="en-GB" dirty="0"/>
              <a:t>And</a:t>
            </a:r>
            <a:endParaRPr dirty="0"/>
          </a:p>
          <a:p>
            <a:pPr marL="0" lvl="0" indent="0" algn="l" rtl="0">
              <a:lnSpc>
                <a:spcPct val="100000"/>
              </a:lnSpc>
              <a:spcBef>
                <a:spcPts val="0"/>
              </a:spcBef>
              <a:spcAft>
                <a:spcPts val="0"/>
              </a:spcAft>
              <a:buSzPts val="1400"/>
              <a:buNone/>
            </a:pPr>
            <a:r>
              <a:rPr lang="en-GB" dirty="0" err="1"/>
              <a:t>Resleased</a:t>
            </a:r>
            <a:r>
              <a:rPr lang="en-GB" dirty="0"/>
              <a:t> guideline documents on FAIR, secure data access with mapping of national capabilities</a:t>
            </a:r>
            <a:endParaRPr dirty="0"/>
          </a:p>
          <a:p>
            <a:pPr marL="0" lvl="0" indent="0" algn="l" rtl="0">
              <a:lnSpc>
                <a:spcPct val="100000"/>
              </a:lnSpc>
              <a:spcBef>
                <a:spcPts val="0"/>
              </a:spcBef>
              <a:spcAft>
                <a:spcPts val="0"/>
              </a:spcAft>
              <a:buSzPts val="1400"/>
              <a:buNone/>
            </a:pPr>
            <a:r>
              <a:rPr lang="en-GB" dirty="0"/>
              <a:t>Several training events and hackathons to build capacity in RI’s for federated, cloud-based analytics in our tools work-package</a:t>
            </a:r>
            <a:endParaRPr dirty="0"/>
          </a:p>
        </p:txBody>
      </p:sp>
      <p:sp>
        <p:nvSpPr>
          <p:cNvPr id="322" name="Google Shape;3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 example – we had a call before summer for datasets; work to publish the first cohort of FAIR RI data resources in the cloud is now underway</a:t>
            </a:r>
            <a:endParaRPr/>
          </a:p>
          <a:p>
            <a:pPr marL="0" lvl="0" indent="0" algn="l" rtl="0">
              <a:lnSpc>
                <a:spcPct val="100000"/>
              </a:lnSpc>
              <a:spcBef>
                <a:spcPts val="0"/>
              </a:spcBef>
              <a:spcAft>
                <a:spcPts val="0"/>
              </a:spcAft>
              <a:buSzPts val="1400"/>
              <a:buNone/>
            </a:pPr>
            <a:r>
              <a:rPr lang="en-GB"/>
              <a:t>And</a:t>
            </a:r>
            <a:endParaRPr/>
          </a:p>
          <a:p>
            <a:pPr marL="0" lvl="0" indent="0" algn="l" rtl="0">
              <a:lnSpc>
                <a:spcPct val="100000"/>
              </a:lnSpc>
              <a:spcBef>
                <a:spcPts val="0"/>
              </a:spcBef>
              <a:spcAft>
                <a:spcPts val="0"/>
              </a:spcAft>
              <a:buSzPts val="1400"/>
              <a:buNone/>
            </a:pPr>
            <a:r>
              <a:rPr lang="en-GB"/>
              <a:t>Resleased guideline documents on FAIR, secure data access with mapping of national capabilities</a:t>
            </a:r>
            <a:endParaRPr/>
          </a:p>
          <a:p>
            <a:pPr marL="0" lvl="0" indent="0" algn="l" rtl="0">
              <a:lnSpc>
                <a:spcPct val="100000"/>
              </a:lnSpc>
              <a:spcBef>
                <a:spcPts val="0"/>
              </a:spcBef>
              <a:spcAft>
                <a:spcPts val="0"/>
              </a:spcAft>
              <a:buSzPts val="1400"/>
              <a:buNone/>
            </a:pPr>
            <a:r>
              <a:rPr lang="en-GB"/>
              <a:t>Several training events and hackathons to build capacity in RI’s for federated, cloud-based analytics in our tools work-package</a:t>
            </a:r>
            <a:endParaRPr/>
          </a:p>
        </p:txBody>
      </p:sp>
      <p:sp>
        <p:nvSpPr>
          <p:cNvPr id="322" name="Google Shape;3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174903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science data is rich and diverse </a:t>
            </a:r>
          </a:p>
          <a:p>
            <a:r>
              <a:rPr lang="en-US" dirty="0"/>
              <a:t>The Life Science Research Infrastructures provide access to ad- </a:t>
            </a:r>
            <a:r>
              <a:rPr lang="en-US" dirty="0" err="1"/>
              <a:t>vanced</a:t>
            </a:r>
            <a:r>
              <a:rPr lang="en-US" dirty="0"/>
              <a:t> instruments and research facilities that describe biology from single molecules to ecosystems and long-term population cohorts. </a:t>
            </a:r>
          </a:p>
          <a:p>
            <a:r>
              <a:rPr lang="en-US" dirty="0"/>
              <a:t>Connecting digital life science data will allow us to address major challenges facing humanity </a:t>
            </a:r>
          </a:p>
          <a:p>
            <a:r>
              <a:rPr lang="en-US" dirty="0"/>
              <a:t>These include the 5 EU missions in Horizon Europe: </a:t>
            </a:r>
          </a:p>
          <a:p>
            <a:r>
              <a:rPr lang="en-US" dirty="0"/>
              <a:t>• Cancer</a:t>
            </a:r>
            <a:br>
              <a:rPr lang="en-US" dirty="0"/>
            </a:br>
            <a:r>
              <a:rPr lang="en-US" dirty="0"/>
              <a:t>• Adaptation to climate change including societal transformation • Healthy oceans, seas, coastal and inland waters</a:t>
            </a:r>
            <a:br>
              <a:rPr lang="en-US" dirty="0"/>
            </a:br>
            <a:r>
              <a:rPr lang="en-US" dirty="0"/>
              <a:t>• Climate-neutral and smart cities</a:t>
            </a:r>
            <a:br>
              <a:rPr lang="en-US" dirty="0"/>
            </a:br>
            <a:r>
              <a:rPr lang="en-US" dirty="0"/>
              <a:t>• Soil health and food </a:t>
            </a:r>
          </a:p>
          <a:p>
            <a:r>
              <a:rPr lang="en-US" dirty="0"/>
              <a:t>EOSC-Life provides solutions so that life scientists can make use of data, tools and workflows in the cloud </a:t>
            </a:r>
          </a:p>
          <a:p>
            <a:r>
              <a:rPr lang="en-US" dirty="0"/>
              <a:t>Vast amounts of data are processed and </a:t>
            </a:r>
            <a:r>
              <a:rPr lang="en-US" dirty="0" err="1"/>
              <a:t>analysed</a:t>
            </a:r>
            <a:r>
              <a:rPr lang="en-US" dirty="0"/>
              <a:t> daily in the life sciences. EOSC-Life aims to make data, tools and analysis work- flows more findable, accessible, interoperable and reusable (FAIR) through cloud deployment of these resources.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429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 example – we had a call before summer for datasets; work to publish the first cohort of FAIR RI data resources in the cloud is now underway</a:t>
            </a:r>
            <a:endParaRPr/>
          </a:p>
          <a:p>
            <a:pPr marL="0" lvl="0" indent="0" algn="l" rtl="0">
              <a:lnSpc>
                <a:spcPct val="100000"/>
              </a:lnSpc>
              <a:spcBef>
                <a:spcPts val="0"/>
              </a:spcBef>
              <a:spcAft>
                <a:spcPts val="0"/>
              </a:spcAft>
              <a:buSzPts val="1400"/>
              <a:buNone/>
            </a:pPr>
            <a:r>
              <a:rPr lang="en-GB"/>
              <a:t>And</a:t>
            </a:r>
            <a:endParaRPr/>
          </a:p>
          <a:p>
            <a:pPr marL="0" lvl="0" indent="0" algn="l" rtl="0">
              <a:lnSpc>
                <a:spcPct val="100000"/>
              </a:lnSpc>
              <a:spcBef>
                <a:spcPts val="0"/>
              </a:spcBef>
              <a:spcAft>
                <a:spcPts val="0"/>
              </a:spcAft>
              <a:buSzPts val="1400"/>
              <a:buNone/>
            </a:pPr>
            <a:r>
              <a:rPr lang="en-GB"/>
              <a:t>Resleased guideline documents on FAIR, secure data access with mapping of national capabilities</a:t>
            </a:r>
            <a:endParaRPr/>
          </a:p>
          <a:p>
            <a:pPr marL="0" lvl="0" indent="0" algn="l" rtl="0">
              <a:lnSpc>
                <a:spcPct val="100000"/>
              </a:lnSpc>
              <a:spcBef>
                <a:spcPts val="0"/>
              </a:spcBef>
              <a:spcAft>
                <a:spcPts val="0"/>
              </a:spcAft>
              <a:buSzPts val="1400"/>
              <a:buNone/>
            </a:pPr>
            <a:r>
              <a:rPr lang="en-GB"/>
              <a:t>Several training events and hackathons to build capacity in RI’s for federated, cloud-based analytics in our tools work-package</a:t>
            </a:r>
            <a:endParaRPr/>
          </a:p>
        </p:txBody>
      </p:sp>
      <p:sp>
        <p:nvSpPr>
          <p:cNvPr id="322" name="Google Shape;3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effectLst/>
                <a:latin typeface="Calibri"/>
                <a:ea typeface="Calibri"/>
                <a:cs typeface="Calibri"/>
                <a:sym typeface="Calibri"/>
              </a:rPr>
              <a:t>By populating EOSC-Life, we are not merely fulfilling a project’s goals—we are building tools and training people to make this the new normal for life science data. European scientists should be able to collaborate and reuse data regardless of where they are based. Training programmes, workshops and hackathons help to prepare our users for a new way of work- </a:t>
            </a:r>
            <a:r>
              <a:rPr lang="en-GB" sz="1200" b="0" i="0" u="none" strike="noStrike" cap="none" dirty="0" err="1">
                <a:solidFill>
                  <a:schemeClr val="dk1"/>
                </a:solidFill>
                <a:effectLst/>
                <a:latin typeface="Calibri"/>
                <a:ea typeface="Calibri"/>
                <a:cs typeface="Calibri"/>
                <a:sym typeface="Calibri"/>
              </a:rPr>
              <a:t>ing</a:t>
            </a:r>
            <a:r>
              <a:rPr lang="en-GB" sz="1200" b="0" i="0" u="none" strike="noStrike" cap="none" dirty="0">
                <a:solidFill>
                  <a:schemeClr val="dk1"/>
                </a:solidFill>
                <a:effectLst/>
                <a:latin typeface="Calibri"/>
                <a:ea typeface="Calibri"/>
                <a:cs typeface="Calibri"/>
                <a:sym typeface="Calibri"/>
              </a:rPr>
              <a:t>. Open calls and demonstrator projects guide our developments and create examples for other projects—illustrating the capabilities of EOSC-Life. </a:t>
            </a:r>
            <a:endParaRPr lang="en-GB"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139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Data sharing and digital tools are critical for the response to the pandemic. EOSC-Life partners and solutions were well positioned to respond quickly to the needs of our community with efforts such as: </a:t>
            </a:r>
            <a:endParaRPr lang="en-GB"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484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b4295fd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b4295fd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Take you through one example – on COVID, as very timely, but this is true in many other fields; we are starting a project with Historic England 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b4294fa6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b4294fa6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b4294fa6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b4294fa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a5f557cb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ca5f557cb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ca5f557cb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15"/>
        <p:cNvGrpSpPr/>
        <p:nvPr/>
      </p:nvGrpSpPr>
      <p:grpSpPr>
        <a:xfrm>
          <a:off x="0" y="0"/>
          <a:ext cx="0" cy="0"/>
          <a:chOff x="0" y="0"/>
          <a:chExt cx="0" cy="0"/>
        </a:xfrm>
      </p:grpSpPr>
      <p:sp>
        <p:nvSpPr>
          <p:cNvPr id="16" name="Google Shape;16;p18"/>
          <p:cNvSpPr/>
          <p:nvPr/>
        </p:nvSpPr>
        <p:spPr>
          <a:xfrm>
            <a:off x="0" y="0"/>
            <a:ext cx="54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 name="Google Shape;17;p18"/>
          <p:cNvPicPr preferRelativeResize="0"/>
          <p:nvPr/>
        </p:nvPicPr>
        <p:blipFill rotWithShape="1">
          <a:blip r:embed="rId2">
            <a:alphaModFix/>
          </a:blip>
          <a:srcRect l="28911"/>
          <a:stretch/>
        </p:blipFill>
        <p:spPr>
          <a:xfrm>
            <a:off x="4284785" y="0"/>
            <a:ext cx="7907211" cy="6857998"/>
          </a:xfrm>
          <a:prstGeom prst="rect">
            <a:avLst/>
          </a:prstGeom>
          <a:noFill/>
          <a:ln>
            <a:noFill/>
          </a:ln>
        </p:spPr>
      </p:pic>
      <p:sp>
        <p:nvSpPr>
          <p:cNvPr id="18" name="Google Shape;18;p18"/>
          <p:cNvSpPr txBox="1">
            <a:spLocks noGrp="1"/>
          </p:cNvSpPr>
          <p:nvPr>
            <p:ph type="ctrTitle"/>
          </p:nvPr>
        </p:nvSpPr>
        <p:spPr>
          <a:xfrm>
            <a:off x="6019799" y="2676524"/>
            <a:ext cx="5496000" cy="2543100"/>
          </a:xfrm>
          <a:prstGeom prst="rect">
            <a:avLst/>
          </a:prstGeom>
          <a:noFill/>
          <a:ln>
            <a:noFill/>
          </a:ln>
        </p:spPr>
        <p:txBody>
          <a:bodyPr spcFirstLastPara="1" wrap="square" lIns="91425" tIns="45700" rIns="91425" bIns="45700" anchor="t" anchorCtr="0">
            <a:noAutofit/>
          </a:bodyPr>
          <a:lstStyle>
            <a:lvl1pPr lvl="0" algn="l">
              <a:lnSpc>
                <a:spcPct val="122580"/>
              </a:lnSpc>
              <a:spcBef>
                <a:spcPts val="0"/>
              </a:spcBef>
              <a:spcAft>
                <a:spcPts val="0"/>
              </a:spcAft>
              <a:buClr>
                <a:schemeClr val="lt1"/>
              </a:buClr>
              <a:buSzPts val="3100"/>
              <a:buFont typeface="Calibri"/>
              <a:buNone/>
              <a:defRPr sz="31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8" descr="Ein Bild, das Brücke enthält.&#10;&#10;Automatisch generierte Beschreibung"/>
          <p:cNvPicPr preferRelativeResize="0"/>
          <p:nvPr/>
        </p:nvPicPr>
        <p:blipFill rotWithShape="1">
          <a:blip r:embed="rId3">
            <a:alphaModFix/>
          </a:blip>
          <a:srcRect/>
          <a:stretch/>
        </p:blipFill>
        <p:spPr>
          <a:xfrm>
            <a:off x="802856" y="2034000"/>
            <a:ext cx="3300221" cy="27012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2958860" y="1828800"/>
            <a:ext cx="8394941" cy="10366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8"/>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8"/>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06"/>
        <p:cNvGrpSpPr/>
        <p:nvPr/>
      </p:nvGrpSpPr>
      <p:grpSpPr>
        <a:xfrm>
          <a:off x="0" y="0"/>
          <a:ext cx="0" cy="0"/>
          <a:chOff x="0" y="0"/>
          <a:chExt cx="0" cy="0"/>
        </a:xfrm>
      </p:grpSpPr>
      <p:sp>
        <p:nvSpPr>
          <p:cNvPr id="107" name="Google Shape;107;p29"/>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9"/>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09"/>
        <p:cNvGrpSpPr/>
        <p:nvPr/>
      </p:nvGrpSpPr>
      <p:grpSpPr>
        <a:xfrm>
          <a:off x="0" y="0"/>
          <a:ext cx="0" cy="0"/>
          <a:chOff x="0" y="0"/>
          <a:chExt cx="0" cy="0"/>
        </a:xfrm>
      </p:grpSpPr>
      <p:sp>
        <p:nvSpPr>
          <p:cNvPr id="110" name="Google Shape;110;p30"/>
          <p:cNvSpPr txBox="1">
            <a:spLocks noGrp="1"/>
          </p:cNvSpPr>
          <p:nvPr>
            <p:ph type="body" idx="1"/>
          </p:nvPr>
        </p:nvSpPr>
        <p:spPr>
          <a:xfrm>
            <a:off x="480000" y="1254400"/>
            <a:ext cx="11040000" cy="46224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533"/>
              </a:spcBef>
              <a:spcAft>
                <a:spcPts val="0"/>
              </a:spcAft>
              <a:buClr>
                <a:srgbClr val="000000"/>
              </a:buClr>
              <a:buSzPts val="1800"/>
              <a:buFont typeface="Corbel"/>
              <a:buChar char="•"/>
              <a:defRPr i="0" u="none" strike="noStrike" cap="none">
                <a:solidFill>
                  <a:srgbClr val="000000"/>
                </a:solidFill>
                <a:latin typeface="Corbel"/>
                <a:ea typeface="Corbel"/>
                <a:cs typeface="Corbel"/>
                <a:sym typeface="Corbel"/>
              </a:defRPr>
            </a:lvl1pPr>
            <a:lvl2pPr marL="914400" marR="0" lvl="1" indent="-342900" algn="l">
              <a:lnSpc>
                <a:spcPct val="100000"/>
              </a:lnSpc>
              <a:spcBef>
                <a:spcPts val="667"/>
              </a:spcBef>
              <a:spcAft>
                <a:spcPts val="0"/>
              </a:spcAft>
              <a:buClr>
                <a:srgbClr val="1F8787"/>
              </a:buClr>
              <a:buSzPts val="1800"/>
              <a:buFont typeface="Corbel"/>
              <a:buChar char="•"/>
              <a:defRPr sz="2400" i="0" u="none" strike="noStrike" cap="none">
                <a:latin typeface="Corbel"/>
                <a:ea typeface="Corbel"/>
                <a:cs typeface="Corbel"/>
                <a:sym typeface="Corbel"/>
              </a:defRPr>
            </a:lvl2pPr>
            <a:lvl3pPr marL="1371600" marR="0" lvl="2" indent="-342900" algn="l">
              <a:lnSpc>
                <a:spcPct val="100000"/>
              </a:lnSpc>
              <a:spcBef>
                <a:spcPts val="667"/>
              </a:spcBef>
              <a:spcAft>
                <a:spcPts val="0"/>
              </a:spcAft>
              <a:buClr>
                <a:schemeClr val="dk1"/>
              </a:buClr>
              <a:buSzPts val="1800"/>
              <a:buFont typeface="Corbel"/>
              <a:buChar char="•"/>
              <a:defRPr sz="2400" i="0" u="none" strike="noStrike" cap="none">
                <a:latin typeface="Corbel"/>
                <a:ea typeface="Corbel"/>
                <a:cs typeface="Corbel"/>
                <a:sym typeface="Corbel"/>
              </a:defRPr>
            </a:lvl3pPr>
            <a:lvl4pPr marL="1828800" marR="0" lvl="3" indent="-342900" algn="l">
              <a:lnSpc>
                <a:spcPct val="100000"/>
              </a:lnSpc>
              <a:spcBef>
                <a:spcPts val="667"/>
              </a:spcBef>
              <a:spcAft>
                <a:spcPts val="0"/>
              </a:spcAft>
              <a:buClr>
                <a:schemeClr val="dk1"/>
              </a:buClr>
              <a:buSzPts val="1800"/>
              <a:buFont typeface="Corbel"/>
              <a:buChar char="•"/>
              <a:defRPr sz="2400" i="0" u="none" strike="noStrike" cap="none">
                <a:latin typeface="Corbel"/>
                <a:ea typeface="Corbel"/>
                <a:cs typeface="Corbel"/>
                <a:sym typeface="Corbel"/>
              </a:defRPr>
            </a:lvl4pPr>
            <a:lvl5pPr marL="2286000" marR="0" lvl="4" indent="-342900" algn="l">
              <a:lnSpc>
                <a:spcPct val="100000"/>
              </a:lnSpc>
              <a:spcBef>
                <a:spcPts val="667"/>
              </a:spcBef>
              <a:spcAft>
                <a:spcPts val="0"/>
              </a:spcAft>
              <a:buClr>
                <a:schemeClr val="dk1"/>
              </a:buClr>
              <a:buSzPts val="1800"/>
              <a:buFont typeface="Corbel"/>
              <a:buChar char="•"/>
              <a:defRPr sz="2400" i="0" u="none" strike="noStrike" cap="none">
                <a:latin typeface="Corbel"/>
                <a:ea typeface="Corbel"/>
                <a:cs typeface="Corbel"/>
                <a:sym typeface="Corbel"/>
              </a:defRPr>
            </a:lvl5pPr>
            <a:lvl6pPr marL="2743200" marR="0" lvl="5" indent="-342900" algn="l">
              <a:lnSpc>
                <a:spcPct val="100000"/>
              </a:lnSpc>
              <a:spcBef>
                <a:spcPts val="667"/>
              </a:spcBef>
              <a:spcAft>
                <a:spcPts val="0"/>
              </a:spcAft>
              <a:buClr>
                <a:schemeClr val="dk1"/>
              </a:buClr>
              <a:buSzPts val="1800"/>
              <a:buFont typeface="Corbel"/>
              <a:buChar char="•"/>
              <a:defRPr sz="2400" i="0" u="none" strike="noStrike" cap="none">
                <a:latin typeface="Corbel"/>
                <a:ea typeface="Corbel"/>
                <a:cs typeface="Corbel"/>
                <a:sym typeface="Corbel"/>
              </a:defRPr>
            </a:lvl6pPr>
            <a:lvl7pPr marL="3200400" marR="0" lvl="6" indent="-342900" algn="l">
              <a:lnSpc>
                <a:spcPct val="100000"/>
              </a:lnSpc>
              <a:spcBef>
                <a:spcPts val="400"/>
              </a:spcBef>
              <a:spcAft>
                <a:spcPts val="0"/>
              </a:spcAft>
              <a:buClr>
                <a:schemeClr val="dk1"/>
              </a:buClr>
              <a:buSzPts val="1800"/>
              <a:buFont typeface="Corbel"/>
              <a:buChar char="•"/>
              <a:defRPr sz="2400" i="0" u="none" strike="noStrike" cap="none">
                <a:latin typeface="Corbel"/>
                <a:ea typeface="Corbel"/>
                <a:cs typeface="Corbel"/>
                <a:sym typeface="Corbel"/>
              </a:defRPr>
            </a:lvl7pPr>
            <a:lvl8pPr marL="3657600" marR="0" lvl="7" indent="-342900" algn="l">
              <a:lnSpc>
                <a:spcPct val="100000"/>
              </a:lnSpc>
              <a:spcBef>
                <a:spcPts val="400"/>
              </a:spcBef>
              <a:spcAft>
                <a:spcPts val="0"/>
              </a:spcAft>
              <a:buClr>
                <a:schemeClr val="dk1"/>
              </a:buClr>
              <a:buSzPts val="1800"/>
              <a:buFont typeface="Corbel"/>
              <a:buChar char="•"/>
              <a:defRPr sz="2400" i="0" u="none" strike="noStrike" cap="none">
                <a:latin typeface="Corbel"/>
                <a:ea typeface="Corbel"/>
                <a:cs typeface="Corbel"/>
                <a:sym typeface="Corbel"/>
              </a:defRPr>
            </a:lvl8pPr>
            <a:lvl9pPr marL="4114800" marR="0" lvl="8" indent="-342900" algn="l">
              <a:lnSpc>
                <a:spcPct val="100000"/>
              </a:lnSpc>
              <a:spcBef>
                <a:spcPts val="400"/>
              </a:spcBef>
              <a:spcAft>
                <a:spcPts val="0"/>
              </a:spcAft>
              <a:buClr>
                <a:schemeClr val="dk1"/>
              </a:buClr>
              <a:buSzPts val="1800"/>
              <a:buFont typeface="Corbel"/>
              <a:buChar char="•"/>
              <a:defRPr sz="2400" i="0" u="none" strike="noStrike" cap="none">
                <a:latin typeface="Corbel"/>
                <a:ea typeface="Corbel"/>
                <a:cs typeface="Corbel"/>
                <a:sym typeface="Corbel"/>
              </a:defRPr>
            </a:lvl9pPr>
          </a:lstStyle>
          <a:p>
            <a:endParaRPr/>
          </a:p>
        </p:txBody>
      </p:sp>
      <p:sp>
        <p:nvSpPr>
          <p:cNvPr id="111" name="Google Shape;111;p30"/>
          <p:cNvSpPr txBox="1">
            <a:spLocks noGrp="1"/>
          </p:cNvSpPr>
          <p:nvPr>
            <p:ph type="title"/>
          </p:nvPr>
        </p:nvSpPr>
        <p:spPr>
          <a:xfrm>
            <a:off x="480000" y="480000"/>
            <a:ext cx="11040000" cy="503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F47D20"/>
              </a:buClr>
              <a:buSzPts val="1100"/>
              <a:buFont typeface="Corbel"/>
              <a:buNone/>
              <a:defRPr sz="3200" b="0" i="0" u="none" strike="noStrike" cap="none">
                <a:solidFill>
                  <a:srgbClr val="F47D20"/>
                </a:solidFill>
                <a:latin typeface="Corbel"/>
                <a:ea typeface="Corbel"/>
                <a:cs typeface="Corbel"/>
                <a:sym typeface="Corbel"/>
              </a:defRPr>
            </a:lvl1pPr>
            <a:lvl2pPr marR="0" lvl="1" algn="l">
              <a:lnSpc>
                <a:spcPct val="100000"/>
              </a:lnSpc>
              <a:spcBef>
                <a:spcPts val="0"/>
              </a:spcBef>
              <a:spcAft>
                <a:spcPts val="0"/>
              </a:spcAft>
              <a:buClr>
                <a:schemeClr val="accent1"/>
              </a:buClr>
              <a:buSzPts val="1100"/>
              <a:buFont typeface="Corbel"/>
              <a:buNone/>
              <a:defRPr sz="3200" b="0" i="0" u="none" strike="noStrike" cap="none">
                <a:solidFill>
                  <a:schemeClr val="accent1"/>
                </a:solidFill>
                <a:latin typeface="Corbel"/>
                <a:ea typeface="Corbel"/>
                <a:cs typeface="Corbel"/>
                <a:sym typeface="Corbel"/>
              </a:defRPr>
            </a:lvl2pPr>
            <a:lvl3pPr marR="0" lvl="2" algn="l">
              <a:lnSpc>
                <a:spcPct val="100000"/>
              </a:lnSpc>
              <a:spcBef>
                <a:spcPts val="0"/>
              </a:spcBef>
              <a:spcAft>
                <a:spcPts val="0"/>
              </a:spcAft>
              <a:buClr>
                <a:schemeClr val="accent1"/>
              </a:buClr>
              <a:buSzPts val="1100"/>
              <a:buFont typeface="Corbel"/>
              <a:buNone/>
              <a:defRPr sz="3200" b="0" i="0" u="none" strike="noStrike" cap="none">
                <a:solidFill>
                  <a:schemeClr val="accent1"/>
                </a:solidFill>
                <a:latin typeface="Corbel"/>
                <a:ea typeface="Corbel"/>
                <a:cs typeface="Corbel"/>
                <a:sym typeface="Corbel"/>
              </a:defRPr>
            </a:lvl3pPr>
            <a:lvl4pPr marR="0" lvl="3" algn="l">
              <a:lnSpc>
                <a:spcPct val="100000"/>
              </a:lnSpc>
              <a:spcBef>
                <a:spcPts val="0"/>
              </a:spcBef>
              <a:spcAft>
                <a:spcPts val="0"/>
              </a:spcAft>
              <a:buClr>
                <a:schemeClr val="accent1"/>
              </a:buClr>
              <a:buSzPts val="1100"/>
              <a:buFont typeface="Corbel"/>
              <a:buNone/>
              <a:defRPr sz="3200" b="0" i="0" u="none" strike="noStrike" cap="none">
                <a:solidFill>
                  <a:schemeClr val="accent1"/>
                </a:solidFill>
                <a:latin typeface="Corbel"/>
                <a:ea typeface="Corbel"/>
                <a:cs typeface="Corbel"/>
                <a:sym typeface="Corbel"/>
              </a:defRPr>
            </a:lvl4pPr>
            <a:lvl5pPr marR="0" lvl="4" algn="l">
              <a:lnSpc>
                <a:spcPct val="100000"/>
              </a:lnSpc>
              <a:spcBef>
                <a:spcPts val="0"/>
              </a:spcBef>
              <a:spcAft>
                <a:spcPts val="0"/>
              </a:spcAft>
              <a:buClr>
                <a:schemeClr val="accent1"/>
              </a:buClr>
              <a:buSzPts val="1100"/>
              <a:buFont typeface="Corbel"/>
              <a:buNone/>
              <a:defRPr sz="3200" b="0" i="0" u="none" strike="noStrike" cap="none">
                <a:solidFill>
                  <a:schemeClr val="accent1"/>
                </a:solidFill>
                <a:latin typeface="Corbel"/>
                <a:ea typeface="Corbel"/>
                <a:cs typeface="Corbel"/>
                <a:sym typeface="Corbel"/>
              </a:defRPr>
            </a:lvl5pPr>
            <a:lvl6pPr marR="0" lvl="5"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6pPr>
            <a:lvl7pPr marR="0" lvl="6"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7pPr>
            <a:lvl8pPr marR="0" lvl="7"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8pPr>
            <a:lvl9pPr marR="0" lvl="8"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9pPr>
          </a:lstStyle>
          <a:p>
            <a:endParaRPr/>
          </a:p>
        </p:txBody>
      </p:sp>
      <p:pic>
        <p:nvPicPr>
          <p:cNvPr id="112" name="Google Shape;112;p30"/>
          <p:cNvPicPr preferRelativeResize="0"/>
          <p:nvPr/>
        </p:nvPicPr>
        <p:blipFill rotWithShape="1">
          <a:blip r:embed="rId2">
            <a:alphaModFix/>
          </a:blip>
          <a:srcRect/>
          <a:stretch/>
        </p:blipFill>
        <p:spPr>
          <a:xfrm>
            <a:off x="10869243" y="5876800"/>
            <a:ext cx="1111101" cy="8425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27">
          <p15:clr>
            <a:srgbClr val="FA7B17"/>
          </p15:clr>
        </p15:guide>
        <p15:guide id="2" pos="227">
          <p15:clr>
            <a:srgbClr val="FA7B17"/>
          </p15:clr>
        </p15:guide>
        <p15:guide id="3" orient="horz" pos="3014">
          <p15:clr>
            <a:srgbClr val="FA7B17"/>
          </p15:clr>
        </p15:guide>
        <p15:guide id="4" pos="5443">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ge_8 ">
  <p:cSld name="page_8 ">
    <p:spTree>
      <p:nvGrpSpPr>
        <p:cNvPr id="1" name="Shape 113"/>
        <p:cNvGrpSpPr/>
        <p:nvPr/>
      </p:nvGrpSpPr>
      <p:grpSpPr>
        <a:xfrm>
          <a:off x="0" y="0"/>
          <a:ext cx="0" cy="0"/>
          <a:chOff x="0" y="0"/>
          <a:chExt cx="0" cy="0"/>
        </a:xfrm>
      </p:grpSpPr>
      <p:sp>
        <p:nvSpPr>
          <p:cNvPr id="114" name="Google Shape;114;p31"/>
          <p:cNvSpPr txBox="1">
            <a:spLocks noGrp="1"/>
          </p:cNvSpPr>
          <p:nvPr>
            <p:ph type="body" idx="1"/>
          </p:nvPr>
        </p:nvSpPr>
        <p:spPr>
          <a:xfrm>
            <a:off x="587268" y="1416756"/>
            <a:ext cx="10984059" cy="4476043"/>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chemeClr val="accent2"/>
              </a:buClr>
              <a:buSzPts val="2000"/>
              <a:buChar char="•"/>
              <a:defRPr>
                <a:solidFill>
                  <a:schemeClr val="accent2"/>
                </a:solidFill>
                <a:latin typeface="Corbel"/>
                <a:ea typeface="Corbel"/>
                <a:cs typeface="Corbel"/>
                <a:sym typeface="Corbel"/>
              </a:defRPr>
            </a:lvl1pPr>
            <a:lvl2pPr marL="914400" lvl="1" indent="-355600" algn="l">
              <a:lnSpc>
                <a:spcPct val="120000"/>
              </a:lnSpc>
              <a:spcBef>
                <a:spcPts val="1500"/>
              </a:spcBef>
              <a:spcAft>
                <a:spcPts val="0"/>
              </a:spcAft>
              <a:buClr>
                <a:schemeClr val="accent1"/>
              </a:buClr>
              <a:buSzPts val="2000"/>
              <a:buChar char="•"/>
              <a:defRPr>
                <a:solidFill>
                  <a:schemeClr val="accent1"/>
                </a:solidFill>
                <a:latin typeface="Corbel"/>
                <a:ea typeface="Corbel"/>
                <a:cs typeface="Corbel"/>
                <a:sym typeface="Corbel"/>
              </a:defRPr>
            </a:lvl2pPr>
            <a:lvl3pPr marL="1371600" lvl="2" indent="-355600" algn="l">
              <a:lnSpc>
                <a:spcPct val="90000"/>
              </a:lnSpc>
              <a:spcBef>
                <a:spcPts val="1500"/>
              </a:spcBef>
              <a:spcAft>
                <a:spcPts val="0"/>
              </a:spcAft>
              <a:buClr>
                <a:schemeClr val="dk1"/>
              </a:buClr>
              <a:buSzPts val="2000"/>
              <a:buChar char="•"/>
              <a:defRPr>
                <a:latin typeface="Corbel"/>
                <a:ea typeface="Corbel"/>
                <a:cs typeface="Corbel"/>
                <a:sym typeface="Corbel"/>
              </a:defRPr>
            </a:lvl3pPr>
            <a:lvl4pPr marL="1828800" lvl="3" indent="-342900" algn="l">
              <a:lnSpc>
                <a:spcPct val="90000"/>
              </a:lnSpc>
              <a:spcBef>
                <a:spcPts val="500"/>
              </a:spcBef>
              <a:spcAft>
                <a:spcPts val="0"/>
              </a:spcAft>
              <a:buClr>
                <a:schemeClr val="dk1"/>
              </a:buClr>
              <a:buSzPts val="1800"/>
              <a:buChar char="•"/>
              <a:defRPr>
                <a:latin typeface="Corbel"/>
                <a:ea typeface="Corbel"/>
                <a:cs typeface="Corbel"/>
                <a:sym typeface="Corbel"/>
              </a:defRPr>
            </a:lvl4pPr>
            <a:lvl5pPr marL="2286000" lvl="4" indent="-342900" algn="l">
              <a:lnSpc>
                <a:spcPct val="90000"/>
              </a:lnSpc>
              <a:spcBef>
                <a:spcPts val="500"/>
              </a:spcBef>
              <a:spcAft>
                <a:spcPts val="0"/>
              </a:spcAft>
              <a:buClr>
                <a:schemeClr val="dk1"/>
              </a:buClr>
              <a:buSzPts val="1800"/>
              <a:buChar char="•"/>
              <a:defRPr>
                <a:latin typeface="Corbel"/>
                <a:ea typeface="Corbel"/>
                <a:cs typeface="Corbel"/>
                <a:sym typeface="Corbe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1"/>
          <p:cNvSpPr txBox="1">
            <a:spLocks noGrp="1"/>
          </p:cNvSpPr>
          <p:nvPr>
            <p:ph type="title"/>
          </p:nvPr>
        </p:nvSpPr>
        <p:spPr>
          <a:xfrm>
            <a:off x="587267" y="365127"/>
            <a:ext cx="10984060" cy="6762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orbel"/>
              <a:buNone/>
              <a:defRPr sz="3200">
                <a:solidFill>
                  <a:schemeClr val="accent3"/>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ly Title" type="titleOnly">
  <p:cSld name="TITLE_ONLY">
    <p:spTree>
      <p:nvGrpSpPr>
        <p:cNvPr id="1" name="Shape 20"/>
        <p:cNvGrpSpPr/>
        <p:nvPr/>
      </p:nvGrpSpPr>
      <p:grpSpPr>
        <a:xfrm>
          <a:off x="0" y="0"/>
          <a:ext cx="0" cy="0"/>
          <a:chOff x="0" y="0"/>
          <a:chExt cx="0" cy="0"/>
        </a:xfrm>
      </p:grpSpPr>
      <p:sp>
        <p:nvSpPr>
          <p:cNvPr id="21" name="Google Shape;21;p19"/>
          <p:cNvSpPr/>
          <p:nvPr/>
        </p:nvSpPr>
        <p:spPr>
          <a:xfrm>
            <a:off x="0" y="0"/>
            <a:ext cx="7057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9"/>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4" name="Google Shape;24;p19"/>
          <p:cNvSpPr txBox="1">
            <a:spLocks noGrp="1"/>
          </p:cNvSpPr>
          <p:nvPr>
            <p:ph type="title"/>
          </p:nvPr>
        </p:nvSpPr>
        <p:spPr>
          <a:xfrm>
            <a:off x="658800" y="201600"/>
            <a:ext cx="9309600" cy="1036668"/>
          </a:xfrm>
          <a:prstGeom prst="rect">
            <a:avLst/>
          </a:prstGeom>
          <a:noFill/>
          <a:ln>
            <a:noFill/>
          </a:ln>
        </p:spPr>
        <p:txBody>
          <a:bodyPr spcFirstLastPara="1" wrap="square" lIns="91425" tIns="45700" rIns="91425" bIns="45700" anchor="t" anchorCtr="0">
            <a:normAutofit/>
          </a:bodyPr>
          <a:lstStyle>
            <a:lvl1pPr lvl="0" algn="l">
              <a:lnSpc>
                <a:spcPct val="112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19"/>
          <p:cNvPicPr preferRelativeResize="0"/>
          <p:nvPr/>
        </p:nvPicPr>
        <p:blipFill rotWithShape="1">
          <a:blip r:embed="rId2">
            <a:alphaModFix/>
          </a:blip>
          <a:srcRect t="91686" r="43359"/>
          <a:stretch/>
        </p:blipFill>
        <p:spPr>
          <a:xfrm>
            <a:off x="0" y="6287846"/>
            <a:ext cx="6905625" cy="5701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21"/>
          <p:cNvSpPr/>
          <p:nvPr/>
        </p:nvSpPr>
        <p:spPr>
          <a:xfrm>
            <a:off x="0" y="0"/>
            <a:ext cx="549592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1"/>
          <p:cNvPicPr preferRelativeResize="0"/>
          <p:nvPr/>
        </p:nvPicPr>
        <p:blipFill rotWithShape="1">
          <a:blip r:embed="rId2">
            <a:alphaModFix/>
          </a:blip>
          <a:srcRect l="28911"/>
          <a:stretch/>
        </p:blipFill>
        <p:spPr>
          <a:xfrm>
            <a:off x="4284785" y="0"/>
            <a:ext cx="7907215" cy="6858000"/>
          </a:xfrm>
          <a:prstGeom prst="rect">
            <a:avLst/>
          </a:prstGeom>
          <a:noFill/>
          <a:ln>
            <a:noFill/>
          </a:ln>
        </p:spPr>
      </p:pic>
      <p:sp>
        <p:nvSpPr>
          <p:cNvPr id="29" name="Google Shape;29;p21"/>
          <p:cNvSpPr txBox="1">
            <a:spLocks noGrp="1"/>
          </p:cNvSpPr>
          <p:nvPr>
            <p:ph type="ctrTitle"/>
          </p:nvPr>
        </p:nvSpPr>
        <p:spPr>
          <a:xfrm>
            <a:off x="6019799" y="2676524"/>
            <a:ext cx="5495926" cy="2543176"/>
          </a:xfrm>
          <a:prstGeom prst="rect">
            <a:avLst/>
          </a:prstGeom>
          <a:noFill/>
          <a:ln>
            <a:noFill/>
          </a:ln>
        </p:spPr>
        <p:txBody>
          <a:bodyPr spcFirstLastPara="1" wrap="square" lIns="91425" tIns="45700" rIns="91425" bIns="45700" anchor="t" anchorCtr="0">
            <a:normAutofit/>
          </a:bodyPr>
          <a:lstStyle>
            <a:lvl1pPr lvl="0" algn="l">
              <a:lnSpc>
                <a:spcPct val="122580"/>
              </a:lnSpc>
              <a:spcBef>
                <a:spcPts val="0"/>
              </a:spcBef>
              <a:spcAft>
                <a:spcPts val="0"/>
              </a:spcAft>
              <a:buClr>
                <a:schemeClr val="lt1"/>
              </a:buClr>
              <a:buSzPts val="3100"/>
              <a:buFont typeface="Calibri"/>
              <a:buNone/>
              <a:defRPr sz="31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21" descr="Ein Bild, das Brücke enthält.&#10;&#10;Automatisch generierte Beschreibung"/>
          <p:cNvPicPr preferRelativeResize="0"/>
          <p:nvPr/>
        </p:nvPicPr>
        <p:blipFill rotWithShape="1">
          <a:blip r:embed="rId3">
            <a:alphaModFix/>
          </a:blip>
          <a:srcRect/>
          <a:stretch/>
        </p:blipFill>
        <p:spPr>
          <a:xfrm>
            <a:off x="802856" y="2034000"/>
            <a:ext cx="3300221" cy="27012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rmediate Foil">
  <p:cSld name="Intermediate Foil">
    <p:spTree>
      <p:nvGrpSpPr>
        <p:cNvPr id="1" name="Shape 31"/>
        <p:cNvGrpSpPr/>
        <p:nvPr/>
      </p:nvGrpSpPr>
      <p:grpSpPr>
        <a:xfrm>
          <a:off x="0" y="0"/>
          <a:ext cx="0" cy="0"/>
          <a:chOff x="0" y="0"/>
          <a:chExt cx="0" cy="0"/>
        </a:xfrm>
      </p:grpSpPr>
      <p:sp>
        <p:nvSpPr>
          <p:cNvPr id="32" name="Google Shape;32;p22"/>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2"/>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grpSp>
        <p:nvGrpSpPr>
          <p:cNvPr id="35" name="Google Shape;35;p22"/>
          <p:cNvGrpSpPr/>
          <p:nvPr/>
        </p:nvGrpSpPr>
        <p:grpSpPr>
          <a:xfrm>
            <a:off x="-2" y="0"/>
            <a:ext cx="12192002" cy="6858000"/>
            <a:chOff x="-2" y="0"/>
            <a:chExt cx="12192002" cy="6858000"/>
          </a:xfrm>
        </p:grpSpPr>
        <p:pic>
          <p:nvPicPr>
            <p:cNvPr id="36" name="Google Shape;36;p22"/>
            <p:cNvPicPr preferRelativeResize="0"/>
            <p:nvPr/>
          </p:nvPicPr>
          <p:blipFill rotWithShape="1">
            <a:blip r:embed="rId2">
              <a:alphaModFix/>
            </a:blip>
            <a:srcRect/>
            <a:stretch/>
          </p:blipFill>
          <p:spPr>
            <a:xfrm>
              <a:off x="-2" y="0"/>
              <a:ext cx="12192000" cy="6858000"/>
            </a:xfrm>
            <a:prstGeom prst="rect">
              <a:avLst/>
            </a:prstGeom>
            <a:noFill/>
            <a:ln>
              <a:noFill/>
            </a:ln>
          </p:spPr>
        </p:pic>
        <p:pic>
          <p:nvPicPr>
            <p:cNvPr id="37" name="Google Shape;37;p22"/>
            <p:cNvPicPr preferRelativeResize="0"/>
            <p:nvPr/>
          </p:nvPicPr>
          <p:blipFill rotWithShape="1">
            <a:blip r:embed="rId3">
              <a:alphaModFix/>
            </a:blip>
            <a:srcRect l="84627" b="81392"/>
            <a:stretch/>
          </p:blipFill>
          <p:spPr>
            <a:xfrm>
              <a:off x="10058400" y="0"/>
              <a:ext cx="1827173" cy="1276141"/>
            </a:xfrm>
            <a:prstGeom prst="rect">
              <a:avLst/>
            </a:prstGeom>
            <a:noFill/>
            <a:ln>
              <a:noFill/>
            </a:ln>
          </p:spPr>
        </p:pic>
        <p:pic>
          <p:nvPicPr>
            <p:cNvPr id="38" name="Google Shape;38;p22"/>
            <p:cNvPicPr preferRelativeResize="0"/>
            <p:nvPr/>
          </p:nvPicPr>
          <p:blipFill rotWithShape="1">
            <a:blip r:embed="rId4">
              <a:alphaModFix/>
            </a:blip>
            <a:srcRect t="12278"/>
            <a:stretch/>
          </p:blipFill>
          <p:spPr>
            <a:xfrm>
              <a:off x="0" y="1122744"/>
              <a:ext cx="12192000" cy="5735256"/>
            </a:xfrm>
            <a:prstGeom prst="rect">
              <a:avLst/>
            </a:prstGeom>
            <a:noFill/>
            <a:ln>
              <a:noFill/>
            </a:ln>
          </p:spPr>
        </p:pic>
      </p:grpSp>
      <p:sp>
        <p:nvSpPr>
          <p:cNvPr id="39" name="Google Shape;39;p22"/>
          <p:cNvSpPr txBox="1">
            <a:spLocks noGrp="1"/>
          </p:cNvSpPr>
          <p:nvPr>
            <p:ph type="body" idx="1"/>
          </p:nvPr>
        </p:nvSpPr>
        <p:spPr>
          <a:xfrm>
            <a:off x="3776680" y="3567504"/>
            <a:ext cx="4861710" cy="10905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1F8787"/>
              </a:buClr>
              <a:buSzPts val="2500"/>
              <a:buNone/>
              <a:defRPr sz="2500" b="1"/>
            </a:lvl1pPr>
            <a:lvl2pPr marL="914400" lvl="1" indent="-342900" algn="l">
              <a:lnSpc>
                <a:spcPct val="133333"/>
              </a:lnSpc>
              <a:spcBef>
                <a:spcPts val="0"/>
              </a:spcBef>
              <a:spcAft>
                <a:spcPts val="0"/>
              </a:spcAft>
              <a:buClr>
                <a:srgbClr val="1F8787"/>
              </a:buClr>
              <a:buSzPts val="18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type="obj">
  <p:cSld name="OBJEC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2958860" y="1828800"/>
            <a:ext cx="8394941" cy="10366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2958860" y="3001993"/>
            <a:ext cx="8394940" cy="3174970"/>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rgbClr val="1F8787"/>
              </a:buClr>
              <a:buSzPts val="2000"/>
              <a:buChar char="•"/>
              <a:defRPr/>
            </a:lvl1pPr>
            <a:lvl2pPr marL="914400" lvl="1" indent="-355600" algn="l">
              <a:lnSpc>
                <a:spcPct val="120000"/>
              </a:lnSpc>
              <a:spcBef>
                <a:spcPts val="1500"/>
              </a:spcBef>
              <a:spcAft>
                <a:spcPts val="0"/>
              </a:spcAft>
              <a:buClr>
                <a:srgbClr val="1F8787"/>
              </a:buClr>
              <a:buSzPts val="20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type="twoObj">
  <p:cSld name="TWO_OBJECTS">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2958860" y="1828800"/>
            <a:ext cx="8394941" cy="10366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2958860" y="3001993"/>
            <a:ext cx="3960000" cy="3174969"/>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rgbClr val="1F8787"/>
              </a:buClr>
              <a:buSzPts val="2000"/>
              <a:buChar char="•"/>
              <a:defRPr/>
            </a:lvl1pPr>
            <a:lvl2pPr marL="914400" lvl="1" indent="-355600" algn="l">
              <a:lnSpc>
                <a:spcPct val="120000"/>
              </a:lnSpc>
              <a:spcBef>
                <a:spcPts val="1500"/>
              </a:spcBef>
              <a:spcAft>
                <a:spcPts val="0"/>
              </a:spcAft>
              <a:buClr>
                <a:srgbClr val="1F8787"/>
              </a:buClr>
              <a:buSzPts val="20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2"/>
          </p:nvPr>
        </p:nvSpPr>
        <p:spPr>
          <a:xfrm>
            <a:off x="7393799" y="3001993"/>
            <a:ext cx="3960000" cy="3174970"/>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rgbClr val="1F8787"/>
              </a:buClr>
              <a:buSzPts val="2000"/>
              <a:buChar char="•"/>
              <a:defRPr/>
            </a:lvl1pPr>
            <a:lvl2pPr marL="914400" lvl="1" indent="-355600" algn="l">
              <a:lnSpc>
                <a:spcPct val="120000"/>
              </a:lnSpc>
              <a:spcBef>
                <a:spcPts val="1500"/>
              </a:spcBef>
              <a:spcAft>
                <a:spcPts val="0"/>
              </a:spcAft>
              <a:buClr>
                <a:srgbClr val="1F8787"/>
              </a:buClr>
              <a:buSzPts val="20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ey Visual plus Text">
  <p:cSld name="Key Visual plus Text">
    <p:spTree>
      <p:nvGrpSpPr>
        <p:cNvPr id="1" name="Shape 51"/>
        <p:cNvGrpSpPr/>
        <p:nvPr/>
      </p:nvGrpSpPr>
      <p:grpSpPr>
        <a:xfrm>
          <a:off x="0" y="0"/>
          <a:ext cx="0" cy="0"/>
          <a:chOff x="0" y="0"/>
          <a:chExt cx="0" cy="0"/>
        </a:xfrm>
      </p:grpSpPr>
      <p:sp>
        <p:nvSpPr>
          <p:cNvPr id="52" name="Google Shape;52;p25"/>
          <p:cNvSpPr/>
          <p:nvPr/>
        </p:nvSpPr>
        <p:spPr>
          <a:xfrm>
            <a:off x="0"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25"/>
          <p:cNvPicPr preferRelativeResize="0"/>
          <p:nvPr/>
        </p:nvPicPr>
        <p:blipFill rotWithShape="1">
          <a:blip r:embed="rId2">
            <a:alphaModFix/>
          </a:blip>
          <a:srcRect l="18750" r="31250"/>
          <a:stretch/>
        </p:blipFill>
        <p:spPr>
          <a:xfrm>
            <a:off x="0" y="0"/>
            <a:ext cx="6096000" cy="6858000"/>
          </a:xfrm>
          <a:prstGeom prst="rect">
            <a:avLst/>
          </a:prstGeom>
          <a:noFill/>
          <a:ln>
            <a:noFill/>
          </a:ln>
        </p:spPr>
      </p:pic>
      <p:sp>
        <p:nvSpPr>
          <p:cNvPr id="54" name="Google Shape;54;p25"/>
          <p:cNvSpPr txBox="1">
            <a:spLocks noGrp="1"/>
          </p:cNvSpPr>
          <p:nvPr>
            <p:ph type="title"/>
          </p:nvPr>
        </p:nvSpPr>
        <p:spPr>
          <a:xfrm>
            <a:off x="6600824" y="1828799"/>
            <a:ext cx="5203705" cy="11723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6600824" y="3001993"/>
            <a:ext cx="5203706" cy="3174970"/>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rgbClr val="1F8787"/>
              </a:buClr>
              <a:buSzPts val="2000"/>
              <a:buChar char="•"/>
              <a:defRPr/>
            </a:lvl1pPr>
            <a:lvl2pPr marL="914400" lvl="1" indent="-355600" algn="l">
              <a:lnSpc>
                <a:spcPct val="120000"/>
              </a:lnSpc>
              <a:spcBef>
                <a:spcPts val="1500"/>
              </a:spcBef>
              <a:spcAft>
                <a:spcPts val="0"/>
              </a:spcAft>
              <a:buClr>
                <a:srgbClr val="1F8787"/>
              </a:buClr>
              <a:buSzPts val="20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5"/>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58" name="Google Shape;58;p25"/>
          <p:cNvPicPr preferRelativeResize="0"/>
          <p:nvPr/>
        </p:nvPicPr>
        <p:blipFill rotWithShape="1">
          <a:blip r:embed="rId3">
            <a:alphaModFix/>
          </a:blip>
          <a:srcRect r="46146"/>
          <a:stretch/>
        </p:blipFill>
        <p:spPr>
          <a:xfrm>
            <a:off x="0" y="314325"/>
            <a:ext cx="6400800" cy="65436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plus Text">
  <p:cSld name="Image plus Text">
    <p:spTree>
      <p:nvGrpSpPr>
        <p:cNvPr id="1" name="Shape 59"/>
        <p:cNvGrpSpPr/>
        <p:nvPr/>
      </p:nvGrpSpPr>
      <p:grpSpPr>
        <a:xfrm>
          <a:off x="0" y="0"/>
          <a:ext cx="0" cy="0"/>
          <a:chOff x="0" y="0"/>
          <a:chExt cx="0" cy="0"/>
        </a:xfrm>
      </p:grpSpPr>
      <p:sp>
        <p:nvSpPr>
          <p:cNvPr id="60" name="Google Shape;60;p26"/>
          <p:cNvSpPr/>
          <p:nvPr/>
        </p:nvSpPr>
        <p:spPr>
          <a:xfrm>
            <a:off x="0"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26"/>
          <p:cNvSpPr txBox="1">
            <a:spLocks noGrp="1"/>
          </p:cNvSpPr>
          <p:nvPr>
            <p:ph type="title"/>
          </p:nvPr>
        </p:nvSpPr>
        <p:spPr>
          <a:xfrm>
            <a:off x="6600824" y="1828800"/>
            <a:ext cx="5203705" cy="10366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body" idx="1"/>
          </p:nvPr>
        </p:nvSpPr>
        <p:spPr>
          <a:xfrm>
            <a:off x="6600824" y="3001993"/>
            <a:ext cx="5203706" cy="3174970"/>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rgbClr val="1F8787"/>
              </a:buClr>
              <a:buSzPts val="2000"/>
              <a:buChar char="•"/>
              <a:defRPr/>
            </a:lvl1pPr>
            <a:lvl2pPr marL="914400" lvl="1" indent="-355600" algn="l">
              <a:lnSpc>
                <a:spcPct val="120000"/>
              </a:lnSpc>
              <a:spcBef>
                <a:spcPts val="1500"/>
              </a:spcBef>
              <a:spcAft>
                <a:spcPts val="0"/>
              </a:spcAft>
              <a:buClr>
                <a:srgbClr val="1F8787"/>
              </a:buClr>
              <a:buSzPts val="20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65" name="Google Shape;65;p26"/>
          <p:cNvSpPr>
            <a:spLocks noGrp="1"/>
          </p:cNvSpPr>
          <p:nvPr>
            <p:ph type="pic" idx="2"/>
          </p:nvPr>
        </p:nvSpPr>
        <p:spPr>
          <a:xfrm>
            <a:off x="0" y="-1"/>
            <a:ext cx="6096000" cy="6272713"/>
          </a:xfrm>
          <a:prstGeom prst="rect">
            <a:avLst/>
          </a:prstGeom>
          <a:noFill/>
          <a:ln>
            <a:noFill/>
          </a:ln>
        </p:spPr>
        <p:txBody>
          <a:bodyPr spcFirstLastPara="1" wrap="square" lIns="91425" tIns="45700" rIns="91425" bIns="45700" anchor="t" anchorCtr="0">
            <a:normAutofit/>
          </a:bodyPr>
          <a:lstStyle>
            <a:lvl1pPr marR="0" lvl="0" algn="l" rtl="0">
              <a:lnSpc>
                <a:spcPct val="240000"/>
              </a:lnSpc>
              <a:spcBef>
                <a:spcPts val="0"/>
              </a:spcBef>
              <a:spcAft>
                <a:spcPts val="0"/>
              </a:spcAft>
              <a:buClr>
                <a:srgbClr val="1F8787"/>
              </a:buClr>
              <a:buSzPts val="1000"/>
              <a:buFont typeface="Arial"/>
              <a:buNone/>
              <a:defRPr sz="1000" b="0" i="0" u="none" strike="noStrike" cap="none">
                <a:solidFill>
                  <a:srgbClr val="1F8787"/>
                </a:solidFill>
                <a:latin typeface="Calibri"/>
                <a:ea typeface="Calibri"/>
                <a:cs typeface="Calibri"/>
                <a:sym typeface="Calibri"/>
              </a:defRPr>
            </a:lvl1pPr>
            <a:lvl2pPr marR="0" lvl="1" algn="l" rtl="0">
              <a:lnSpc>
                <a:spcPct val="120000"/>
              </a:lnSpc>
              <a:spcBef>
                <a:spcPts val="1500"/>
              </a:spcBef>
              <a:spcAft>
                <a:spcPts val="0"/>
              </a:spcAft>
              <a:buClr>
                <a:srgbClr val="1F8787"/>
              </a:buClr>
              <a:buSzPts val="2000"/>
              <a:buFont typeface="Arial"/>
              <a:buChar char="•"/>
              <a:defRPr sz="2000" b="0" i="0" u="none" strike="noStrike" cap="none">
                <a:solidFill>
                  <a:srgbClr val="1F8787"/>
                </a:solidFill>
                <a:latin typeface="Calibri"/>
                <a:ea typeface="Calibri"/>
                <a:cs typeface="Calibri"/>
                <a:sym typeface="Calibri"/>
              </a:defRPr>
            </a:lvl2pPr>
            <a:lvl3pPr marR="0" lvl="2" algn="l" rtl="0">
              <a:lnSpc>
                <a:spcPct val="90000"/>
              </a:lnSpc>
              <a:spcBef>
                <a:spcPts val="1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6" name="Google Shape;66;p26"/>
          <p:cNvPicPr preferRelativeResize="0"/>
          <p:nvPr/>
        </p:nvPicPr>
        <p:blipFill rotWithShape="1">
          <a:blip r:embed="rId2">
            <a:alphaModFix/>
          </a:blip>
          <a:srcRect t="89592" r="46146"/>
          <a:stretch/>
        </p:blipFill>
        <p:spPr>
          <a:xfrm>
            <a:off x="0" y="6176963"/>
            <a:ext cx="6400800" cy="6810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gos">
  <p:cSld name="Logos">
    <p:spTree>
      <p:nvGrpSpPr>
        <p:cNvPr id="1" name="Shape 67"/>
        <p:cNvGrpSpPr/>
        <p:nvPr/>
      </p:nvGrpSpPr>
      <p:grpSpPr>
        <a:xfrm>
          <a:off x="0" y="0"/>
          <a:ext cx="0" cy="0"/>
          <a:chOff x="0" y="0"/>
          <a:chExt cx="0" cy="0"/>
        </a:xfrm>
      </p:grpSpPr>
      <p:sp>
        <p:nvSpPr>
          <p:cNvPr id="68" name="Google Shape;68;p27"/>
          <p:cNvSpPr/>
          <p:nvPr/>
        </p:nvSpPr>
        <p:spPr>
          <a:xfrm>
            <a:off x="0"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7"/>
          <p:cNvSpPr txBox="1">
            <a:spLocks noGrp="1"/>
          </p:cNvSpPr>
          <p:nvPr>
            <p:ph type="title"/>
          </p:nvPr>
        </p:nvSpPr>
        <p:spPr>
          <a:xfrm>
            <a:off x="6600824" y="1828800"/>
            <a:ext cx="5203705" cy="10366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9B233"/>
              </a:buClr>
              <a:buSzPts val="25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a:off x="6600824" y="3001993"/>
            <a:ext cx="5203706" cy="3174970"/>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0"/>
              </a:spcBef>
              <a:spcAft>
                <a:spcPts val="0"/>
              </a:spcAft>
              <a:buClr>
                <a:srgbClr val="1F8787"/>
              </a:buClr>
              <a:buSzPts val="2000"/>
              <a:buChar char="•"/>
              <a:defRPr/>
            </a:lvl1pPr>
            <a:lvl2pPr marL="914400" lvl="1" indent="-355600" algn="l">
              <a:lnSpc>
                <a:spcPct val="120000"/>
              </a:lnSpc>
              <a:spcBef>
                <a:spcPts val="1500"/>
              </a:spcBef>
              <a:spcAft>
                <a:spcPts val="0"/>
              </a:spcAft>
              <a:buClr>
                <a:srgbClr val="1F8787"/>
              </a:buClr>
              <a:buSzPts val="2000"/>
              <a:buChar char="•"/>
              <a:defRPr/>
            </a:lvl2pPr>
            <a:lvl3pPr marL="1371600" lvl="2" indent="-342900" algn="l">
              <a:lnSpc>
                <a:spcPct val="90000"/>
              </a:lnSpc>
              <a:spcBef>
                <a:spcPts val="1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73" name="Google Shape;73;p27"/>
          <p:cNvPicPr preferRelativeResize="0"/>
          <p:nvPr/>
        </p:nvPicPr>
        <p:blipFill rotWithShape="1">
          <a:blip r:embed="rId2">
            <a:alphaModFix/>
          </a:blip>
          <a:srcRect t="91686" r="43359"/>
          <a:stretch/>
        </p:blipFill>
        <p:spPr>
          <a:xfrm>
            <a:off x="0" y="6287846"/>
            <a:ext cx="6905625" cy="570154"/>
          </a:xfrm>
          <a:prstGeom prst="rect">
            <a:avLst/>
          </a:prstGeom>
          <a:noFill/>
          <a:ln>
            <a:noFill/>
          </a:ln>
        </p:spPr>
      </p:pic>
      <p:pic>
        <p:nvPicPr>
          <p:cNvPr id="74" name="Google Shape;74;p27"/>
          <p:cNvPicPr preferRelativeResize="0"/>
          <p:nvPr/>
        </p:nvPicPr>
        <p:blipFill rotWithShape="1">
          <a:blip r:embed="rId3">
            <a:alphaModFix/>
          </a:blip>
          <a:srcRect/>
          <a:stretch/>
        </p:blipFill>
        <p:spPr>
          <a:xfrm>
            <a:off x="2666428" y="1267513"/>
            <a:ext cx="1293576" cy="323960"/>
          </a:xfrm>
          <a:prstGeom prst="rect">
            <a:avLst/>
          </a:prstGeom>
          <a:noFill/>
          <a:ln>
            <a:noFill/>
          </a:ln>
        </p:spPr>
      </p:pic>
      <p:pic>
        <p:nvPicPr>
          <p:cNvPr id="75" name="Google Shape;75;p27"/>
          <p:cNvPicPr preferRelativeResize="0"/>
          <p:nvPr/>
        </p:nvPicPr>
        <p:blipFill rotWithShape="1">
          <a:blip r:embed="rId4">
            <a:alphaModFix/>
          </a:blip>
          <a:srcRect/>
          <a:stretch/>
        </p:blipFill>
        <p:spPr>
          <a:xfrm>
            <a:off x="4482291" y="1133341"/>
            <a:ext cx="1621782" cy="583841"/>
          </a:xfrm>
          <a:prstGeom prst="rect">
            <a:avLst/>
          </a:prstGeom>
          <a:noFill/>
          <a:ln>
            <a:noFill/>
          </a:ln>
        </p:spPr>
      </p:pic>
      <p:pic>
        <p:nvPicPr>
          <p:cNvPr id="76" name="Google Shape;76;p27"/>
          <p:cNvPicPr preferRelativeResize="0"/>
          <p:nvPr/>
        </p:nvPicPr>
        <p:blipFill rotWithShape="1">
          <a:blip r:embed="rId5">
            <a:alphaModFix/>
          </a:blip>
          <a:srcRect/>
          <a:stretch/>
        </p:blipFill>
        <p:spPr>
          <a:xfrm>
            <a:off x="828541" y="2056782"/>
            <a:ext cx="1073477" cy="808686"/>
          </a:xfrm>
          <a:prstGeom prst="rect">
            <a:avLst/>
          </a:prstGeom>
          <a:noFill/>
          <a:ln>
            <a:noFill/>
          </a:ln>
        </p:spPr>
      </p:pic>
      <p:pic>
        <p:nvPicPr>
          <p:cNvPr id="77" name="Google Shape;77;p27"/>
          <p:cNvPicPr preferRelativeResize="0"/>
          <p:nvPr/>
        </p:nvPicPr>
        <p:blipFill rotWithShape="1">
          <a:blip r:embed="rId6">
            <a:alphaModFix/>
          </a:blip>
          <a:srcRect/>
          <a:stretch/>
        </p:blipFill>
        <p:spPr>
          <a:xfrm>
            <a:off x="486818" y="4395989"/>
            <a:ext cx="1811477" cy="442498"/>
          </a:xfrm>
          <a:prstGeom prst="rect">
            <a:avLst/>
          </a:prstGeom>
          <a:noFill/>
          <a:ln>
            <a:noFill/>
          </a:ln>
        </p:spPr>
      </p:pic>
      <p:pic>
        <p:nvPicPr>
          <p:cNvPr id="78" name="Google Shape;78;p27"/>
          <p:cNvPicPr preferRelativeResize="0"/>
          <p:nvPr/>
        </p:nvPicPr>
        <p:blipFill rotWithShape="1">
          <a:blip r:embed="rId7">
            <a:alphaModFix/>
          </a:blip>
          <a:srcRect/>
          <a:stretch/>
        </p:blipFill>
        <p:spPr>
          <a:xfrm>
            <a:off x="2573528" y="4353059"/>
            <a:ext cx="1483884" cy="530998"/>
          </a:xfrm>
          <a:prstGeom prst="rect">
            <a:avLst/>
          </a:prstGeom>
          <a:noFill/>
          <a:ln>
            <a:noFill/>
          </a:ln>
        </p:spPr>
      </p:pic>
      <p:pic>
        <p:nvPicPr>
          <p:cNvPr id="79" name="Google Shape;79;p27"/>
          <p:cNvPicPr preferRelativeResize="0"/>
          <p:nvPr/>
        </p:nvPicPr>
        <p:blipFill rotWithShape="1">
          <a:blip r:embed="rId8">
            <a:alphaModFix/>
          </a:blip>
          <a:srcRect/>
          <a:stretch/>
        </p:blipFill>
        <p:spPr>
          <a:xfrm>
            <a:off x="4449187" y="4219539"/>
            <a:ext cx="1796608" cy="848398"/>
          </a:xfrm>
          <a:prstGeom prst="rect">
            <a:avLst/>
          </a:prstGeom>
          <a:noFill/>
          <a:ln>
            <a:noFill/>
          </a:ln>
        </p:spPr>
      </p:pic>
      <p:pic>
        <p:nvPicPr>
          <p:cNvPr id="80" name="Google Shape;80;p27"/>
          <p:cNvPicPr preferRelativeResize="0"/>
          <p:nvPr/>
        </p:nvPicPr>
        <p:blipFill rotWithShape="1">
          <a:blip r:embed="rId9">
            <a:alphaModFix/>
          </a:blip>
          <a:srcRect t="10508" b="13566"/>
          <a:stretch/>
        </p:blipFill>
        <p:spPr>
          <a:xfrm>
            <a:off x="2640824" y="5270857"/>
            <a:ext cx="1266422" cy="961547"/>
          </a:xfrm>
          <a:prstGeom prst="rect">
            <a:avLst/>
          </a:prstGeom>
          <a:noFill/>
          <a:ln>
            <a:noFill/>
          </a:ln>
        </p:spPr>
      </p:pic>
      <p:sp>
        <p:nvSpPr>
          <p:cNvPr id="81" name="Google Shape;81;p27"/>
          <p:cNvSpPr/>
          <p:nvPr/>
        </p:nvSpPr>
        <p:spPr>
          <a:xfrm>
            <a:off x="372118" y="872597"/>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27"/>
          <p:cNvSpPr/>
          <p:nvPr/>
        </p:nvSpPr>
        <p:spPr>
          <a:xfrm>
            <a:off x="2352118" y="872597"/>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27"/>
          <p:cNvSpPr/>
          <p:nvPr/>
        </p:nvSpPr>
        <p:spPr>
          <a:xfrm>
            <a:off x="4332118" y="872597"/>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27"/>
          <p:cNvSpPr/>
          <p:nvPr/>
        </p:nvSpPr>
        <p:spPr>
          <a:xfrm>
            <a:off x="372118" y="1951711"/>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27"/>
          <p:cNvSpPr/>
          <p:nvPr/>
        </p:nvSpPr>
        <p:spPr>
          <a:xfrm>
            <a:off x="2352118" y="1951711"/>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27"/>
          <p:cNvSpPr/>
          <p:nvPr/>
        </p:nvSpPr>
        <p:spPr>
          <a:xfrm>
            <a:off x="4332118" y="1951711"/>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27"/>
          <p:cNvSpPr/>
          <p:nvPr/>
        </p:nvSpPr>
        <p:spPr>
          <a:xfrm>
            <a:off x="372118" y="302865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27"/>
          <p:cNvSpPr/>
          <p:nvPr/>
        </p:nvSpPr>
        <p:spPr>
          <a:xfrm>
            <a:off x="2352118" y="302865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27"/>
          <p:cNvSpPr/>
          <p:nvPr/>
        </p:nvSpPr>
        <p:spPr>
          <a:xfrm>
            <a:off x="4332118" y="302865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27"/>
          <p:cNvSpPr/>
          <p:nvPr/>
        </p:nvSpPr>
        <p:spPr>
          <a:xfrm>
            <a:off x="372118" y="410942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27"/>
          <p:cNvSpPr/>
          <p:nvPr/>
        </p:nvSpPr>
        <p:spPr>
          <a:xfrm>
            <a:off x="2352118" y="410942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27"/>
          <p:cNvSpPr/>
          <p:nvPr/>
        </p:nvSpPr>
        <p:spPr>
          <a:xfrm>
            <a:off x="4332118" y="410942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27"/>
          <p:cNvSpPr/>
          <p:nvPr/>
        </p:nvSpPr>
        <p:spPr>
          <a:xfrm>
            <a:off x="372118" y="519019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7"/>
          <p:cNvSpPr/>
          <p:nvPr/>
        </p:nvSpPr>
        <p:spPr>
          <a:xfrm>
            <a:off x="2352118" y="519019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7"/>
          <p:cNvSpPr/>
          <p:nvPr/>
        </p:nvSpPr>
        <p:spPr>
          <a:xfrm>
            <a:off x="4332118" y="5190196"/>
            <a:ext cx="1980000" cy="10800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6" name="Google Shape;96;p27" descr="A drawing of a face&#10;&#10;Description automatically generated"/>
          <p:cNvPicPr preferRelativeResize="0"/>
          <p:nvPr/>
        </p:nvPicPr>
        <p:blipFill rotWithShape="1">
          <a:blip r:embed="rId10">
            <a:alphaModFix/>
          </a:blip>
          <a:srcRect/>
          <a:stretch/>
        </p:blipFill>
        <p:spPr>
          <a:xfrm>
            <a:off x="686873" y="3284124"/>
            <a:ext cx="1504235" cy="622315"/>
          </a:xfrm>
          <a:prstGeom prst="rect">
            <a:avLst/>
          </a:prstGeom>
          <a:noFill/>
          <a:ln>
            <a:noFill/>
          </a:ln>
        </p:spPr>
      </p:pic>
      <p:pic>
        <p:nvPicPr>
          <p:cNvPr id="97" name="Google Shape;97;p27" descr="A picture containing drawing, clock&#10;&#10;Description automatically generated"/>
          <p:cNvPicPr preferRelativeResize="0"/>
          <p:nvPr/>
        </p:nvPicPr>
        <p:blipFill rotWithShape="1">
          <a:blip r:embed="rId11">
            <a:alphaModFix/>
          </a:blip>
          <a:srcRect/>
          <a:stretch/>
        </p:blipFill>
        <p:spPr>
          <a:xfrm>
            <a:off x="4372165" y="2369713"/>
            <a:ext cx="1878617" cy="266970"/>
          </a:xfrm>
          <a:prstGeom prst="rect">
            <a:avLst/>
          </a:prstGeom>
          <a:noFill/>
          <a:ln>
            <a:noFill/>
          </a:ln>
        </p:spPr>
      </p:pic>
      <p:sp>
        <p:nvSpPr>
          <p:cNvPr id="98" name="Google Shape;98;p27" descr="A picture containing drawing&#10;&#10;Description automatically generated"/>
          <p:cNvSpPr/>
          <p:nvPr/>
        </p:nvSpPr>
        <p:spPr>
          <a:xfrm>
            <a:off x="2505863" y="3473254"/>
            <a:ext cx="1696731" cy="27516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27" descr="A picture containing drawing&#10;&#10;Description automatically generated"/>
          <p:cNvPicPr preferRelativeResize="0"/>
          <p:nvPr/>
        </p:nvPicPr>
        <p:blipFill rotWithShape="1">
          <a:blip r:embed="rId12">
            <a:alphaModFix/>
          </a:blip>
          <a:srcRect/>
          <a:stretch/>
        </p:blipFill>
        <p:spPr>
          <a:xfrm>
            <a:off x="4683105" y="2924399"/>
            <a:ext cx="1278025" cy="1271635"/>
          </a:xfrm>
          <a:prstGeom prst="rect">
            <a:avLst/>
          </a:prstGeom>
          <a:noFill/>
          <a:ln>
            <a:noFill/>
          </a:ln>
        </p:spPr>
      </p:pic>
      <p:pic>
        <p:nvPicPr>
          <p:cNvPr id="100" name="Google Shape;100;p27" descr="A picture containing table&#10;&#10;Description automatically generated"/>
          <p:cNvPicPr preferRelativeResize="0"/>
          <p:nvPr/>
        </p:nvPicPr>
        <p:blipFill rotWithShape="1">
          <a:blip r:embed="rId13">
            <a:alphaModFix/>
          </a:blip>
          <a:srcRect l="6390" t="15121" r="8289" b="18006"/>
          <a:stretch/>
        </p:blipFill>
        <p:spPr>
          <a:xfrm>
            <a:off x="401161" y="1038896"/>
            <a:ext cx="1951228" cy="763585"/>
          </a:xfrm>
          <a:prstGeom prst="rect">
            <a:avLst/>
          </a:prstGeom>
          <a:noFill/>
          <a:ln>
            <a:noFill/>
          </a:ln>
        </p:spPr>
      </p:pic>
      <p:pic>
        <p:nvPicPr>
          <p:cNvPr id="101" name="Google Shape;101;p27" descr="A picture containing drawing&#10;&#10;Description automatically generated"/>
          <p:cNvPicPr preferRelativeResize="0"/>
          <p:nvPr/>
        </p:nvPicPr>
        <p:blipFill rotWithShape="1">
          <a:blip r:embed="rId14">
            <a:alphaModFix/>
          </a:blip>
          <a:srcRect/>
          <a:stretch/>
        </p:blipFill>
        <p:spPr>
          <a:xfrm>
            <a:off x="2534810" y="2063480"/>
            <a:ext cx="1605916" cy="8792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15">
            <a:alphaModFix/>
          </a:blip>
          <a:srcRect/>
          <a:stretch/>
        </p:blipFill>
        <p:spPr>
          <a:xfrm>
            <a:off x="0" y="0"/>
            <a:ext cx="11885573" cy="6858000"/>
          </a:xfrm>
          <a:prstGeom prst="rect">
            <a:avLst/>
          </a:prstGeom>
          <a:noFill/>
          <a:ln>
            <a:noFill/>
          </a:ln>
        </p:spPr>
      </p:pic>
      <p:sp>
        <p:nvSpPr>
          <p:cNvPr id="11" name="Google Shape;11;p17"/>
          <p:cNvSpPr txBox="1">
            <a:spLocks noGrp="1"/>
          </p:cNvSpPr>
          <p:nvPr>
            <p:ph type="title"/>
          </p:nvPr>
        </p:nvSpPr>
        <p:spPr>
          <a:xfrm>
            <a:off x="2958860" y="1828800"/>
            <a:ext cx="8394941" cy="103666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F9B233"/>
              </a:buClr>
              <a:buSzPts val="2500"/>
              <a:buFont typeface="Calibri"/>
              <a:buNone/>
              <a:defRPr sz="2500" b="1" i="0" u="none" strike="noStrike" cap="none">
                <a:solidFill>
                  <a:srgbClr val="F9B2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2958860" y="3001993"/>
            <a:ext cx="8394940" cy="317497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0"/>
              </a:spcBef>
              <a:spcAft>
                <a:spcPts val="0"/>
              </a:spcAft>
              <a:buClr>
                <a:srgbClr val="1F8787"/>
              </a:buClr>
              <a:buSzPts val="2000"/>
              <a:buFont typeface="Arial"/>
              <a:buChar char="•"/>
              <a:defRPr sz="2000" b="0" i="0" u="none" strike="noStrike" cap="none">
                <a:solidFill>
                  <a:srgbClr val="1F8787"/>
                </a:solidFill>
                <a:latin typeface="Calibri"/>
                <a:ea typeface="Calibri"/>
                <a:cs typeface="Calibri"/>
                <a:sym typeface="Calibri"/>
              </a:defRPr>
            </a:lvl1pPr>
            <a:lvl2pPr marL="914400" marR="0" lvl="1" indent="-355600" algn="l" rtl="0">
              <a:lnSpc>
                <a:spcPct val="120000"/>
              </a:lnSpc>
              <a:spcBef>
                <a:spcPts val="1500"/>
              </a:spcBef>
              <a:spcAft>
                <a:spcPts val="0"/>
              </a:spcAft>
              <a:buClr>
                <a:srgbClr val="1F8787"/>
              </a:buClr>
              <a:buSzPts val="2000"/>
              <a:buFont typeface="Arial"/>
              <a:buChar char="•"/>
              <a:defRPr sz="2000" b="0" i="0" u="none" strike="noStrike" cap="none">
                <a:solidFill>
                  <a:srgbClr val="1F8787"/>
                </a:solidFill>
                <a:latin typeface="Calibri"/>
                <a:ea typeface="Calibri"/>
                <a:cs typeface="Calibri"/>
                <a:sym typeface="Calibri"/>
              </a:defRPr>
            </a:lvl2pPr>
            <a:lvl3pPr marL="1371600" marR="0" lvl="2" indent="-355600" algn="l" rtl="0">
              <a:lnSpc>
                <a:spcPct val="90000"/>
              </a:lnSpc>
              <a:spcBef>
                <a:spcPts val="1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dt" idx="10"/>
          </p:nvPr>
        </p:nvSpPr>
        <p:spPr>
          <a:xfrm>
            <a:off x="9061330" y="635714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1F878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10563224" y="6356350"/>
            <a:ext cx="7905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1F87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ulsar-network.readthedocs.io/en/latest/project/partner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5281/zenodo.448369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i.org/10.5281/zenodo.4591010" TargetMode="External"/><Relationship Id="rId5" Type="http://schemas.openxmlformats.org/officeDocument/2006/relationships/hyperlink" Target="https://doi.org/10.5281/zenodo.4311113" TargetMode="External"/><Relationship Id="rId4" Type="http://schemas.openxmlformats.org/officeDocument/2006/relationships/hyperlink" Target="https://doi.org/10.5281/zenodo.431109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
          <p:cNvSpPr txBox="1">
            <a:spLocks noGrp="1"/>
          </p:cNvSpPr>
          <p:nvPr>
            <p:ph type="ctrTitle"/>
          </p:nvPr>
        </p:nvSpPr>
        <p:spPr>
          <a:xfrm>
            <a:off x="6019799" y="2676524"/>
            <a:ext cx="5496000" cy="2543100"/>
          </a:xfrm>
          <a:prstGeom prst="rect">
            <a:avLst/>
          </a:prstGeom>
          <a:noFill/>
          <a:ln>
            <a:noFill/>
          </a:ln>
        </p:spPr>
        <p:txBody>
          <a:bodyPr spcFirstLastPara="1" wrap="square" lIns="91425" tIns="45700" rIns="91425" bIns="45700" anchor="t" anchorCtr="0">
            <a:noAutofit/>
          </a:bodyPr>
          <a:lstStyle/>
          <a:p>
            <a:pPr marL="0" lvl="0" indent="0" algn="l" rtl="0">
              <a:lnSpc>
                <a:spcPct val="122580"/>
              </a:lnSpc>
              <a:spcBef>
                <a:spcPts val="0"/>
              </a:spcBef>
              <a:spcAft>
                <a:spcPts val="0"/>
              </a:spcAft>
              <a:buClr>
                <a:schemeClr val="lt1"/>
              </a:buClr>
              <a:buSzPts val="3100"/>
              <a:buFont typeface="Calibri"/>
              <a:buNone/>
            </a:pPr>
            <a:r>
              <a:rPr lang="en-GB" dirty="0"/>
              <a:t>Populating EOSC for the Life Sciences</a:t>
            </a:r>
            <a:endParaRPr dirty="0"/>
          </a:p>
        </p:txBody>
      </p:sp>
      <p:sp>
        <p:nvSpPr>
          <p:cNvPr id="293" name="Google Shape;293;p1"/>
          <p:cNvSpPr/>
          <p:nvPr/>
        </p:nvSpPr>
        <p:spPr>
          <a:xfrm>
            <a:off x="6019799" y="4568167"/>
            <a:ext cx="364433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chemeClr val="lt1"/>
                </a:solidFill>
                <a:latin typeface="Calibri"/>
                <a:ea typeface="Calibri"/>
                <a:cs typeface="Calibri"/>
                <a:sym typeface="Calibri"/>
              </a:rPr>
              <a:t>Niklas Blomberg, Project Coordinator</a:t>
            </a:r>
          </a:p>
          <a:p>
            <a:pPr marL="0" marR="0" lvl="0" indent="0" algn="l" rtl="0">
              <a:lnSpc>
                <a:spcPct val="100000"/>
              </a:lnSpc>
              <a:spcBef>
                <a:spcPts val="0"/>
              </a:spcBef>
              <a:spcAft>
                <a:spcPts val="0"/>
              </a:spcAft>
              <a:buClr>
                <a:srgbClr val="000000"/>
              </a:buClr>
              <a:buSzPts val="1800"/>
              <a:buFont typeface="Arial"/>
              <a:buNone/>
            </a:pPr>
            <a:r>
              <a:rPr lang="en-GB" sz="1800" i="1" dirty="0">
                <a:solidFill>
                  <a:schemeClr val="lt1"/>
                </a:solidFill>
                <a:latin typeface="Calibri"/>
                <a:ea typeface="Calibri"/>
                <a:cs typeface="Calibri"/>
                <a:sym typeface="Calibri"/>
              </a:rPr>
              <a:t>Michael </a:t>
            </a:r>
            <a:r>
              <a:rPr lang="en-GB" sz="1800" i="1" dirty="0" err="1">
                <a:solidFill>
                  <a:schemeClr val="lt1"/>
                </a:solidFill>
                <a:latin typeface="Calibri"/>
                <a:ea typeface="Calibri"/>
                <a:cs typeface="Calibri"/>
                <a:sym typeface="Calibri"/>
              </a:rPr>
              <a:t>Räß</a:t>
            </a:r>
            <a:r>
              <a:rPr lang="en-GB" sz="1800" i="1" dirty="0">
                <a:solidFill>
                  <a:schemeClr val="lt1"/>
                </a:solidFill>
                <a:latin typeface="Calibri"/>
                <a:ea typeface="Calibri"/>
                <a:cs typeface="Calibri"/>
                <a:sym typeface="Calibri"/>
              </a:rPr>
              <a:t>, WP8 lead</a:t>
            </a: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2"/>
          <p:cNvPicPr preferRelativeResize="0"/>
          <p:nvPr/>
        </p:nvPicPr>
        <p:blipFill>
          <a:blip r:embed="rId3">
            <a:alphaModFix/>
          </a:blip>
          <a:stretch>
            <a:fillRect/>
          </a:stretch>
        </p:blipFill>
        <p:spPr>
          <a:xfrm>
            <a:off x="5227100" y="101600"/>
            <a:ext cx="6886277" cy="5171829"/>
          </a:xfrm>
          <a:prstGeom prst="rect">
            <a:avLst/>
          </a:prstGeom>
          <a:noFill/>
          <a:ln>
            <a:noFill/>
          </a:ln>
        </p:spPr>
      </p:pic>
      <p:sp>
        <p:nvSpPr>
          <p:cNvPr id="162" name="Google Shape;162;p12"/>
          <p:cNvSpPr txBox="1">
            <a:spLocks noGrp="1"/>
          </p:cNvSpPr>
          <p:nvPr>
            <p:ph type="title"/>
          </p:nvPr>
        </p:nvSpPr>
        <p:spPr>
          <a:prstGeom prst="rect">
            <a:avLst/>
          </a:prstGeom>
        </p:spPr>
        <p:txBody>
          <a:bodyPr spcFirstLastPara="1" wrap="square" lIns="0" tIns="0" rIns="0" bIns="0" anchor="t" anchorCtr="0">
            <a:noAutofit/>
          </a:bodyPr>
          <a:lstStyle/>
          <a:p>
            <a:r>
              <a:rPr lang="en-GB" dirty="0"/>
              <a:t>Distributed analysis </a:t>
            </a:r>
            <a:endParaRPr dirty="0"/>
          </a:p>
          <a:p>
            <a:r>
              <a:rPr lang="en-GB" dirty="0"/>
              <a:t>Pulsar network</a:t>
            </a:r>
            <a:endParaRPr dirty="0"/>
          </a:p>
        </p:txBody>
      </p:sp>
      <p:sp>
        <p:nvSpPr>
          <p:cNvPr id="163" name="Google Shape;163;p12"/>
          <p:cNvSpPr txBox="1"/>
          <p:nvPr/>
        </p:nvSpPr>
        <p:spPr>
          <a:xfrm>
            <a:off x="431800" y="1466133"/>
            <a:ext cx="7124800" cy="5236400"/>
          </a:xfrm>
          <a:prstGeom prst="rect">
            <a:avLst/>
          </a:prstGeom>
          <a:noFill/>
          <a:ln>
            <a:noFill/>
          </a:ln>
        </p:spPr>
        <p:txBody>
          <a:bodyPr spcFirstLastPara="1" wrap="square" lIns="121900" tIns="121900" rIns="121900" bIns="121900" anchor="t" anchorCtr="0">
            <a:noAutofit/>
          </a:bodyPr>
          <a:lstStyle/>
          <a:p>
            <a:r>
              <a:rPr lang="en-GB" sz="2000">
                <a:latin typeface="Avenir"/>
                <a:ea typeface="Avenir"/>
                <a:cs typeface="Avenir"/>
                <a:sym typeface="Avenir"/>
              </a:rPr>
              <a:t>The most innovative computing centers across </a:t>
            </a:r>
            <a:endParaRPr sz="2000">
              <a:latin typeface="Avenir"/>
              <a:ea typeface="Avenir"/>
              <a:cs typeface="Avenir"/>
              <a:sym typeface="Avenir"/>
            </a:endParaRPr>
          </a:p>
          <a:p>
            <a:r>
              <a:rPr lang="en-GB" sz="2000">
                <a:latin typeface="Avenir"/>
                <a:ea typeface="Avenir"/>
                <a:cs typeface="Avenir"/>
                <a:sym typeface="Avenir"/>
              </a:rPr>
              <a:t>Europe are currently interested to share their </a:t>
            </a:r>
            <a:endParaRPr sz="2000">
              <a:latin typeface="Avenir"/>
              <a:ea typeface="Avenir"/>
              <a:cs typeface="Avenir"/>
              <a:sym typeface="Avenir"/>
            </a:endParaRPr>
          </a:p>
          <a:p>
            <a:r>
              <a:rPr lang="en-GB" sz="2000">
                <a:latin typeface="Avenir"/>
                <a:ea typeface="Avenir"/>
                <a:cs typeface="Avenir"/>
                <a:sym typeface="Avenir"/>
              </a:rPr>
              <a:t>remote computation power to support the UseGalaxy.eu load:</a:t>
            </a:r>
            <a:endParaRPr sz="2267">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DE, de.NBI cloud</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IT, ReCaS-Bari</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BE, Vlaams Supercomputer Centrum (VSC)</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PT, Tecnico ULisboa</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ES, Barcelona Supercomp. Center (INB-BSC)</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NO, University of Bergen</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CZ, CESNET</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FI, CSC</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UK, Diamond Light Source</a:t>
            </a:r>
            <a:endParaRPr sz="2000">
              <a:latin typeface="Avenir"/>
              <a:ea typeface="Avenir"/>
              <a:cs typeface="Avenir"/>
              <a:sym typeface="Avenir"/>
            </a:endParaRPr>
          </a:p>
          <a:p>
            <a:pPr marL="609585" indent="-431789">
              <a:buSzPts val="1500"/>
              <a:buFont typeface="Avenir"/>
              <a:buChar char="‐"/>
            </a:pPr>
            <a:r>
              <a:rPr lang="en-GB" sz="2000">
                <a:latin typeface="Avenir"/>
                <a:ea typeface="Avenir"/>
                <a:cs typeface="Avenir"/>
                <a:sym typeface="Avenir"/>
              </a:rPr>
              <a:t>FR, GenOuest</a:t>
            </a:r>
            <a:endParaRPr sz="2000">
              <a:latin typeface="Avenir"/>
              <a:ea typeface="Avenir"/>
              <a:cs typeface="Avenir"/>
              <a:sym typeface="Avenir"/>
            </a:endParaRPr>
          </a:p>
          <a:p>
            <a:r>
              <a:rPr lang="en-GB" sz="800">
                <a:latin typeface="Avenir"/>
                <a:ea typeface="Avenir"/>
                <a:cs typeface="Avenir"/>
                <a:sym typeface="Avenir"/>
              </a:rPr>
              <a:t/>
            </a:r>
            <a:br>
              <a:rPr lang="en-GB" sz="800">
                <a:latin typeface="Avenir"/>
                <a:ea typeface="Avenir"/>
                <a:cs typeface="Avenir"/>
                <a:sym typeface="Avenir"/>
              </a:rPr>
            </a:br>
            <a:endParaRPr sz="800">
              <a:latin typeface="Avenir"/>
              <a:ea typeface="Avenir"/>
              <a:cs typeface="Avenir"/>
              <a:sym typeface="Avenir"/>
            </a:endParaRPr>
          </a:p>
          <a:p>
            <a:r>
              <a:rPr lang="en-GB" sz="1467" i="1" u="sng">
                <a:solidFill>
                  <a:schemeClr val="hlink"/>
                </a:solidFill>
                <a:latin typeface="Avenir"/>
                <a:ea typeface="Avenir"/>
                <a:cs typeface="Avenir"/>
                <a:sym typeface="Avenir"/>
                <a:hlinkClick r:id="rId4"/>
              </a:rPr>
              <a:t>https://pulsar-network.readthedocs.io/en/latest/project/partners.html</a:t>
            </a:r>
            <a:endParaRPr sz="1467" i="1">
              <a:latin typeface="Avenir"/>
              <a:ea typeface="Avenir"/>
              <a:cs typeface="Avenir"/>
              <a:sym typeface="Avenir"/>
            </a:endParaRPr>
          </a:p>
          <a:p>
            <a:endParaRPr sz="1467" i="1">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ca5f557cbf_0_2"/>
          <p:cNvSpPr txBox="1">
            <a:spLocks noGrp="1"/>
          </p:cNvSpPr>
          <p:nvPr>
            <p:ph type="title"/>
          </p:nvPr>
        </p:nvSpPr>
        <p:spPr>
          <a:xfrm>
            <a:off x="658800" y="480569"/>
            <a:ext cx="9309600" cy="10368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SzPts val="2500"/>
              <a:buNone/>
            </a:pPr>
            <a:r>
              <a:rPr lang="en-GB" dirty="0">
                <a:solidFill>
                  <a:schemeClr val="dk2"/>
                </a:solidFill>
              </a:rPr>
              <a:t>EOSC-Life “Toolbox for sensitive data sharing”</a:t>
            </a:r>
            <a:endParaRPr dirty="0"/>
          </a:p>
        </p:txBody>
      </p:sp>
      <p:sp>
        <p:nvSpPr>
          <p:cNvPr id="9" name="Google Shape;230;p10">
            <a:extLst>
              <a:ext uri="{FF2B5EF4-FFF2-40B4-BE49-F238E27FC236}">
                <a16:creationId xmlns:a16="http://schemas.microsoft.com/office/drawing/2014/main" id="{1D59A24E-6ED0-7844-B7BB-CE7A6CC2F66D}"/>
              </a:ext>
            </a:extLst>
          </p:cNvPr>
          <p:cNvSpPr txBox="1"/>
          <p:nvPr/>
        </p:nvSpPr>
        <p:spPr>
          <a:xfrm>
            <a:off x="658800" y="2121803"/>
            <a:ext cx="9309600" cy="406202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GB" sz="1800" b="1" i="0" u="none" strike="noStrike" cap="none" dirty="0">
                <a:solidFill>
                  <a:schemeClr val="lt2"/>
                </a:solidFill>
                <a:latin typeface="Calibri"/>
                <a:ea typeface="Calibri"/>
                <a:cs typeface="Calibri"/>
                <a:sym typeface="Calibri"/>
              </a:rPr>
              <a:t>Documented requirements for hosting/distributing and access control for sensitive data</a:t>
            </a:r>
            <a:endParaRPr sz="1800" b="0" i="0" u="none" strike="noStrike" cap="none" dirty="0">
              <a:solidFill>
                <a:srgbClr val="595959"/>
              </a:solidFill>
              <a:latin typeface="Calibri"/>
              <a:ea typeface="Calibri"/>
              <a:cs typeface="Calibri"/>
              <a:sym typeface="Calibri"/>
            </a:endParaRPr>
          </a:p>
          <a:p>
            <a:pPr marL="457200" marR="0" lvl="0" indent="0" algn="l" rtl="0">
              <a:lnSpc>
                <a:spcPct val="120000"/>
              </a:lnSpc>
              <a:spcBef>
                <a:spcPts val="0"/>
              </a:spcBef>
              <a:spcAft>
                <a:spcPts val="0"/>
              </a:spcAft>
              <a:buClr>
                <a:srgbClr val="000000"/>
              </a:buClr>
              <a:buSzPts val="1200"/>
              <a:buFont typeface="Arial"/>
              <a:buNone/>
            </a:pPr>
            <a:endParaRPr sz="1200" b="0" i="0" u="none" strike="noStrike" cap="none" dirty="0">
              <a:solidFill>
                <a:srgbClr val="595959"/>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800"/>
              <a:buFont typeface="Arial"/>
              <a:buNone/>
            </a:pPr>
            <a:r>
              <a:rPr lang="en-GB" sz="1800" b="1" i="0" u="none" strike="noStrike" cap="none" dirty="0">
                <a:solidFill>
                  <a:schemeClr val="lt2"/>
                </a:solidFill>
                <a:latin typeface="Calibri"/>
                <a:ea typeface="Calibri"/>
                <a:cs typeface="Calibri"/>
                <a:sym typeface="Calibri"/>
              </a:rPr>
              <a:t>Landscape analysis of national legal and ethical requirements for sensitive data sharing</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000"/>
              <a:buFont typeface="Arial"/>
              <a:buNone/>
            </a:pPr>
            <a:endParaRPr sz="1000" b="0" i="0" u="none" strike="noStrike" cap="none" dirty="0">
              <a:solidFill>
                <a:srgbClr val="595959"/>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800"/>
              <a:buFont typeface="Arial"/>
              <a:buNone/>
            </a:pPr>
            <a:r>
              <a:rPr lang="en-GB" sz="1800" b="1" i="0" u="none" strike="noStrike" cap="none" dirty="0">
                <a:solidFill>
                  <a:schemeClr val="lt2"/>
                </a:solidFill>
                <a:latin typeface="Calibri"/>
                <a:ea typeface="Calibri"/>
                <a:cs typeface="Calibri"/>
                <a:sym typeface="Calibri"/>
              </a:rPr>
              <a:t>Compile current assets into </a:t>
            </a:r>
            <a:r>
              <a:rPr lang="en-GB" sz="1800" b="1" dirty="0">
                <a:solidFill>
                  <a:schemeClr val="lt2"/>
                </a:solidFill>
                <a:latin typeface="Calibri"/>
                <a:ea typeface="Calibri"/>
                <a:cs typeface="Calibri"/>
                <a:sym typeface="Calibri"/>
              </a:rPr>
              <a:t>the </a:t>
            </a:r>
            <a:r>
              <a:rPr lang="en-GB" sz="1800" b="1" i="0" u="none" strike="noStrike" cap="none" dirty="0">
                <a:solidFill>
                  <a:schemeClr val="lt2"/>
                </a:solidFill>
                <a:latin typeface="Calibri"/>
                <a:ea typeface="Calibri"/>
                <a:cs typeface="Calibri"/>
                <a:sym typeface="Calibri"/>
              </a:rPr>
              <a:t>EOSC-Life Toolbox for sensitive data sharing</a:t>
            </a:r>
            <a:endParaRPr sz="1400" b="0" i="0" u="none" strike="noStrike" cap="none" dirty="0">
              <a:solidFill>
                <a:schemeClr val="dk1"/>
              </a:solidFill>
              <a:latin typeface="Arial"/>
              <a:ea typeface="Arial"/>
              <a:cs typeface="Arial"/>
              <a:sym typeface="Arial"/>
            </a:endParaRPr>
          </a:p>
          <a:p>
            <a:pPr marL="400050" lvl="0" indent="-285750">
              <a:spcBef>
                <a:spcPts val="300"/>
              </a:spcBef>
              <a:buClr>
                <a:srgbClr val="1F8787"/>
              </a:buClr>
              <a:buSzPts val="1800"/>
              <a:buFont typeface="Arial"/>
              <a:buChar char="•"/>
            </a:pPr>
            <a:r>
              <a:rPr lang="en-GB" sz="1800" dirty="0">
                <a:solidFill>
                  <a:srgbClr val="595959"/>
                </a:solidFill>
                <a:latin typeface="Calibri"/>
                <a:ea typeface="Calibri"/>
                <a:cs typeface="Calibri"/>
                <a:sym typeface="Calibri"/>
              </a:rPr>
              <a:t>Assembled from existing resources  to create a toolbox for cloud management of sensitive data in general, and the European Open Science Cloud in particular. </a:t>
            </a:r>
          </a:p>
          <a:p>
            <a:pPr marL="400050" lvl="0" indent="-285750">
              <a:spcBef>
                <a:spcPts val="300"/>
              </a:spcBef>
              <a:buClr>
                <a:srgbClr val="1F8787"/>
              </a:buClr>
              <a:buSzPts val="1800"/>
              <a:buFont typeface="Arial"/>
              <a:buChar char="•"/>
            </a:pPr>
            <a:r>
              <a:rPr lang="en-GB" sz="1800" dirty="0">
                <a:solidFill>
                  <a:srgbClr val="595959"/>
                </a:solidFill>
                <a:latin typeface="Calibri"/>
                <a:ea typeface="Calibri"/>
                <a:cs typeface="Calibri"/>
                <a:sym typeface="Calibri"/>
              </a:rPr>
              <a:t>Agreed C</a:t>
            </a:r>
            <a:r>
              <a:rPr lang="en-GB" sz="1800" b="0" i="0" u="none" strike="noStrike" cap="none" dirty="0">
                <a:solidFill>
                  <a:srgbClr val="595959"/>
                </a:solidFill>
                <a:latin typeface="Calibri"/>
                <a:ea typeface="Calibri"/>
                <a:cs typeface="Calibri"/>
                <a:sym typeface="Calibri"/>
              </a:rPr>
              <a:t>ategorisation system with an initial 110 tagged resources</a:t>
            </a:r>
          </a:p>
          <a:p>
            <a:pPr marL="400050" lvl="0" indent="-285750">
              <a:spcBef>
                <a:spcPts val="300"/>
              </a:spcBef>
              <a:buClr>
                <a:srgbClr val="1F8787"/>
              </a:buClr>
              <a:buSzPts val="1800"/>
              <a:buFont typeface="Arial"/>
              <a:buChar char="•"/>
            </a:pPr>
            <a:r>
              <a:rPr lang="en-GB" sz="1800" dirty="0">
                <a:solidFill>
                  <a:srgbClr val="595959"/>
                </a:solidFill>
                <a:latin typeface="Calibri"/>
                <a:ea typeface="Calibri"/>
                <a:cs typeface="Calibri"/>
                <a:sym typeface="Calibri"/>
              </a:rPr>
              <a:t>All reports and materials are Open Access and on </a:t>
            </a:r>
            <a:r>
              <a:rPr lang="en-GB" sz="1800" dirty="0" err="1">
                <a:solidFill>
                  <a:srgbClr val="595959"/>
                </a:solidFill>
                <a:latin typeface="Calibri"/>
                <a:ea typeface="Calibri"/>
                <a:cs typeface="Calibri"/>
                <a:sym typeface="Calibri"/>
              </a:rPr>
              <a:t>Zenodo</a:t>
            </a:r>
            <a:r>
              <a:rPr lang="en-GB" sz="1800" dirty="0">
                <a:solidFill>
                  <a:srgbClr val="595959"/>
                </a:solidFill>
                <a:latin typeface="Calibri"/>
                <a:ea typeface="Calibri"/>
                <a:cs typeface="Calibri"/>
                <a:sym typeface="Calibri"/>
              </a:rPr>
              <a:t>: </a:t>
            </a:r>
            <a:r>
              <a:rPr lang="en-GB" u="sng" dirty="0">
                <a:hlinkClick r:id="rId3"/>
              </a:rPr>
              <a:t>10.5281/zenodo.4483693</a:t>
            </a:r>
            <a:r>
              <a:rPr lang="en-GB" u="sng" dirty="0"/>
              <a:t>, </a:t>
            </a:r>
            <a:r>
              <a:rPr lang="en-GB" u="sng" dirty="0">
                <a:hlinkClick r:id="rId4"/>
              </a:rPr>
              <a:t>10.5281/zenodo.4311093</a:t>
            </a:r>
            <a:r>
              <a:rPr lang="en-GB" u="sng" dirty="0"/>
              <a:t>, </a:t>
            </a:r>
            <a:r>
              <a:rPr lang="en-GB" u="sng" dirty="0">
                <a:hlinkClick r:id="rId5"/>
              </a:rPr>
              <a:t>10.5281/zenodo.4311113</a:t>
            </a:r>
            <a:r>
              <a:rPr lang="en-GB" u="sng" dirty="0"/>
              <a:t>, </a:t>
            </a:r>
            <a:r>
              <a:rPr lang="en-GB" u="sng" dirty="0">
                <a:hlinkClick r:id="rId6"/>
              </a:rPr>
              <a:t>10.5281/zenodo.4591010</a:t>
            </a:r>
            <a:endParaRPr lang="en-GB" dirty="0">
              <a:ea typeface="Calibri"/>
            </a:endParaRPr>
          </a:p>
          <a:p>
            <a:pPr marL="400050" marR="0" lvl="0" indent="-285750" algn="l" rtl="0">
              <a:lnSpc>
                <a:spcPct val="100000"/>
              </a:lnSpc>
              <a:spcBef>
                <a:spcPts val="300"/>
              </a:spcBef>
              <a:spcAft>
                <a:spcPts val="0"/>
              </a:spcAft>
              <a:buClr>
                <a:srgbClr val="1F8787"/>
              </a:buClr>
              <a:buSzPts val="1800"/>
              <a:buFont typeface="Arial"/>
              <a:buChar char="•"/>
            </a:pPr>
            <a:endParaRPr lang="en-GB" sz="1000" b="0" i="0" u="none" strike="noStrike" cap="none" dirty="0">
              <a:solidFill>
                <a:srgbClr val="595959"/>
              </a:solidFill>
              <a:latin typeface="Calibri"/>
              <a:ea typeface="Calibri"/>
              <a:cs typeface="Calibri"/>
              <a:sym typeface="Calibri"/>
            </a:endParaRPr>
          </a:p>
          <a:p>
            <a:pPr marL="114300" marR="0" lvl="0" algn="l" rtl="0">
              <a:lnSpc>
                <a:spcPct val="100000"/>
              </a:lnSpc>
              <a:spcBef>
                <a:spcPts val="300"/>
              </a:spcBef>
              <a:spcAft>
                <a:spcPts val="0"/>
              </a:spcAft>
              <a:buClr>
                <a:srgbClr val="1F8787"/>
              </a:buClr>
              <a:buSzPts val="1800"/>
            </a:pPr>
            <a:endParaRPr sz="1000" b="0" i="0" u="none" strike="noStrike" cap="none" dirty="0">
              <a:solidFill>
                <a:srgbClr val="595959"/>
              </a:solidFill>
              <a:latin typeface="Calibri"/>
              <a:ea typeface="Calibri"/>
              <a:cs typeface="Calibri"/>
              <a:sym typeface="Calibri"/>
            </a:endParaRPr>
          </a:p>
          <a:p>
            <a:pPr marL="457200" marR="0" lvl="0" indent="0" algn="l" rtl="0">
              <a:lnSpc>
                <a:spcPct val="100000"/>
              </a:lnSpc>
              <a:spcBef>
                <a:spcPts val="300"/>
              </a:spcBef>
              <a:spcAft>
                <a:spcPts val="0"/>
              </a:spcAft>
              <a:buClr>
                <a:srgbClr val="000000"/>
              </a:buClr>
              <a:buSzPts val="1800"/>
              <a:buFont typeface="Arial"/>
              <a:buNone/>
            </a:pPr>
            <a:endParaRPr sz="18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
          <p:cNvSpPr txBox="1">
            <a:spLocks noGrp="1"/>
          </p:cNvSpPr>
          <p:nvPr>
            <p:ph type="title"/>
          </p:nvPr>
        </p:nvSpPr>
        <p:spPr>
          <a:xfrm>
            <a:off x="658800" y="201600"/>
            <a:ext cx="9309600" cy="1036668"/>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9B233"/>
              </a:buClr>
              <a:buSzPts val="2500"/>
              <a:buFont typeface="Calibri"/>
              <a:buNone/>
            </a:pPr>
            <a:r>
              <a:rPr lang="en-GB" dirty="0"/>
              <a:t>EOSC-Life</a:t>
            </a:r>
            <a:br>
              <a:rPr lang="en-GB" dirty="0"/>
            </a:br>
            <a:endParaRPr i="1" dirty="0"/>
          </a:p>
        </p:txBody>
      </p:sp>
      <p:pic>
        <p:nvPicPr>
          <p:cNvPr id="325" name="Google Shape;325;p6"/>
          <p:cNvPicPr preferRelativeResize="0"/>
          <p:nvPr/>
        </p:nvPicPr>
        <p:blipFill rotWithShape="1">
          <a:blip r:embed="rId3">
            <a:alphaModFix/>
          </a:blip>
          <a:srcRect l="169" r="168"/>
          <a:stretch/>
        </p:blipFill>
        <p:spPr>
          <a:xfrm>
            <a:off x="658800" y="887725"/>
            <a:ext cx="5065486" cy="5082549"/>
          </a:xfrm>
          <a:prstGeom prst="rect">
            <a:avLst/>
          </a:prstGeom>
          <a:noFill/>
          <a:ln>
            <a:noFill/>
          </a:ln>
        </p:spPr>
      </p:pic>
      <p:sp>
        <p:nvSpPr>
          <p:cNvPr id="326" name="Google Shape;326;p6"/>
          <p:cNvSpPr txBox="1"/>
          <p:nvPr/>
        </p:nvSpPr>
        <p:spPr>
          <a:xfrm>
            <a:off x="6630549" y="1238268"/>
            <a:ext cx="5160398" cy="4732006"/>
          </a:xfrm>
          <a:prstGeom prst="rect">
            <a:avLst/>
          </a:prstGeom>
          <a:noFill/>
          <a:ln>
            <a:noFill/>
          </a:ln>
        </p:spPr>
        <p:txBody>
          <a:bodyPr spcFirstLastPara="1" wrap="square" lIns="91425" tIns="45700" rIns="91425" bIns="45700" anchor="t" anchorCtr="0">
            <a:noAutofit/>
          </a:bodyPr>
          <a:lstStyle/>
          <a:p>
            <a:pPr marL="534988" marR="0" lvl="0" indent="-534988" algn="l" rtl="0">
              <a:lnSpc>
                <a:spcPct val="120000"/>
              </a:lnSpc>
              <a:spcBef>
                <a:spcPts val="0"/>
              </a:spcBef>
              <a:spcAft>
                <a:spcPts val="0"/>
              </a:spcAft>
              <a:buClr>
                <a:schemeClr val="dk2"/>
              </a:buClr>
              <a:buSzPts val="2000"/>
              <a:buFont typeface="Wingdings" pitchFamily="2" charset="2"/>
              <a:buChar char="ü"/>
            </a:pPr>
            <a:r>
              <a:rPr lang="en-GB" sz="1800" b="0" i="0" u="none" strike="noStrike" cap="none" dirty="0">
                <a:solidFill>
                  <a:schemeClr val="dk2"/>
                </a:solidFill>
                <a:latin typeface="+mj-lt"/>
                <a:ea typeface="Calibri"/>
                <a:cs typeface="Calibri"/>
                <a:sym typeface="Calibri"/>
              </a:rPr>
              <a:t>Establish</a:t>
            </a:r>
            <a:r>
              <a:rPr lang="en-GB" sz="1800" i="1" u="sng" dirty="0">
                <a:solidFill>
                  <a:schemeClr val="dk2"/>
                </a:solidFill>
                <a:latin typeface="+mj-lt"/>
                <a:ea typeface="Calibri"/>
                <a:cs typeface="Calibri"/>
                <a:sym typeface="Calibri"/>
              </a:rPr>
              <a:t>ed</a:t>
            </a:r>
            <a:r>
              <a:rPr lang="en-GB" sz="1800" b="0" i="0" u="none" strike="noStrike" cap="none" dirty="0">
                <a:solidFill>
                  <a:srgbClr val="1F8787"/>
                </a:solidFill>
                <a:latin typeface="+mj-lt"/>
                <a:ea typeface="Calibri"/>
                <a:cs typeface="Calibri"/>
                <a:sym typeface="Calibri"/>
              </a:rPr>
              <a:t> EOSC-Life by publishing FAIR life science data resources in EOSC</a:t>
            </a:r>
          </a:p>
          <a:p>
            <a:pPr marL="171450" marR="0" lvl="0" indent="-171450" algn="l" rtl="0">
              <a:lnSpc>
                <a:spcPct val="120000"/>
              </a:lnSpc>
              <a:spcBef>
                <a:spcPts val="0"/>
              </a:spcBef>
              <a:spcAft>
                <a:spcPts val="0"/>
              </a:spcAft>
              <a:buClr>
                <a:schemeClr val="dk2"/>
              </a:buClr>
              <a:buSzPts val="2000"/>
              <a:buFont typeface="Wingdings" pitchFamily="2" charset="2"/>
              <a:buChar char="ü"/>
            </a:pP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Wingdings" pitchFamily="2" charset="2"/>
              <a:buChar char="ü"/>
            </a:pPr>
            <a:r>
              <a:rPr lang="en-GB" sz="1800" b="0" i="0" u="none" strike="noStrike" cap="none" dirty="0">
                <a:solidFill>
                  <a:schemeClr val="dk2"/>
                </a:solidFill>
                <a:latin typeface="+mj-lt"/>
                <a:ea typeface="Calibri"/>
                <a:cs typeface="Calibri"/>
                <a:sym typeface="Calibri"/>
              </a:rPr>
              <a:t>Provid</a:t>
            </a:r>
            <a:r>
              <a:rPr lang="en-GB" sz="1800" b="0" i="1" u="sng" strike="noStrike" cap="none" dirty="0">
                <a:solidFill>
                  <a:schemeClr val="dk2"/>
                </a:solidFill>
                <a:latin typeface="+mj-lt"/>
                <a:ea typeface="Calibri"/>
                <a:cs typeface="Calibri"/>
                <a:sym typeface="Calibri"/>
              </a:rPr>
              <a:t>ing</a:t>
            </a:r>
            <a:r>
              <a:rPr lang="en-GB" sz="1800" b="0" i="0" u="sng" strike="noStrike" cap="none" dirty="0">
                <a:solidFill>
                  <a:srgbClr val="1F8787"/>
                </a:solidFill>
                <a:latin typeface="+mj-lt"/>
                <a:ea typeface="Calibri"/>
                <a:cs typeface="Calibri"/>
                <a:sym typeface="Calibri"/>
              </a:rPr>
              <a:t> </a:t>
            </a:r>
            <a:r>
              <a:rPr lang="en-GB" sz="1800" b="0" i="0" u="none" strike="noStrike" cap="none" dirty="0">
                <a:solidFill>
                  <a:srgbClr val="1F8787"/>
                </a:solidFill>
                <a:latin typeface="+mj-lt"/>
                <a:ea typeface="Calibri"/>
                <a:cs typeface="Calibri"/>
                <a:sym typeface="Calibri"/>
              </a:rPr>
              <a:t>the policies, guidelines and processes for secure and ethical data reuse</a:t>
            </a:r>
          </a:p>
          <a:p>
            <a:pPr marL="171450" marR="0" lvl="0" indent="-171450" algn="l" rtl="0">
              <a:lnSpc>
                <a:spcPct val="120000"/>
              </a:lnSpc>
              <a:spcBef>
                <a:spcPts val="1500"/>
              </a:spcBef>
              <a:spcAft>
                <a:spcPts val="0"/>
              </a:spcAft>
              <a:buClr>
                <a:schemeClr val="dk2"/>
              </a:buClr>
              <a:buSzPts val="2000"/>
              <a:buFont typeface="Wingdings" pitchFamily="2" charset="2"/>
              <a:buChar char="ü"/>
            </a:pP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Wingdings" pitchFamily="2" charset="2"/>
              <a:buChar char="ü"/>
            </a:pPr>
            <a:r>
              <a:rPr lang="en-GB" sz="1800" b="0" i="0" u="none" strike="noStrike" cap="none" dirty="0">
                <a:solidFill>
                  <a:schemeClr val="dk2"/>
                </a:solidFill>
                <a:latin typeface="+mj-lt"/>
                <a:ea typeface="Calibri"/>
                <a:cs typeface="Calibri"/>
                <a:sym typeface="Calibri"/>
              </a:rPr>
              <a:t>Populat</a:t>
            </a:r>
            <a:r>
              <a:rPr lang="en-GB" sz="1800" b="0" i="1" u="sng" strike="noStrike" cap="none" dirty="0">
                <a:solidFill>
                  <a:schemeClr val="dk2"/>
                </a:solidFill>
                <a:latin typeface="+mj-lt"/>
                <a:ea typeface="Calibri"/>
                <a:cs typeface="Calibri"/>
                <a:sym typeface="Calibri"/>
              </a:rPr>
              <a:t>ing</a:t>
            </a:r>
            <a:r>
              <a:rPr lang="en-GB" sz="1800" b="0" i="0" u="none" strike="noStrike" cap="none" dirty="0">
                <a:solidFill>
                  <a:srgbClr val="1F8787"/>
                </a:solidFill>
                <a:latin typeface="+mj-lt"/>
                <a:ea typeface="Calibri"/>
                <a:cs typeface="Calibri"/>
                <a:sym typeface="Calibri"/>
              </a:rPr>
              <a:t> an ecosystem of innovative life science tools in EOSC</a:t>
            </a:r>
          </a:p>
          <a:p>
            <a:pPr marL="171450" marR="0" lvl="0" indent="-171450" algn="l" rtl="0">
              <a:lnSpc>
                <a:spcPct val="120000"/>
              </a:lnSpc>
              <a:spcBef>
                <a:spcPts val="1500"/>
              </a:spcBef>
              <a:spcAft>
                <a:spcPts val="0"/>
              </a:spcAft>
              <a:buClr>
                <a:schemeClr val="dk2"/>
              </a:buClr>
              <a:buSzPts val="2000"/>
              <a:buFont typeface="Wingdings" pitchFamily="2" charset="2"/>
              <a:buChar char="ü"/>
            </a:pP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Wingdings" pitchFamily="2" charset="2"/>
              <a:buChar char="ü"/>
            </a:pPr>
            <a:r>
              <a:rPr lang="en-GB" sz="1800" b="0" i="0" u="none" strike="noStrike" cap="none" dirty="0">
                <a:solidFill>
                  <a:schemeClr val="dk2"/>
                </a:solidFill>
                <a:latin typeface="+mj-lt"/>
                <a:ea typeface="Calibri"/>
                <a:cs typeface="Calibri"/>
                <a:sym typeface="Calibri"/>
              </a:rPr>
              <a:t>Enabl</a:t>
            </a:r>
            <a:r>
              <a:rPr lang="en-GB" sz="1800" b="0" i="1" u="sng" strike="noStrike" cap="none" dirty="0">
                <a:solidFill>
                  <a:schemeClr val="dk2"/>
                </a:solidFill>
                <a:latin typeface="+mj-lt"/>
                <a:ea typeface="Calibri"/>
                <a:cs typeface="Calibri"/>
                <a:sym typeface="Calibri"/>
              </a:rPr>
              <a:t>ing</a:t>
            </a:r>
            <a:r>
              <a:rPr lang="en-GB" sz="1800" b="0" i="0" u="none" strike="noStrike" cap="none" dirty="0">
                <a:solidFill>
                  <a:srgbClr val="1F8787"/>
                </a:solidFill>
                <a:latin typeface="+mj-lt"/>
                <a:ea typeface="Calibri"/>
                <a:cs typeface="Calibri"/>
                <a:sym typeface="Calibri"/>
              </a:rPr>
              <a:t> data-driven research in Europe by connecting life scientists to EOSC via open calls for participation</a:t>
            </a:r>
            <a:endParaRPr sz="1200" b="0" i="0" u="none" strike="noStrike" cap="none" dirty="0">
              <a:solidFill>
                <a:srgbClr val="000000"/>
              </a:solidFill>
              <a:latin typeface="+mj-lt"/>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
          <p:cNvSpPr txBox="1">
            <a:spLocks noGrp="1"/>
          </p:cNvSpPr>
          <p:nvPr>
            <p:ph type="title"/>
          </p:nvPr>
        </p:nvSpPr>
        <p:spPr>
          <a:xfrm>
            <a:off x="658800" y="201600"/>
            <a:ext cx="9309600" cy="1036668"/>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9B233"/>
              </a:buClr>
              <a:buSzPts val="2500"/>
              <a:buFont typeface="Calibri"/>
              <a:buNone/>
            </a:pPr>
            <a:r>
              <a:rPr lang="en-GB" dirty="0"/>
              <a:t>EOSC-Life  - Points for discussion</a:t>
            </a:r>
            <a:br>
              <a:rPr lang="en-GB" dirty="0"/>
            </a:br>
            <a:endParaRPr i="1" dirty="0"/>
          </a:p>
        </p:txBody>
      </p:sp>
      <p:pic>
        <p:nvPicPr>
          <p:cNvPr id="325" name="Google Shape;325;p6"/>
          <p:cNvPicPr preferRelativeResize="0"/>
          <p:nvPr/>
        </p:nvPicPr>
        <p:blipFill rotWithShape="1">
          <a:blip r:embed="rId3">
            <a:alphaModFix/>
          </a:blip>
          <a:srcRect l="169" r="168"/>
          <a:stretch/>
        </p:blipFill>
        <p:spPr>
          <a:xfrm>
            <a:off x="658800" y="1618393"/>
            <a:ext cx="3609056" cy="3621213"/>
          </a:xfrm>
          <a:prstGeom prst="rect">
            <a:avLst/>
          </a:prstGeom>
          <a:noFill/>
          <a:ln>
            <a:noFill/>
          </a:ln>
        </p:spPr>
      </p:pic>
      <p:sp>
        <p:nvSpPr>
          <p:cNvPr id="326" name="Google Shape;326;p6"/>
          <p:cNvSpPr txBox="1"/>
          <p:nvPr/>
        </p:nvSpPr>
        <p:spPr>
          <a:xfrm>
            <a:off x="4267856" y="883403"/>
            <a:ext cx="7523091" cy="5772997"/>
          </a:xfrm>
          <a:prstGeom prst="rect">
            <a:avLst/>
          </a:prstGeom>
          <a:noFill/>
          <a:ln>
            <a:noFill/>
          </a:ln>
        </p:spPr>
        <p:txBody>
          <a:bodyPr spcFirstLastPara="1" wrap="square" lIns="91425" tIns="45700" rIns="91425" bIns="45700" anchor="t" anchorCtr="0">
            <a:noAutofit/>
          </a:bodyPr>
          <a:lstStyle/>
          <a:p>
            <a:pPr marL="534988" lvl="0" indent="-534988">
              <a:lnSpc>
                <a:spcPct val="120000"/>
              </a:lnSpc>
              <a:buClr>
                <a:schemeClr val="dk2"/>
              </a:buClr>
              <a:buSzPts val="2000"/>
              <a:buFont typeface="Wingdings" pitchFamily="2" charset="2"/>
              <a:buChar char="Ø"/>
            </a:pPr>
            <a:r>
              <a:rPr lang="en-GB" sz="1800" b="0" i="0" u="none" strike="noStrike" cap="none" dirty="0">
                <a:solidFill>
                  <a:schemeClr val="dk2"/>
                </a:solidFill>
                <a:latin typeface="+mj-lt"/>
                <a:ea typeface="Calibri"/>
                <a:cs typeface="Calibri"/>
                <a:sym typeface="Calibri"/>
              </a:rPr>
              <a:t>Transition</a:t>
            </a:r>
            <a:r>
              <a:rPr lang="en-GB" sz="1800" b="0" i="0" u="none" strike="noStrike" cap="none" dirty="0">
                <a:solidFill>
                  <a:srgbClr val="1F8787"/>
                </a:solidFill>
                <a:latin typeface="+mj-lt"/>
                <a:ea typeface="Calibri"/>
                <a:cs typeface="Calibri"/>
                <a:sym typeface="Calibri"/>
              </a:rPr>
              <a:t> the focus in EOSC from principles and organisation to operations. I</a:t>
            </a:r>
            <a:r>
              <a:rPr lang="en-GB" sz="1800" dirty="0">
                <a:solidFill>
                  <a:srgbClr val="1F8787"/>
                </a:solidFill>
                <a:latin typeface="+mj-lt"/>
                <a:ea typeface="Calibri"/>
                <a:cs typeface="Calibri"/>
                <a:sym typeface="Calibri"/>
              </a:rPr>
              <a:t>ncorporate production services ‘as part of EOSC’</a:t>
            </a:r>
          </a:p>
          <a:p>
            <a:pPr marL="534988" lvl="0" indent="-534988">
              <a:lnSpc>
                <a:spcPct val="120000"/>
              </a:lnSpc>
              <a:buClr>
                <a:schemeClr val="dk2"/>
              </a:buClr>
              <a:buSzPts val="2000"/>
              <a:buFont typeface="Wingdings" pitchFamily="2" charset="2"/>
              <a:buChar char="Ø"/>
            </a:pPr>
            <a:endParaRPr lang="en-GB" sz="1800" dirty="0">
              <a:solidFill>
                <a:srgbClr val="1F8787"/>
              </a:solidFill>
              <a:latin typeface="+mj-lt"/>
              <a:ea typeface="Calibri"/>
              <a:cs typeface="Calibri"/>
              <a:sym typeface="Calibri"/>
            </a:endParaRPr>
          </a:p>
          <a:p>
            <a:pPr marL="534988" lvl="0" indent="-534988">
              <a:lnSpc>
                <a:spcPct val="120000"/>
              </a:lnSpc>
              <a:buClr>
                <a:srgbClr val="F9B233"/>
              </a:buClr>
              <a:buSzPts val="2000"/>
              <a:buFont typeface="Wingdings" pitchFamily="2" charset="2"/>
              <a:buChar char="Ø"/>
            </a:pPr>
            <a:r>
              <a:rPr lang="en-GB" sz="1800" dirty="0">
                <a:solidFill>
                  <a:srgbClr val="F9B233"/>
                </a:solidFill>
                <a:ea typeface="Calibri"/>
                <a:cs typeface="Calibri"/>
                <a:sym typeface="Calibri"/>
              </a:rPr>
              <a:t>“Practicality” </a:t>
            </a:r>
            <a:r>
              <a:rPr lang="en-GB" sz="1800" dirty="0">
                <a:solidFill>
                  <a:srgbClr val="1F8787"/>
                </a:solidFill>
                <a:ea typeface="Calibri"/>
                <a:cs typeface="Calibri"/>
                <a:sym typeface="Calibri"/>
              </a:rPr>
              <a:t> - focus on practical implementations, evidence of usability and concrete use cases rather than the sunlit uplands of theoretical perfection</a:t>
            </a: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Wingdings" pitchFamily="2" charset="2"/>
              <a:buChar char="Ø"/>
            </a:pPr>
            <a:r>
              <a:rPr lang="en-GB" sz="1800" dirty="0">
                <a:solidFill>
                  <a:schemeClr val="dk2"/>
                </a:solidFill>
                <a:latin typeface="+mj-lt"/>
                <a:ea typeface="Calibri"/>
                <a:cs typeface="Calibri"/>
                <a:sym typeface="Calibri"/>
              </a:rPr>
              <a:t>Consider the roles of EOSC actors</a:t>
            </a:r>
            <a:r>
              <a:rPr lang="en-GB" sz="1800" dirty="0">
                <a:solidFill>
                  <a:srgbClr val="1F8787"/>
                </a:solidFill>
                <a:latin typeface="+mj-lt"/>
                <a:ea typeface="Calibri"/>
                <a:cs typeface="Calibri"/>
                <a:sym typeface="Calibri"/>
              </a:rPr>
              <a:t> – b2b services </a:t>
            </a:r>
            <a:r>
              <a:rPr lang="en-GB" sz="1800" i="1" dirty="0">
                <a:solidFill>
                  <a:srgbClr val="1F8787"/>
                </a:solidFill>
                <a:latin typeface="+mj-lt"/>
                <a:ea typeface="Calibri"/>
                <a:cs typeface="Calibri"/>
                <a:sym typeface="Calibri"/>
              </a:rPr>
              <a:t>and </a:t>
            </a:r>
            <a:r>
              <a:rPr lang="en-GB" sz="1800" dirty="0">
                <a:solidFill>
                  <a:srgbClr val="1F8787"/>
                </a:solidFill>
                <a:latin typeface="+mj-lt"/>
                <a:ea typeface="Calibri"/>
                <a:cs typeface="Calibri"/>
                <a:sym typeface="Calibri"/>
              </a:rPr>
              <a:t>entry points for users (e.g. workflows as first-class citizens)</a:t>
            </a:r>
            <a:endParaRPr sz="1200" b="0" i="0" u="none" strike="noStrike" cap="none" dirty="0">
              <a:solidFill>
                <a:srgbClr val="000000"/>
              </a:solidFill>
              <a:latin typeface="+mj-lt"/>
              <a:ea typeface="Arial"/>
              <a:cs typeface="Arial"/>
              <a:sym typeface="Arial"/>
            </a:endParaRPr>
          </a:p>
          <a:p>
            <a:pPr marL="534988" lvl="0" indent="-534988">
              <a:lnSpc>
                <a:spcPct val="120000"/>
              </a:lnSpc>
              <a:spcBef>
                <a:spcPts val="1500"/>
              </a:spcBef>
              <a:buClr>
                <a:schemeClr val="dk2"/>
              </a:buClr>
              <a:buSzPts val="2000"/>
              <a:buFont typeface="Wingdings" pitchFamily="2" charset="2"/>
              <a:buChar char="Ø"/>
            </a:pPr>
            <a:r>
              <a:rPr lang="en-GB" sz="1800" b="0" i="0" u="none" strike="noStrike" cap="none" dirty="0">
                <a:solidFill>
                  <a:schemeClr val="dk2"/>
                </a:solidFill>
                <a:latin typeface="+mj-lt"/>
                <a:ea typeface="Calibri"/>
                <a:cs typeface="Calibri"/>
                <a:sym typeface="Calibri"/>
              </a:rPr>
              <a:t>ESFRI have large established user-communities and production services</a:t>
            </a:r>
            <a:r>
              <a:rPr lang="en-GB" sz="1800" dirty="0">
                <a:solidFill>
                  <a:srgbClr val="1F8787"/>
                </a:solidFill>
                <a:latin typeface="+mj-lt"/>
                <a:ea typeface="Calibri"/>
                <a:cs typeface="Calibri"/>
                <a:sym typeface="Calibri"/>
              </a:rPr>
              <a:t> – EOSC-Life and our other "cluster activities" build operational processes that link research outputs from RI services to the missions objectives and the open data targets of EOSC</a:t>
            </a:r>
            <a:endParaRPr lang="en-GB"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Wingdings" pitchFamily="2" charset="2"/>
              <a:buChar char="Ø"/>
            </a:pPr>
            <a:r>
              <a:rPr lang="en-GB" sz="1800" b="0" i="0" u="none" strike="noStrike" cap="none" dirty="0">
                <a:solidFill>
                  <a:schemeClr val="dk2"/>
                </a:solidFill>
                <a:latin typeface="+mj-lt"/>
                <a:ea typeface="Calibri"/>
                <a:cs typeface="Calibri"/>
                <a:sym typeface="Calibri"/>
              </a:rPr>
              <a:t>ESFRIs have established solutions for domain-specific needs</a:t>
            </a:r>
            <a:r>
              <a:rPr lang="en-GB" sz="1800" b="0" i="0" u="none" strike="noStrike" cap="none" dirty="0">
                <a:solidFill>
                  <a:srgbClr val="1F8787"/>
                </a:solidFill>
                <a:latin typeface="+mj-lt"/>
                <a:ea typeface="Calibri"/>
                <a:cs typeface="Calibri"/>
                <a:sym typeface="Calibri"/>
              </a:rPr>
              <a:t> (e.g. data protection, ethics, compliance </a:t>
            </a:r>
            <a:r>
              <a:rPr lang="en-GB" sz="1800" dirty="0">
                <a:solidFill>
                  <a:srgbClr val="1F8787"/>
                </a:solidFill>
                <a:latin typeface="+mj-lt"/>
                <a:ea typeface="Calibri"/>
                <a:cs typeface="Calibri"/>
                <a:sym typeface="Calibri"/>
              </a:rPr>
              <a:t>with Nagoya protocol)</a:t>
            </a:r>
            <a:endParaRPr lang="en-GB" sz="1200" b="0" i="0" u="none" strike="noStrike" cap="none" dirty="0">
              <a:solidFill>
                <a:srgbClr val="000000"/>
              </a:solidFill>
              <a:latin typeface="+mj-lt"/>
              <a:ea typeface="Arial"/>
              <a:cs typeface="Arial"/>
              <a:sym typeface="Arial"/>
            </a:endParaRPr>
          </a:p>
        </p:txBody>
      </p:sp>
    </p:spTree>
    <p:extLst>
      <p:ext uri="{BB962C8B-B14F-4D97-AF65-F5344CB8AC3E}">
        <p14:creationId xmlns:p14="http://schemas.microsoft.com/office/powerpoint/2010/main" val="96087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936C2-752A-0E49-BF44-3884977BFA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pic>
        <p:nvPicPr>
          <p:cNvPr id="5" name="Picture 4" descr="A picture containing text, parking, meter, black&#10;&#10;Description automatically generated">
            <a:extLst>
              <a:ext uri="{FF2B5EF4-FFF2-40B4-BE49-F238E27FC236}">
                <a16:creationId xmlns:a16="http://schemas.microsoft.com/office/drawing/2014/main" id="{7F27FBB6-1772-ED46-8279-7E0CBE7FD55E}"/>
              </a:ext>
            </a:extLst>
          </p:cNvPr>
          <p:cNvPicPr>
            <a:picLocks noChangeAspect="1"/>
          </p:cNvPicPr>
          <p:nvPr/>
        </p:nvPicPr>
        <p:blipFill>
          <a:blip r:embed="rId2"/>
          <a:stretch>
            <a:fillRect/>
          </a:stretch>
        </p:blipFill>
        <p:spPr>
          <a:xfrm>
            <a:off x="2979821" y="679784"/>
            <a:ext cx="5498432" cy="5498432"/>
          </a:xfrm>
          <a:prstGeom prst="rect">
            <a:avLst/>
          </a:prstGeom>
        </p:spPr>
      </p:pic>
    </p:spTree>
    <p:extLst>
      <p:ext uri="{BB962C8B-B14F-4D97-AF65-F5344CB8AC3E}">
        <p14:creationId xmlns:p14="http://schemas.microsoft.com/office/powerpoint/2010/main" val="98709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433A0C-1F10-164E-878A-CEFD234199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FE42AD69-9229-DD4A-8250-F9CB7FAD8074}"/>
              </a:ext>
            </a:extLst>
          </p:cNvPr>
          <p:cNvPicPr>
            <a:picLocks noChangeAspect="1"/>
          </p:cNvPicPr>
          <p:nvPr/>
        </p:nvPicPr>
        <p:blipFill>
          <a:blip r:embed="rId2"/>
          <a:stretch>
            <a:fillRect/>
          </a:stretch>
        </p:blipFill>
        <p:spPr>
          <a:xfrm>
            <a:off x="1994847" y="1119116"/>
            <a:ext cx="6772622" cy="5097392"/>
          </a:xfrm>
          <a:prstGeom prst="rect">
            <a:avLst/>
          </a:prstGeom>
        </p:spPr>
      </p:pic>
      <p:sp>
        <p:nvSpPr>
          <p:cNvPr id="3" name="Rectangle 2">
            <a:extLst>
              <a:ext uri="{FF2B5EF4-FFF2-40B4-BE49-F238E27FC236}">
                <a16:creationId xmlns:a16="http://schemas.microsoft.com/office/drawing/2014/main" id="{39CDA638-708D-F74E-9819-DD737D45E5F7}"/>
              </a:ext>
            </a:extLst>
          </p:cNvPr>
          <p:cNvSpPr/>
          <p:nvPr/>
        </p:nvSpPr>
        <p:spPr>
          <a:xfrm>
            <a:off x="-145576" y="239759"/>
            <a:ext cx="10558818" cy="430887"/>
          </a:xfrm>
          <a:prstGeom prst="rect">
            <a:avLst/>
          </a:prstGeom>
        </p:spPr>
        <p:txBody>
          <a:bodyPr wrap="square">
            <a:spAutoFit/>
          </a:bodyPr>
          <a:lstStyle/>
          <a:p>
            <a:pPr marL="544831" lvl="1">
              <a:spcBef>
                <a:spcPts val="1500"/>
              </a:spcBef>
              <a:buClr>
                <a:srgbClr val="1F8787"/>
              </a:buClr>
              <a:buSzPct val="100000"/>
            </a:pPr>
            <a:r>
              <a:rPr lang="en-GB" sz="2200" b="1" dirty="0">
                <a:solidFill>
                  <a:srgbClr val="1F8787"/>
                </a:solidFill>
                <a:latin typeface="Calibri"/>
                <a:cs typeface="Calibri"/>
                <a:sym typeface="Calibri"/>
              </a:rPr>
              <a:t>EOSC landscape consolidating – and EOSC-Life is integral to this consolidation</a:t>
            </a:r>
          </a:p>
        </p:txBody>
      </p:sp>
    </p:spTree>
    <p:extLst>
      <p:ext uri="{BB962C8B-B14F-4D97-AF65-F5344CB8AC3E}">
        <p14:creationId xmlns:p14="http://schemas.microsoft.com/office/powerpoint/2010/main" val="260859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BB0883-7869-4E40-B607-CA7016BD3B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
        <p:nvSpPr>
          <p:cNvPr id="4" name="Google Shape;326;p6">
            <a:extLst>
              <a:ext uri="{FF2B5EF4-FFF2-40B4-BE49-F238E27FC236}">
                <a16:creationId xmlns:a16="http://schemas.microsoft.com/office/drawing/2014/main" id="{84B775BB-2FEA-F94B-B48B-57702E791E5B}"/>
              </a:ext>
            </a:extLst>
          </p:cNvPr>
          <p:cNvSpPr txBox="1"/>
          <p:nvPr/>
        </p:nvSpPr>
        <p:spPr>
          <a:xfrm>
            <a:off x="386159" y="1719531"/>
            <a:ext cx="5160398" cy="4732006"/>
          </a:xfrm>
          <a:prstGeom prst="rect">
            <a:avLst/>
          </a:prstGeom>
          <a:noFill/>
          <a:ln>
            <a:noFill/>
          </a:ln>
        </p:spPr>
        <p:txBody>
          <a:bodyPr spcFirstLastPara="1" wrap="square" lIns="91425" tIns="45700" rIns="91425" bIns="45700" anchor="t" anchorCtr="0">
            <a:noAutofit/>
          </a:bodyPr>
          <a:lstStyle/>
          <a:p>
            <a:pPr lvl="0">
              <a:lnSpc>
                <a:spcPct val="120000"/>
              </a:lnSpc>
              <a:buClr>
                <a:schemeClr val="dk2"/>
              </a:buClr>
              <a:buSzPts val="2000"/>
            </a:pPr>
            <a:r>
              <a:rPr lang="en-GB" sz="1800" dirty="0">
                <a:solidFill>
                  <a:schemeClr val="accent1"/>
                </a:solidFill>
                <a:latin typeface="+mj-lt"/>
                <a:ea typeface="Calibri"/>
                <a:cs typeface="Calibri"/>
                <a:sym typeface="Calibri"/>
              </a:rPr>
              <a:t>Life science data is rich and diverse</a:t>
            </a:r>
            <a:endParaRPr sz="1200" b="0" i="0" u="none" strike="noStrike" cap="none" dirty="0">
              <a:solidFill>
                <a:schemeClr val="accent1"/>
              </a:solidFill>
              <a:latin typeface="+mj-lt"/>
              <a:ea typeface="Arial"/>
              <a:cs typeface="Arial"/>
              <a:sym typeface="Arial"/>
            </a:endParaRPr>
          </a:p>
          <a:p>
            <a:pPr lvl="0">
              <a:lnSpc>
                <a:spcPct val="120000"/>
              </a:lnSpc>
              <a:spcBef>
                <a:spcPts val="1500"/>
              </a:spcBef>
              <a:buClr>
                <a:schemeClr val="dk2"/>
              </a:buClr>
              <a:buSzPts val="2000"/>
            </a:pPr>
            <a:endParaRPr lang="en-GB" sz="1800" dirty="0">
              <a:solidFill>
                <a:schemeClr val="accent1"/>
              </a:solidFill>
              <a:latin typeface="+mj-lt"/>
              <a:ea typeface="Calibri"/>
              <a:cs typeface="Calibri"/>
              <a:sym typeface="Calibri"/>
            </a:endParaRPr>
          </a:p>
          <a:p>
            <a:pPr lvl="0">
              <a:lnSpc>
                <a:spcPct val="120000"/>
              </a:lnSpc>
              <a:spcBef>
                <a:spcPts val="1500"/>
              </a:spcBef>
              <a:buClr>
                <a:schemeClr val="dk2"/>
              </a:buClr>
              <a:buSzPts val="2000"/>
            </a:pPr>
            <a:r>
              <a:rPr lang="en-GB" sz="1800" dirty="0">
                <a:solidFill>
                  <a:schemeClr val="accent1"/>
                </a:solidFill>
                <a:latin typeface="+mj-lt"/>
                <a:ea typeface="Calibri"/>
                <a:cs typeface="Calibri"/>
                <a:sym typeface="Calibri"/>
              </a:rPr>
              <a:t>Connecting digital life science data will allow us to address major challenges facing humanity</a:t>
            </a:r>
          </a:p>
          <a:p>
            <a:pPr lvl="0">
              <a:lnSpc>
                <a:spcPct val="120000"/>
              </a:lnSpc>
              <a:spcBef>
                <a:spcPts val="1500"/>
              </a:spcBef>
              <a:buClr>
                <a:schemeClr val="dk2"/>
              </a:buClr>
              <a:buSzPts val="2000"/>
            </a:pPr>
            <a:endParaRPr sz="1200" b="0" i="0" u="none" strike="noStrike" cap="none" dirty="0">
              <a:solidFill>
                <a:schemeClr val="accent1"/>
              </a:solidFill>
              <a:latin typeface="+mj-lt"/>
              <a:ea typeface="Arial"/>
              <a:cs typeface="Arial"/>
              <a:sym typeface="Arial"/>
            </a:endParaRPr>
          </a:p>
          <a:p>
            <a:pPr lvl="0">
              <a:lnSpc>
                <a:spcPct val="120000"/>
              </a:lnSpc>
              <a:spcBef>
                <a:spcPts val="1500"/>
              </a:spcBef>
              <a:buClr>
                <a:schemeClr val="dk2"/>
              </a:buClr>
              <a:buSzPts val="2000"/>
            </a:pPr>
            <a:r>
              <a:rPr lang="en-GB" sz="1800" dirty="0">
                <a:solidFill>
                  <a:schemeClr val="accent1"/>
                </a:solidFill>
                <a:latin typeface="+mj-lt"/>
                <a:ea typeface="Calibri"/>
                <a:cs typeface="Calibri"/>
                <a:sym typeface="Calibri"/>
              </a:rPr>
              <a:t>EOSC-Life provides solutions so that life scientists can make use of data, tools and workflows in the cloud</a:t>
            </a:r>
            <a:endParaRPr sz="1200" b="0" i="0" u="none" strike="noStrike" cap="none" dirty="0">
              <a:solidFill>
                <a:schemeClr val="accent1"/>
              </a:solidFill>
              <a:latin typeface="+mj-lt"/>
              <a:ea typeface="Arial"/>
              <a:cs typeface="Arial"/>
              <a:sym typeface="Arial"/>
            </a:endParaRPr>
          </a:p>
        </p:txBody>
      </p:sp>
      <p:cxnSp>
        <p:nvCxnSpPr>
          <p:cNvPr id="5" name="Straight Connector 4">
            <a:extLst>
              <a:ext uri="{FF2B5EF4-FFF2-40B4-BE49-F238E27FC236}">
                <a16:creationId xmlns:a16="http://schemas.microsoft.com/office/drawing/2014/main" id="{CCD3B637-1491-864F-9EC8-8D180528D17B}"/>
              </a:ext>
            </a:extLst>
          </p:cNvPr>
          <p:cNvCxnSpPr>
            <a:cxnSpLocks/>
          </p:cNvCxnSpPr>
          <p:nvPr/>
        </p:nvCxnSpPr>
        <p:spPr>
          <a:xfrm>
            <a:off x="386159" y="2514599"/>
            <a:ext cx="443965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7745F2-1AAB-8A4F-8206-9394884A939E}"/>
              </a:ext>
            </a:extLst>
          </p:cNvPr>
          <p:cNvCxnSpPr>
            <a:cxnSpLocks/>
          </p:cNvCxnSpPr>
          <p:nvPr/>
        </p:nvCxnSpPr>
        <p:spPr>
          <a:xfrm>
            <a:off x="386159" y="3822030"/>
            <a:ext cx="443965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1C59A23-FE0D-BF40-9D48-35CB3B25D335}"/>
              </a:ext>
            </a:extLst>
          </p:cNvPr>
          <p:cNvPicPr>
            <a:picLocks noChangeAspect="1"/>
          </p:cNvPicPr>
          <p:nvPr/>
        </p:nvPicPr>
        <p:blipFill>
          <a:blip r:embed="rId3"/>
          <a:stretch>
            <a:fillRect/>
          </a:stretch>
        </p:blipFill>
        <p:spPr>
          <a:xfrm>
            <a:off x="5997954" y="1514317"/>
            <a:ext cx="5919993" cy="3829366"/>
          </a:xfrm>
          <a:prstGeom prst="rect">
            <a:avLst/>
          </a:prstGeom>
        </p:spPr>
      </p:pic>
    </p:spTree>
    <p:extLst>
      <p:ext uri="{BB962C8B-B14F-4D97-AF65-F5344CB8AC3E}">
        <p14:creationId xmlns:p14="http://schemas.microsoft.com/office/powerpoint/2010/main" val="339169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
          <p:cNvSpPr txBox="1">
            <a:spLocks noGrp="1"/>
          </p:cNvSpPr>
          <p:nvPr>
            <p:ph type="title"/>
          </p:nvPr>
        </p:nvSpPr>
        <p:spPr>
          <a:xfrm>
            <a:off x="658800" y="201600"/>
            <a:ext cx="9309600" cy="1036668"/>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9B233"/>
              </a:buClr>
              <a:buSzPts val="2500"/>
              <a:buFont typeface="Calibri"/>
              <a:buNone/>
            </a:pPr>
            <a:r>
              <a:rPr lang="en-GB" dirty="0"/>
              <a:t>EOSC-Life</a:t>
            </a:r>
            <a:br>
              <a:rPr lang="en-GB" dirty="0"/>
            </a:br>
            <a:endParaRPr i="1" dirty="0"/>
          </a:p>
        </p:txBody>
      </p:sp>
      <p:pic>
        <p:nvPicPr>
          <p:cNvPr id="325" name="Google Shape;325;p6"/>
          <p:cNvPicPr preferRelativeResize="0"/>
          <p:nvPr/>
        </p:nvPicPr>
        <p:blipFill rotWithShape="1">
          <a:blip r:embed="rId3">
            <a:alphaModFix/>
          </a:blip>
          <a:srcRect l="169" r="168"/>
          <a:stretch/>
        </p:blipFill>
        <p:spPr>
          <a:xfrm>
            <a:off x="658800" y="887725"/>
            <a:ext cx="5065486" cy="5082549"/>
          </a:xfrm>
          <a:prstGeom prst="rect">
            <a:avLst/>
          </a:prstGeom>
          <a:noFill/>
          <a:ln>
            <a:noFill/>
          </a:ln>
        </p:spPr>
      </p:pic>
      <p:sp>
        <p:nvSpPr>
          <p:cNvPr id="326" name="Google Shape;326;p6"/>
          <p:cNvSpPr txBox="1"/>
          <p:nvPr/>
        </p:nvSpPr>
        <p:spPr>
          <a:xfrm>
            <a:off x="6630549" y="1238268"/>
            <a:ext cx="5160398" cy="4732006"/>
          </a:xfrm>
          <a:prstGeom prst="rect">
            <a:avLst/>
          </a:prstGeom>
          <a:noFill/>
          <a:ln>
            <a:noFill/>
          </a:ln>
        </p:spPr>
        <p:txBody>
          <a:bodyPr spcFirstLastPara="1" wrap="square" lIns="91425" tIns="45700" rIns="91425" bIns="45700" anchor="t" anchorCtr="0">
            <a:noAutofit/>
          </a:bodyPr>
          <a:lstStyle/>
          <a:p>
            <a:pPr marL="534988" marR="0" lvl="0" indent="-534988" algn="l" rtl="0">
              <a:lnSpc>
                <a:spcPct val="120000"/>
              </a:lnSpc>
              <a:spcBef>
                <a:spcPts val="0"/>
              </a:spcBef>
              <a:spcAft>
                <a:spcPts val="0"/>
              </a:spcAft>
              <a:buClr>
                <a:schemeClr val="dk2"/>
              </a:buClr>
              <a:buSzPts val="2000"/>
              <a:buFont typeface="Arial"/>
              <a:buChar char="•"/>
            </a:pPr>
            <a:r>
              <a:rPr lang="en-GB" sz="1800" b="0" i="0" u="none" strike="noStrike" cap="none" dirty="0">
                <a:solidFill>
                  <a:schemeClr val="dk2"/>
                </a:solidFill>
                <a:latin typeface="+mj-lt"/>
                <a:ea typeface="Calibri"/>
                <a:cs typeface="Calibri"/>
                <a:sym typeface="Calibri"/>
              </a:rPr>
              <a:t>Establish</a:t>
            </a:r>
            <a:r>
              <a:rPr lang="en-GB" sz="1800" b="0" i="0" u="none" strike="noStrike" cap="none" dirty="0">
                <a:solidFill>
                  <a:srgbClr val="1F8787"/>
                </a:solidFill>
                <a:latin typeface="+mj-lt"/>
                <a:ea typeface="Calibri"/>
                <a:cs typeface="Calibri"/>
                <a:sym typeface="Calibri"/>
              </a:rPr>
              <a:t> EOSC-Life by publishing FAIR life science data resources in EOSC</a:t>
            </a:r>
          </a:p>
          <a:p>
            <a:pPr marR="0" lvl="0" algn="l" rtl="0">
              <a:lnSpc>
                <a:spcPct val="120000"/>
              </a:lnSpc>
              <a:spcBef>
                <a:spcPts val="0"/>
              </a:spcBef>
              <a:spcAft>
                <a:spcPts val="0"/>
              </a:spcAft>
              <a:buClr>
                <a:schemeClr val="dk2"/>
              </a:buClr>
              <a:buSzPts val="2000"/>
            </a:pP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Arial"/>
              <a:buChar char="•"/>
            </a:pPr>
            <a:r>
              <a:rPr lang="en-GB" sz="1800" b="0" i="0" u="none" strike="noStrike" cap="none" dirty="0">
                <a:solidFill>
                  <a:schemeClr val="dk2"/>
                </a:solidFill>
                <a:latin typeface="+mj-lt"/>
                <a:ea typeface="Calibri"/>
                <a:cs typeface="Calibri"/>
                <a:sym typeface="Calibri"/>
              </a:rPr>
              <a:t>Provide</a:t>
            </a:r>
            <a:r>
              <a:rPr lang="en-GB" sz="1800" b="0" i="0" u="none" strike="noStrike" cap="none" dirty="0">
                <a:solidFill>
                  <a:srgbClr val="1F8787"/>
                </a:solidFill>
                <a:latin typeface="+mj-lt"/>
                <a:ea typeface="Calibri"/>
                <a:cs typeface="Calibri"/>
                <a:sym typeface="Calibri"/>
              </a:rPr>
              <a:t> the policies, guidelines and processes for secure and ethical data reuse</a:t>
            </a:r>
          </a:p>
          <a:p>
            <a:pPr marR="0" lvl="0" algn="l" rtl="0">
              <a:lnSpc>
                <a:spcPct val="120000"/>
              </a:lnSpc>
              <a:spcBef>
                <a:spcPts val="1500"/>
              </a:spcBef>
              <a:spcAft>
                <a:spcPts val="0"/>
              </a:spcAft>
              <a:buClr>
                <a:schemeClr val="dk2"/>
              </a:buClr>
              <a:buSzPts val="2000"/>
            </a:pP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Arial"/>
              <a:buChar char="•"/>
            </a:pPr>
            <a:r>
              <a:rPr lang="en-GB" sz="1800" b="0" i="0" u="none" strike="noStrike" cap="none" dirty="0">
                <a:solidFill>
                  <a:schemeClr val="dk2"/>
                </a:solidFill>
                <a:latin typeface="+mj-lt"/>
                <a:ea typeface="Calibri"/>
                <a:cs typeface="Calibri"/>
                <a:sym typeface="Calibri"/>
              </a:rPr>
              <a:t>Populate</a:t>
            </a:r>
            <a:r>
              <a:rPr lang="en-GB" sz="1800" b="0" i="0" u="none" strike="noStrike" cap="none" dirty="0">
                <a:solidFill>
                  <a:srgbClr val="1F8787"/>
                </a:solidFill>
                <a:latin typeface="+mj-lt"/>
                <a:ea typeface="Calibri"/>
                <a:cs typeface="Calibri"/>
                <a:sym typeface="Calibri"/>
              </a:rPr>
              <a:t> an ecosystem of innovative life science tools in EOSC</a:t>
            </a:r>
          </a:p>
          <a:p>
            <a:pPr marR="0" lvl="0" algn="l" rtl="0">
              <a:lnSpc>
                <a:spcPct val="120000"/>
              </a:lnSpc>
              <a:spcBef>
                <a:spcPts val="1500"/>
              </a:spcBef>
              <a:spcAft>
                <a:spcPts val="0"/>
              </a:spcAft>
              <a:buClr>
                <a:schemeClr val="dk2"/>
              </a:buClr>
              <a:buSzPts val="2000"/>
            </a:pPr>
            <a:endParaRPr sz="1200" b="0" i="0" u="none" strike="noStrike" cap="none" dirty="0">
              <a:solidFill>
                <a:srgbClr val="000000"/>
              </a:solidFill>
              <a:latin typeface="+mj-lt"/>
              <a:ea typeface="Arial"/>
              <a:cs typeface="Arial"/>
              <a:sym typeface="Arial"/>
            </a:endParaRPr>
          </a:p>
          <a:p>
            <a:pPr marL="534988" marR="0" lvl="0" indent="-534988" algn="l" rtl="0">
              <a:lnSpc>
                <a:spcPct val="120000"/>
              </a:lnSpc>
              <a:spcBef>
                <a:spcPts val="1500"/>
              </a:spcBef>
              <a:spcAft>
                <a:spcPts val="0"/>
              </a:spcAft>
              <a:buClr>
                <a:schemeClr val="dk2"/>
              </a:buClr>
              <a:buSzPts val="2000"/>
              <a:buFont typeface="Arial"/>
              <a:buChar char="•"/>
            </a:pPr>
            <a:r>
              <a:rPr lang="en-GB" sz="1800" b="0" i="0" u="none" strike="noStrike" cap="none" dirty="0">
                <a:solidFill>
                  <a:schemeClr val="dk2"/>
                </a:solidFill>
                <a:latin typeface="+mj-lt"/>
                <a:ea typeface="Calibri"/>
                <a:cs typeface="Calibri"/>
                <a:sym typeface="Calibri"/>
              </a:rPr>
              <a:t>Enable</a:t>
            </a:r>
            <a:r>
              <a:rPr lang="en-GB" sz="1800" b="0" i="0" u="none" strike="noStrike" cap="none" dirty="0">
                <a:solidFill>
                  <a:srgbClr val="1F8787"/>
                </a:solidFill>
                <a:latin typeface="+mj-lt"/>
                <a:ea typeface="Calibri"/>
                <a:cs typeface="Calibri"/>
                <a:sym typeface="Calibri"/>
              </a:rPr>
              <a:t> data-driven research in Europe by connecting life scientists to EOSC via open calls for participation</a:t>
            </a:r>
            <a:endParaRPr sz="1200" b="0" i="0" u="none" strike="noStrike" cap="none" dirty="0">
              <a:solidFill>
                <a:srgbClr val="000000"/>
              </a:solidFill>
              <a:latin typeface="+mj-lt"/>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6993B-0ED0-5645-9E1D-9B497923AF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
        <p:nvSpPr>
          <p:cNvPr id="7" name="Rectangle 6">
            <a:extLst>
              <a:ext uri="{FF2B5EF4-FFF2-40B4-BE49-F238E27FC236}">
                <a16:creationId xmlns:a16="http://schemas.microsoft.com/office/drawing/2014/main" id="{3E5EF54F-C66D-2841-896B-E6C2C9104C10}"/>
              </a:ext>
            </a:extLst>
          </p:cNvPr>
          <p:cNvSpPr/>
          <p:nvPr/>
        </p:nvSpPr>
        <p:spPr>
          <a:xfrm>
            <a:off x="2775206" y="2322095"/>
            <a:ext cx="2574758" cy="1696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26;p6">
            <a:extLst>
              <a:ext uri="{FF2B5EF4-FFF2-40B4-BE49-F238E27FC236}">
                <a16:creationId xmlns:a16="http://schemas.microsoft.com/office/drawing/2014/main" id="{BB10F0FC-2A16-EC40-87DD-4D246326EE0D}"/>
              </a:ext>
            </a:extLst>
          </p:cNvPr>
          <p:cNvSpPr txBox="1"/>
          <p:nvPr/>
        </p:nvSpPr>
        <p:spPr>
          <a:xfrm>
            <a:off x="332795" y="531168"/>
            <a:ext cx="3280478" cy="4732006"/>
          </a:xfrm>
          <a:prstGeom prst="rect">
            <a:avLst/>
          </a:prstGeom>
          <a:noFill/>
          <a:ln>
            <a:noFill/>
          </a:ln>
        </p:spPr>
        <p:txBody>
          <a:bodyPr spcFirstLastPara="1" wrap="square" lIns="91425" tIns="45700" rIns="91425" bIns="45700" anchor="t" anchorCtr="0">
            <a:noAutofit/>
          </a:bodyPr>
          <a:lstStyle/>
          <a:p>
            <a:pPr lvl="0">
              <a:lnSpc>
                <a:spcPct val="120000"/>
              </a:lnSpc>
              <a:buClr>
                <a:schemeClr val="dk2"/>
              </a:buClr>
              <a:buSzPts val="2000"/>
            </a:pPr>
            <a:r>
              <a:rPr lang="en-GB" sz="1800" dirty="0">
                <a:solidFill>
                  <a:schemeClr val="accent1"/>
                </a:solidFill>
                <a:latin typeface="+mj-lt"/>
                <a:ea typeface="Calibri"/>
                <a:cs typeface="Calibri"/>
                <a:sym typeface="Calibri"/>
              </a:rPr>
              <a:t>EOSC-Life prepares European life science for a new way of working</a:t>
            </a:r>
          </a:p>
          <a:p>
            <a:pPr lvl="0">
              <a:lnSpc>
                <a:spcPct val="120000"/>
              </a:lnSpc>
              <a:buClr>
                <a:schemeClr val="dk2"/>
              </a:buClr>
              <a:buSzPts val="2000"/>
            </a:pPr>
            <a:endParaRPr lang="en-GB" sz="1800" dirty="0">
              <a:solidFill>
                <a:schemeClr val="accent1"/>
              </a:solidFill>
              <a:latin typeface="+mj-lt"/>
              <a:ea typeface="Calibri"/>
              <a:cs typeface="Calibri"/>
              <a:sym typeface="Calibri"/>
            </a:endParaRP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People: skills, new capabilities and networks</a:t>
            </a: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Experience and processes for consolidated RI service delivery</a:t>
            </a: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Life science data resources, workflows, registries and other services </a:t>
            </a: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Training materials, policies, guidelines (FAIR, Sensitive data)</a:t>
            </a:r>
          </a:p>
        </p:txBody>
      </p:sp>
      <p:cxnSp>
        <p:nvCxnSpPr>
          <p:cNvPr id="8" name="Straight Connector 7">
            <a:extLst>
              <a:ext uri="{FF2B5EF4-FFF2-40B4-BE49-F238E27FC236}">
                <a16:creationId xmlns:a16="http://schemas.microsoft.com/office/drawing/2014/main" id="{8B9B57B7-61A7-FF48-94D5-5C32747F14E9}"/>
              </a:ext>
            </a:extLst>
          </p:cNvPr>
          <p:cNvCxnSpPr>
            <a:cxnSpLocks/>
          </p:cNvCxnSpPr>
          <p:nvPr/>
        </p:nvCxnSpPr>
        <p:spPr>
          <a:xfrm>
            <a:off x="361806" y="1696451"/>
            <a:ext cx="316344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A screenshot of a computer&#10;&#10;Description automatically generated with low confidence">
            <a:extLst>
              <a:ext uri="{FF2B5EF4-FFF2-40B4-BE49-F238E27FC236}">
                <a16:creationId xmlns:a16="http://schemas.microsoft.com/office/drawing/2014/main" id="{767A9A1C-766D-E140-9DAA-2C8E65A2AC78}"/>
              </a:ext>
            </a:extLst>
          </p:cNvPr>
          <p:cNvPicPr>
            <a:picLocks noChangeAspect="1"/>
          </p:cNvPicPr>
          <p:nvPr/>
        </p:nvPicPr>
        <p:blipFill>
          <a:blip r:embed="rId3"/>
          <a:stretch>
            <a:fillRect/>
          </a:stretch>
        </p:blipFill>
        <p:spPr>
          <a:xfrm>
            <a:off x="4062585" y="1106903"/>
            <a:ext cx="7885118" cy="4860757"/>
          </a:xfrm>
          <a:prstGeom prst="rect">
            <a:avLst/>
          </a:prstGeom>
        </p:spPr>
      </p:pic>
    </p:spTree>
    <p:extLst>
      <p:ext uri="{BB962C8B-B14F-4D97-AF65-F5344CB8AC3E}">
        <p14:creationId xmlns:p14="http://schemas.microsoft.com/office/powerpoint/2010/main" val="200029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1E8DA2-7293-1B48-AB18-7765A23788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
        <p:nvSpPr>
          <p:cNvPr id="3" name="Title 2">
            <a:extLst>
              <a:ext uri="{FF2B5EF4-FFF2-40B4-BE49-F238E27FC236}">
                <a16:creationId xmlns:a16="http://schemas.microsoft.com/office/drawing/2014/main" id="{DAD6E1E3-4A91-6C4D-A9D8-067680D07994}"/>
              </a:ext>
            </a:extLst>
          </p:cNvPr>
          <p:cNvSpPr>
            <a:spLocks noGrp="1"/>
          </p:cNvSpPr>
          <p:nvPr>
            <p:ph type="title"/>
          </p:nvPr>
        </p:nvSpPr>
        <p:spPr/>
        <p:txBody>
          <a:bodyPr/>
          <a:lstStyle/>
          <a:p>
            <a:r>
              <a:rPr lang="en-US" dirty="0"/>
              <a:t>Exploitable results – EOSC Life</a:t>
            </a:r>
          </a:p>
        </p:txBody>
      </p:sp>
      <p:pic>
        <p:nvPicPr>
          <p:cNvPr id="5" name="Picture 4" descr="Diagram, schematic&#10;&#10;Description automatically generated">
            <a:extLst>
              <a:ext uri="{FF2B5EF4-FFF2-40B4-BE49-F238E27FC236}">
                <a16:creationId xmlns:a16="http://schemas.microsoft.com/office/drawing/2014/main" id="{77805D5F-24B9-804D-A0BA-8486958234AA}"/>
              </a:ext>
            </a:extLst>
          </p:cNvPr>
          <p:cNvPicPr>
            <a:picLocks noChangeAspect="1"/>
          </p:cNvPicPr>
          <p:nvPr/>
        </p:nvPicPr>
        <p:blipFill>
          <a:blip r:embed="rId2"/>
          <a:stretch>
            <a:fillRect/>
          </a:stretch>
        </p:blipFill>
        <p:spPr>
          <a:xfrm>
            <a:off x="658800" y="1099899"/>
            <a:ext cx="10693831" cy="5256451"/>
          </a:xfrm>
          <a:prstGeom prst="rect">
            <a:avLst/>
          </a:prstGeom>
        </p:spPr>
      </p:pic>
    </p:spTree>
    <p:extLst>
      <p:ext uri="{BB962C8B-B14F-4D97-AF65-F5344CB8AC3E}">
        <p14:creationId xmlns:p14="http://schemas.microsoft.com/office/powerpoint/2010/main" val="103404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6993B-0ED0-5645-9E1D-9B497923AF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pic>
        <p:nvPicPr>
          <p:cNvPr id="6" name="Picture 5" descr="A screenshot of a computer&#10;&#10;Description automatically generated with low confidence">
            <a:extLst>
              <a:ext uri="{FF2B5EF4-FFF2-40B4-BE49-F238E27FC236}">
                <a16:creationId xmlns:a16="http://schemas.microsoft.com/office/drawing/2014/main" id="{0904A3C1-691B-174B-90D9-D9A868CB42A6}"/>
              </a:ext>
            </a:extLst>
          </p:cNvPr>
          <p:cNvPicPr>
            <a:picLocks noChangeAspect="1"/>
          </p:cNvPicPr>
          <p:nvPr/>
        </p:nvPicPr>
        <p:blipFill>
          <a:blip r:embed="rId3"/>
          <a:stretch>
            <a:fillRect/>
          </a:stretch>
        </p:blipFill>
        <p:spPr>
          <a:xfrm>
            <a:off x="2128009" y="2322095"/>
            <a:ext cx="9356913" cy="4004737"/>
          </a:xfrm>
          <a:prstGeom prst="rect">
            <a:avLst/>
          </a:prstGeom>
        </p:spPr>
      </p:pic>
      <p:sp>
        <p:nvSpPr>
          <p:cNvPr id="7" name="Rectangle 6">
            <a:extLst>
              <a:ext uri="{FF2B5EF4-FFF2-40B4-BE49-F238E27FC236}">
                <a16:creationId xmlns:a16="http://schemas.microsoft.com/office/drawing/2014/main" id="{3E5EF54F-C66D-2841-896B-E6C2C9104C10}"/>
              </a:ext>
            </a:extLst>
          </p:cNvPr>
          <p:cNvSpPr/>
          <p:nvPr/>
        </p:nvSpPr>
        <p:spPr>
          <a:xfrm>
            <a:off x="2775206" y="2322095"/>
            <a:ext cx="2574758" cy="1696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26;p6">
            <a:extLst>
              <a:ext uri="{FF2B5EF4-FFF2-40B4-BE49-F238E27FC236}">
                <a16:creationId xmlns:a16="http://schemas.microsoft.com/office/drawing/2014/main" id="{BB10F0FC-2A16-EC40-87DD-4D246326EE0D}"/>
              </a:ext>
            </a:extLst>
          </p:cNvPr>
          <p:cNvSpPr txBox="1"/>
          <p:nvPr/>
        </p:nvSpPr>
        <p:spPr>
          <a:xfrm>
            <a:off x="332795" y="531168"/>
            <a:ext cx="6134958" cy="4732006"/>
          </a:xfrm>
          <a:prstGeom prst="rect">
            <a:avLst/>
          </a:prstGeom>
          <a:noFill/>
          <a:ln>
            <a:noFill/>
          </a:ln>
        </p:spPr>
        <p:txBody>
          <a:bodyPr spcFirstLastPara="1" wrap="square" lIns="91425" tIns="45700" rIns="91425" bIns="45700" anchor="t" anchorCtr="0">
            <a:noAutofit/>
          </a:bodyPr>
          <a:lstStyle/>
          <a:p>
            <a:pPr lvl="0">
              <a:lnSpc>
                <a:spcPct val="120000"/>
              </a:lnSpc>
              <a:buClr>
                <a:schemeClr val="dk2"/>
              </a:buClr>
              <a:buSzPts val="2000"/>
            </a:pPr>
            <a:r>
              <a:rPr lang="en-GB" sz="1800" dirty="0">
                <a:solidFill>
                  <a:schemeClr val="accent1"/>
                </a:solidFill>
                <a:latin typeface="+mj-lt"/>
                <a:ea typeface="Calibri"/>
                <a:cs typeface="Calibri"/>
                <a:sym typeface="Calibri"/>
              </a:rPr>
              <a:t>EOSC-Life’s response to the COVID-19 pandemic</a:t>
            </a:r>
          </a:p>
          <a:p>
            <a:pPr lvl="0">
              <a:lnSpc>
                <a:spcPct val="120000"/>
              </a:lnSpc>
              <a:buClr>
                <a:schemeClr val="dk2"/>
              </a:buClr>
              <a:buSzPts val="2000"/>
            </a:pPr>
            <a:endParaRPr lang="en-GB" sz="1800" dirty="0">
              <a:solidFill>
                <a:schemeClr val="accent1"/>
              </a:solidFill>
              <a:latin typeface="+mj-lt"/>
              <a:ea typeface="Calibri"/>
              <a:cs typeface="Calibri"/>
              <a:sym typeface="Calibri"/>
            </a:endParaRP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Supported International COVID-19 </a:t>
            </a:r>
            <a:r>
              <a:rPr lang="en-GB" sz="1600" i="1" dirty="0" err="1">
                <a:solidFill>
                  <a:schemeClr val="accent1"/>
                </a:solidFill>
                <a:latin typeface="+mj-lt"/>
                <a:ea typeface="Calibri"/>
                <a:cs typeface="Calibri"/>
                <a:sym typeface="Calibri"/>
              </a:rPr>
              <a:t>biohackathon</a:t>
            </a:r>
            <a:r>
              <a:rPr lang="en-GB" sz="1600" i="1" dirty="0">
                <a:solidFill>
                  <a:schemeClr val="accent1"/>
                </a:solidFill>
                <a:latin typeface="+mj-lt"/>
                <a:ea typeface="Calibri"/>
                <a:cs typeface="Calibri"/>
                <a:sym typeface="Calibri"/>
              </a:rPr>
              <a:t> with cloud resources</a:t>
            </a: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Released </a:t>
            </a:r>
            <a:r>
              <a:rPr lang="en-GB" sz="1600" i="1" dirty="0" err="1">
                <a:solidFill>
                  <a:schemeClr val="accent1"/>
                </a:solidFill>
                <a:latin typeface="+mj-lt"/>
                <a:ea typeface="Calibri"/>
                <a:cs typeface="Calibri"/>
                <a:sym typeface="Calibri"/>
              </a:rPr>
              <a:t>WorkflowHub.eu</a:t>
            </a:r>
            <a:r>
              <a:rPr lang="en-GB" sz="1600" i="1" dirty="0">
                <a:solidFill>
                  <a:schemeClr val="accent1"/>
                </a:solidFill>
                <a:latin typeface="+mj-lt"/>
                <a:ea typeface="Calibri"/>
                <a:cs typeface="Calibri"/>
                <a:sym typeface="Calibri"/>
              </a:rPr>
              <a:t> 1 year early</a:t>
            </a: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Building a repository to host COVID-19 clinical trial data</a:t>
            </a:r>
          </a:p>
          <a:p>
            <a:pPr marL="285750" lvl="2" indent="-285750">
              <a:lnSpc>
                <a:spcPct val="120000"/>
              </a:lnSpc>
              <a:spcBef>
                <a:spcPts val="300"/>
              </a:spcBef>
              <a:buClr>
                <a:schemeClr val="dk2"/>
              </a:buClr>
              <a:buSzPts val="2000"/>
              <a:buFont typeface="Arial" panose="020B0604020202020204" pitchFamily="34" charset="0"/>
              <a:buChar char="•"/>
            </a:pPr>
            <a:r>
              <a:rPr lang="en-GB" sz="1600" i="1" dirty="0">
                <a:solidFill>
                  <a:schemeClr val="accent1"/>
                </a:solidFill>
                <a:latin typeface="+mj-lt"/>
                <a:ea typeface="Calibri"/>
                <a:cs typeface="Calibri"/>
                <a:sym typeface="Calibri"/>
              </a:rPr>
              <a:t>Extension of the COVID-19 Data Portal</a:t>
            </a:r>
          </a:p>
        </p:txBody>
      </p:sp>
      <p:cxnSp>
        <p:nvCxnSpPr>
          <p:cNvPr id="8" name="Straight Connector 7">
            <a:extLst>
              <a:ext uri="{FF2B5EF4-FFF2-40B4-BE49-F238E27FC236}">
                <a16:creationId xmlns:a16="http://schemas.microsoft.com/office/drawing/2014/main" id="{8B9B57B7-61A7-FF48-94D5-5C32747F14E9}"/>
              </a:ext>
            </a:extLst>
          </p:cNvPr>
          <p:cNvCxnSpPr>
            <a:cxnSpLocks/>
          </p:cNvCxnSpPr>
          <p:nvPr/>
        </p:nvCxnSpPr>
        <p:spPr>
          <a:xfrm>
            <a:off x="422254" y="1010652"/>
            <a:ext cx="513633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41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prstGeom prst="rect">
            <a:avLst/>
          </a:prstGeom>
        </p:spPr>
        <p:txBody>
          <a:bodyPr spcFirstLastPara="1" wrap="square" lIns="0" tIns="0" rIns="0" bIns="0" anchor="t" anchorCtr="0">
            <a:noAutofit/>
          </a:bodyPr>
          <a:lstStyle/>
          <a:p>
            <a:r>
              <a:rPr lang="en-GB"/>
              <a:t>Galaxy for COVID: covid19.galaxyproject.org</a:t>
            </a:r>
            <a:endParaRPr/>
          </a:p>
          <a:p>
            <a:endParaRPr/>
          </a:p>
        </p:txBody>
      </p:sp>
      <p:pic>
        <p:nvPicPr>
          <p:cNvPr id="156" name="Google Shape;156;p11"/>
          <p:cNvPicPr preferRelativeResize="0"/>
          <p:nvPr/>
        </p:nvPicPr>
        <p:blipFill>
          <a:blip r:embed="rId3">
            <a:alphaModFix/>
          </a:blip>
          <a:stretch>
            <a:fillRect/>
          </a:stretch>
        </p:blipFill>
        <p:spPr>
          <a:xfrm>
            <a:off x="2791034" y="1082268"/>
            <a:ext cx="6451565" cy="54846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prstGeom prst="rect">
            <a:avLst/>
          </a:prstGeom>
        </p:spPr>
        <p:txBody>
          <a:bodyPr spcFirstLastPara="1" wrap="square" lIns="0" tIns="0" rIns="0" bIns="0" anchor="t" anchorCtr="0">
            <a:noAutofit/>
          </a:bodyPr>
          <a:lstStyle/>
          <a:p>
            <a:r>
              <a:rPr lang="en-GB" dirty="0"/>
              <a:t>Need from Users, Developers and Infrastructure administrators</a:t>
            </a:r>
            <a:endParaRPr dirty="0"/>
          </a:p>
          <a:p>
            <a:r>
              <a:rPr lang="en-GB" sz="2667" dirty="0"/>
              <a:t>Drive the ELIXIR &amp; EOSC-Life Tools ecosystems</a:t>
            </a:r>
            <a:endParaRPr sz="2667" dirty="0"/>
          </a:p>
        </p:txBody>
      </p:sp>
      <p:sp>
        <p:nvSpPr>
          <p:cNvPr id="80" name="Google Shape;80;p9"/>
          <p:cNvSpPr/>
          <p:nvPr/>
        </p:nvSpPr>
        <p:spPr>
          <a:xfrm>
            <a:off x="5069100" y="3180167"/>
            <a:ext cx="1769200" cy="882400"/>
          </a:xfrm>
          <a:prstGeom prst="roundRect">
            <a:avLst>
              <a:gd name="adj" fmla="val 16667"/>
            </a:avLst>
          </a:prstGeom>
          <a:noFill/>
          <a:ln w="38100" cap="flat" cmpd="sng">
            <a:solidFill>
              <a:srgbClr val="4E4848"/>
            </a:solidFill>
            <a:prstDash val="solid"/>
            <a:miter lim="800000"/>
            <a:headEnd type="none" w="sm" len="sm"/>
            <a:tailEnd type="none" w="sm" len="sm"/>
          </a:ln>
        </p:spPr>
        <p:txBody>
          <a:bodyPr spcFirstLastPara="1" wrap="square" lIns="68567" tIns="34267" rIns="68567" bIns="34267" anchor="ctr" anchorCtr="0">
            <a:noAutofit/>
          </a:bodyPr>
          <a:lstStyle/>
          <a:p>
            <a:endParaRPr sz="1467">
              <a:solidFill>
                <a:srgbClr val="FFFFFF"/>
              </a:solidFill>
              <a:latin typeface="Calibri"/>
              <a:ea typeface="Calibri"/>
              <a:cs typeface="Calibri"/>
              <a:sym typeface="Calibri"/>
            </a:endParaRPr>
          </a:p>
        </p:txBody>
      </p:sp>
      <p:grpSp>
        <p:nvGrpSpPr>
          <p:cNvPr id="81" name="Google Shape;81;p9"/>
          <p:cNvGrpSpPr/>
          <p:nvPr/>
        </p:nvGrpSpPr>
        <p:grpSpPr>
          <a:xfrm>
            <a:off x="787875" y="5165081"/>
            <a:ext cx="1189970" cy="639512"/>
            <a:chOff x="2538991" y="1991646"/>
            <a:chExt cx="1586626" cy="852683"/>
          </a:xfrm>
        </p:grpSpPr>
        <p:pic>
          <p:nvPicPr>
            <p:cNvPr id="82" name="Google Shape;82;p9"/>
            <p:cNvPicPr preferRelativeResize="0"/>
            <p:nvPr/>
          </p:nvPicPr>
          <p:blipFill rotWithShape="1">
            <a:blip r:embed="rId3">
              <a:alphaModFix/>
            </a:blip>
            <a:srcRect/>
            <a:stretch/>
          </p:blipFill>
          <p:spPr>
            <a:xfrm>
              <a:off x="2538991" y="1991646"/>
              <a:ext cx="1006490" cy="757143"/>
            </a:xfrm>
            <a:prstGeom prst="rect">
              <a:avLst/>
            </a:prstGeom>
            <a:noFill/>
            <a:ln>
              <a:noFill/>
            </a:ln>
          </p:spPr>
        </p:pic>
        <p:sp>
          <p:nvSpPr>
            <p:cNvPr id="83" name="Google Shape;83;p9"/>
            <p:cNvSpPr txBox="1"/>
            <p:nvPr/>
          </p:nvSpPr>
          <p:spPr>
            <a:xfrm>
              <a:off x="3042236" y="2484876"/>
              <a:ext cx="1083381" cy="359453"/>
            </a:xfrm>
            <a:prstGeom prst="rect">
              <a:avLst/>
            </a:prstGeom>
            <a:noFill/>
            <a:ln>
              <a:noFill/>
            </a:ln>
          </p:spPr>
          <p:txBody>
            <a:bodyPr spcFirstLastPara="1" wrap="square" lIns="68567" tIns="34267" rIns="68567" bIns="34267" anchor="t" anchorCtr="0">
              <a:noAutofit/>
            </a:bodyPr>
            <a:lstStyle/>
            <a:p>
              <a:r>
                <a:rPr lang="en-GB" sz="1067" b="1" i="1" cap="small" dirty="0" err="1">
                  <a:solidFill>
                    <a:srgbClr val="4E4848"/>
                  </a:solidFill>
                  <a:latin typeface="Corbel"/>
                  <a:ea typeface="Corbel"/>
                  <a:cs typeface="Corbel"/>
                  <a:sym typeface="Corbel"/>
                </a:rPr>
                <a:t>Bio.Tools</a:t>
              </a:r>
              <a:endParaRPr sz="1067" b="1" i="1" cap="small" dirty="0">
                <a:solidFill>
                  <a:srgbClr val="4E4848"/>
                </a:solidFill>
                <a:latin typeface="Corbel"/>
                <a:ea typeface="Corbel"/>
                <a:cs typeface="Corbel"/>
                <a:sym typeface="Corbel"/>
              </a:endParaRPr>
            </a:p>
          </p:txBody>
        </p:sp>
      </p:grpSp>
      <p:pic>
        <p:nvPicPr>
          <p:cNvPr id="84" name="Google Shape;84;p9"/>
          <p:cNvPicPr preferRelativeResize="0"/>
          <p:nvPr/>
        </p:nvPicPr>
        <p:blipFill rotWithShape="1">
          <a:blip r:embed="rId4">
            <a:alphaModFix/>
          </a:blip>
          <a:srcRect/>
          <a:stretch/>
        </p:blipFill>
        <p:spPr>
          <a:xfrm>
            <a:off x="1948952" y="1891698"/>
            <a:ext cx="411229" cy="411229"/>
          </a:xfrm>
          <a:prstGeom prst="rect">
            <a:avLst/>
          </a:prstGeom>
          <a:noFill/>
          <a:ln>
            <a:noFill/>
          </a:ln>
        </p:spPr>
      </p:pic>
      <p:sp>
        <p:nvSpPr>
          <p:cNvPr id="85" name="Google Shape;85;p9"/>
          <p:cNvSpPr txBox="1"/>
          <p:nvPr/>
        </p:nvSpPr>
        <p:spPr>
          <a:xfrm>
            <a:off x="5282473" y="2117163"/>
            <a:ext cx="801600" cy="276800"/>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a:solidFill>
                  <a:srgbClr val="4E4848"/>
                </a:solidFill>
                <a:latin typeface="Corbel"/>
                <a:ea typeface="Corbel"/>
                <a:cs typeface="Corbel"/>
                <a:sym typeface="Corbel"/>
              </a:rPr>
              <a:t>End User</a:t>
            </a:r>
            <a:endParaRPr sz="1067"/>
          </a:p>
        </p:txBody>
      </p:sp>
      <p:sp>
        <p:nvSpPr>
          <p:cNvPr id="86" name="Google Shape;86;p9"/>
          <p:cNvSpPr txBox="1"/>
          <p:nvPr/>
        </p:nvSpPr>
        <p:spPr>
          <a:xfrm>
            <a:off x="1501503" y="2231047"/>
            <a:ext cx="1306400" cy="276800"/>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a:solidFill>
                  <a:srgbClr val="4E4848"/>
                </a:solidFill>
                <a:latin typeface="Corbel"/>
                <a:ea typeface="Corbel"/>
                <a:cs typeface="Corbel"/>
                <a:sym typeface="Corbel"/>
              </a:rPr>
              <a:t>Tool Developer</a:t>
            </a:r>
            <a:endParaRPr sz="1067"/>
          </a:p>
        </p:txBody>
      </p:sp>
      <p:pic>
        <p:nvPicPr>
          <p:cNvPr id="87" name="Google Shape;87;p9"/>
          <p:cNvPicPr preferRelativeResize="0"/>
          <p:nvPr/>
        </p:nvPicPr>
        <p:blipFill rotWithShape="1">
          <a:blip r:embed="rId5">
            <a:alphaModFix/>
          </a:blip>
          <a:srcRect/>
          <a:stretch/>
        </p:blipFill>
        <p:spPr>
          <a:xfrm>
            <a:off x="2476071" y="5234136"/>
            <a:ext cx="598567" cy="601733"/>
          </a:xfrm>
          <a:prstGeom prst="rect">
            <a:avLst/>
          </a:prstGeom>
          <a:noFill/>
          <a:ln>
            <a:noFill/>
          </a:ln>
        </p:spPr>
      </p:pic>
      <p:pic>
        <p:nvPicPr>
          <p:cNvPr id="88" name="Google Shape;88;p9"/>
          <p:cNvPicPr preferRelativeResize="0"/>
          <p:nvPr/>
        </p:nvPicPr>
        <p:blipFill rotWithShape="1">
          <a:blip r:embed="rId6">
            <a:alphaModFix/>
          </a:blip>
          <a:srcRect/>
          <a:stretch/>
        </p:blipFill>
        <p:spPr>
          <a:xfrm>
            <a:off x="3198003" y="3874060"/>
            <a:ext cx="1279520" cy="303933"/>
          </a:xfrm>
          <a:prstGeom prst="rect">
            <a:avLst/>
          </a:prstGeom>
          <a:noFill/>
          <a:ln>
            <a:noFill/>
          </a:ln>
        </p:spPr>
      </p:pic>
      <p:pic>
        <p:nvPicPr>
          <p:cNvPr id="89" name="Google Shape;89;p9"/>
          <p:cNvPicPr preferRelativeResize="0"/>
          <p:nvPr/>
        </p:nvPicPr>
        <p:blipFill rotWithShape="1">
          <a:blip r:embed="rId7">
            <a:alphaModFix/>
          </a:blip>
          <a:srcRect/>
          <a:stretch/>
        </p:blipFill>
        <p:spPr>
          <a:xfrm>
            <a:off x="2581478" y="3785869"/>
            <a:ext cx="495647" cy="495647"/>
          </a:xfrm>
          <a:prstGeom prst="rect">
            <a:avLst/>
          </a:prstGeom>
          <a:noFill/>
          <a:ln>
            <a:noFill/>
          </a:ln>
        </p:spPr>
      </p:pic>
      <p:pic>
        <p:nvPicPr>
          <p:cNvPr id="90" name="Google Shape;90;p9"/>
          <p:cNvPicPr preferRelativeResize="0"/>
          <p:nvPr/>
        </p:nvPicPr>
        <p:blipFill rotWithShape="1">
          <a:blip r:embed="rId8">
            <a:alphaModFix/>
          </a:blip>
          <a:srcRect/>
          <a:stretch/>
        </p:blipFill>
        <p:spPr>
          <a:xfrm>
            <a:off x="772853" y="3520268"/>
            <a:ext cx="1223567" cy="198721"/>
          </a:xfrm>
          <a:prstGeom prst="rect">
            <a:avLst/>
          </a:prstGeom>
          <a:noFill/>
          <a:ln>
            <a:noFill/>
          </a:ln>
        </p:spPr>
      </p:pic>
      <p:sp>
        <p:nvSpPr>
          <p:cNvPr id="91" name="Google Shape;91;p9"/>
          <p:cNvSpPr txBox="1"/>
          <p:nvPr/>
        </p:nvSpPr>
        <p:spPr>
          <a:xfrm>
            <a:off x="3026608" y="5322164"/>
            <a:ext cx="1319988" cy="289604"/>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err="1">
                <a:solidFill>
                  <a:srgbClr val="4E4848"/>
                </a:solidFill>
                <a:latin typeface="Corbel"/>
                <a:ea typeface="Corbel"/>
                <a:cs typeface="Corbel"/>
                <a:sym typeface="Corbel"/>
              </a:rPr>
              <a:t>BioContainers</a:t>
            </a:r>
            <a:endParaRPr sz="1467" b="1" i="1" cap="small" dirty="0">
              <a:solidFill>
                <a:srgbClr val="4E4848"/>
              </a:solidFill>
              <a:latin typeface="Corbel"/>
              <a:ea typeface="Corbel"/>
              <a:cs typeface="Corbel"/>
              <a:sym typeface="Corbel"/>
            </a:endParaRPr>
          </a:p>
        </p:txBody>
      </p:sp>
      <p:cxnSp>
        <p:nvCxnSpPr>
          <p:cNvPr id="92" name="Google Shape;92;p9"/>
          <p:cNvCxnSpPr/>
          <p:nvPr/>
        </p:nvCxnSpPr>
        <p:spPr>
          <a:xfrm>
            <a:off x="4550396" y="3884296"/>
            <a:ext cx="532800" cy="0"/>
          </a:xfrm>
          <a:prstGeom prst="straightConnector1">
            <a:avLst/>
          </a:prstGeom>
          <a:noFill/>
          <a:ln w="28575" cap="flat" cmpd="sng">
            <a:solidFill>
              <a:srgbClr val="4D4848"/>
            </a:solidFill>
            <a:prstDash val="solid"/>
            <a:miter lim="800000"/>
            <a:headEnd type="none" w="sm" len="sm"/>
            <a:tailEnd type="triangle" w="med" len="med"/>
          </a:ln>
        </p:spPr>
      </p:cxnSp>
      <p:cxnSp>
        <p:nvCxnSpPr>
          <p:cNvPr id="93" name="Google Shape;93;p9"/>
          <p:cNvCxnSpPr/>
          <p:nvPr/>
        </p:nvCxnSpPr>
        <p:spPr>
          <a:xfrm>
            <a:off x="2093036" y="3849169"/>
            <a:ext cx="392000" cy="400"/>
          </a:xfrm>
          <a:prstGeom prst="straightConnector1">
            <a:avLst/>
          </a:prstGeom>
          <a:noFill/>
          <a:ln w="28575" cap="flat" cmpd="sng">
            <a:solidFill>
              <a:srgbClr val="4D4848"/>
            </a:solidFill>
            <a:prstDash val="solid"/>
            <a:miter lim="800000"/>
            <a:headEnd type="none" w="sm" len="sm"/>
            <a:tailEnd type="triangle" w="med" len="med"/>
          </a:ln>
        </p:spPr>
      </p:cxnSp>
      <p:pic>
        <p:nvPicPr>
          <p:cNvPr id="94" name="Google Shape;94;p9"/>
          <p:cNvPicPr preferRelativeResize="0"/>
          <p:nvPr/>
        </p:nvPicPr>
        <p:blipFill rotWithShape="1">
          <a:blip r:embed="rId9">
            <a:alphaModFix/>
          </a:blip>
          <a:srcRect/>
          <a:stretch/>
        </p:blipFill>
        <p:spPr>
          <a:xfrm>
            <a:off x="4770233" y="4085767"/>
            <a:ext cx="1204400" cy="690511"/>
          </a:xfrm>
          <a:prstGeom prst="rect">
            <a:avLst/>
          </a:prstGeom>
          <a:noFill/>
          <a:ln>
            <a:noFill/>
          </a:ln>
        </p:spPr>
      </p:pic>
      <p:pic>
        <p:nvPicPr>
          <p:cNvPr id="95" name="Google Shape;95;p9"/>
          <p:cNvPicPr preferRelativeResize="0"/>
          <p:nvPr/>
        </p:nvPicPr>
        <p:blipFill rotWithShape="1">
          <a:blip r:embed="rId10">
            <a:alphaModFix/>
          </a:blip>
          <a:srcRect/>
          <a:stretch/>
        </p:blipFill>
        <p:spPr>
          <a:xfrm>
            <a:off x="5258094" y="3360504"/>
            <a:ext cx="1318087" cy="466603"/>
          </a:xfrm>
          <a:prstGeom prst="rect">
            <a:avLst/>
          </a:prstGeom>
          <a:noFill/>
          <a:ln>
            <a:noFill/>
          </a:ln>
        </p:spPr>
      </p:pic>
      <p:cxnSp>
        <p:nvCxnSpPr>
          <p:cNvPr id="96" name="Google Shape;96;p9"/>
          <p:cNvCxnSpPr>
            <a:stCxn id="80" idx="2"/>
          </p:cNvCxnSpPr>
          <p:nvPr/>
        </p:nvCxnSpPr>
        <p:spPr>
          <a:xfrm flipH="1">
            <a:off x="5938500" y="4062567"/>
            <a:ext cx="15200" cy="945600"/>
          </a:xfrm>
          <a:prstGeom prst="straightConnector1">
            <a:avLst/>
          </a:prstGeom>
          <a:noFill/>
          <a:ln w="41275" cap="flat" cmpd="sng">
            <a:solidFill>
              <a:srgbClr val="4D4848"/>
            </a:solidFill>
            <a:prstDash val="solid"/>
            <a:miter lim="800000"/>
            <a:headEnd type="none" w="sm" len="sm"/>
            <a:tailEnd type="triangle" w="med" len="med"/>
          </a:ln>
        </p:spPr>
      </p:cxnSp>
      <p:cxnSp>
        <p:nvCxnSpPr>
          <p:cNvPr id="97" name="Google Shape;97;p9"/>
          <p:cNvCxnSpPr/>
          <p:nvPr/>
        </p:nvCxnSpPr>
        <p:spPr>
          <a:xfrm flipH="1">
            <a:off x="3472111" y="4437575"/>
            <a:ext cx="2000" cy="566400"/>
          </a:xfrm>
          <a:prstGeom prst="straightConnector1">
            <a:avLst/>
          </a:prstGeom>
          <a:noFill/>
          <a:ln w="41275" cap="flat" cmpd="sng">
            <a:solidFill>
              <a:srgbClr val="4D4848"/>
            </a:solidFill>
            <a:prstDash val="solid"/>
            <a:miter lim="800000"/>
            <a:headEnd type="none" w="sm" len="sm"/>
            <a:tailEnd type="triangle" w="med" len="med"/>
          </a:ln>
        </p:spPr>
      </p:cxnSp>
      <p:cxnSp>
        <p:nvCxnSpPr>
          <p:cNvPr id="98" name="Google Shape;98;p9"/>
          <p:cNvCxnSpPr/>
          <p:nvPr/>
        </p:nvCxnSpPr>
        <p:spPr>
          <a:xfrm>
            <a:off x="1300771" y="4031175"/>
            <a:ext cx="3200" cy="976800"/>
          </a:xfrm>
          <a:prstGeom prst="straightConnector1">
            <a:avLst/>
          </a:prstGeom>
          <a:noFill/>
          <a:ln w="41275" cap="flat" cmpd="sng">
            <a:solidFill>
              <a:srgbClr val="4D4848"/>
            </a:solidFill>
            <a:prstDash val="solid"/>
            <a:miter lim="800000"/>
            <a:headEnd type="none" w="sm" len="sm"/>
            <a:tailEnd type="triangle" w="med" len="med"/>
          </a:ln>
        </p:spPr>
      </p:cxnSp>
      <p:sp>
        <p:nvSpPr>
          <p:cNvPr id="99" name="Google Shape;99;p9"/>
          <p:cNvSpPr/>
          <p:nvPr/>
        </p:nvSpPr>
        <p:spPr>
          <a:xfrm>
            <a:off x="619836" y="3251369"/>
            <a:ext cx="1473200" cy="789200"/>
          </a:xfrm>
          <a:prstGeom prst="roundRect">
            <a:avLst>
              <a:gd name="adj" fmla="val 16667"/>
            </a:avLst>
          </a:prstGeom>
          <a:noFill/>
          <a:ln w="38100" cap="flat" cmpd="sng">
            <a:solidFill>
              <a:srgbClr val="4E4848"/>
            </a:solidFill>
            <a:prstDash val="solid"/>
            <a:miter lim="800000"/>
            <a:headEnd type="none" w="sm" len="sm"/>
            <a:tailEnd type="none" w="sm" len="sm"/>
          </a:ln>
        </p:spPr>
        <p:txBody>
          <a:bodyPr spcFirstLastPara="1" wrap="square" lIns="68567" tIns="34267" rIns="68567" bIns="34267" anchor="ctr" anchorCtr="0">
            <a:noAutofit/>
          </a:bodyPr>
          <a:lstStyle/>
          <a:p>
            <a:pPr algn="ctr"/>
            <a:r>
              <a:rPr lang="en-GB" sz="1467">
                <a:solidFill>
                  <a:srgbClr val="FFFFFF"/>
                </a:solidFill>
                <a:latin typeface="Calibri"/>
                <a:ea typeface="Calibri"/>
                <a:cs typeface="Calibri"/>
                <a:sym typeface="Calibri"/>
              </a:rPr>
              <a:t>Cv </a:t>
            </a:r>
            <a:endParaRPr sz="1067"/>
          </a:p>
        </p:txBody>
      </p:sp>
      <p:sp>
        <p:nvSpPr>
          <p:cNvPr id="100" name="Google Shape;100;p9"/>
          <p:cNvSpPr txBox="1"/>
          <p:nvPr/>
        </p:nvSpPr>
        <p:spPr>
          <a:xfrm>
            <a:off x="5184664" y="2976607"/>
            <a:ext cx="1171603" cy="247938"/>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Workflows</a:t>
            </a:r>
            <a:endParaRPr sz="1067" dirty="0"/>
          </a:p>
        </p:txBody>
      </p:sp>
      <p:sp>
        <p:nvSpPr>
          <p:cNvPr id="101" name="Google Shape;101;p9"/>
          <p:cNvSpPr txBox="1"/>
          <p:nvPr/>
        </p:nvSpPr>
        <p:spPr>
          <a:xfrm>
            <a:off x="719243" y="3075756"/>
            <a:ext cx="684319" cy="284747"/>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Tools</a:t>
            </a:r>
            <a:endParaRPr sz="1067" dirty="0"/>
          </a:p>
        </p:txBody>
      </p:sp>
      <p:sp>
        <p:nvSpPr>
          <p:cNvPr id="102" name="Google Shape;102;p9"/>
          <p:cNvSpPr/>
          <p:nvPr/>
        </p:nvSpPr>
        <p:spPr>
          <a:xfrm>
            <a:off x="557473" y="5007921"/>
            <a:ext cx="6266400" cy="986000"/>
          </a:xfrm>
          <a:prstGeom prst="roundRect">
            <a:avLst>
              <a:gd name="adj" fmla="val 16667"/>
            </a:avLst>
          </a:prstGeom>
          <a:noFill/>
          <a:ln w="38100" cap="flat" cmpd="sng">
            <a:solidFill>
              <a:srgbClr val="4E4848"/>
            </a:solidFill>
            <a:prstDash val="solid"/>
            <a:miter lim="800000"/>
            <a:headEnd type="none" w="sm" len="sm"/>
            <a:tailEnd type="none" w="sm" len="sm"/>
          </a:ln>
        </p:spPr>
        <p:txBody>
          <a:bodyPr spcFirstLastPara="1" wrap="square" lIns="68567" tIns="34267" rIns="68567" bIns="34267" anchor="ctr" anchorCtr="0">
            <a:noAutofit/>
          </a:bodyPr>
          <a:lstStyle/>
          <a:p>
            <a:pPr algn="ctr"/>
            <a:r>
              <a:rPr lang="en-GB" sz="1467" dirty="0">
                <a:solidFill>
                  <a:srgbClr val="FFFFFF"/>
                </a:solidFill>
                <a:latin typeface="Calibri"/>
                <a:ea typeface="Calibri"/>
                <a:cs typeface="Calibri"/>
                <a:sym typeface="Calibri"/>
              </a:rPr>
              <a:t>c</a:t>
            </a:r>
            <a:endParaRPr sz="1067" dirty="0"/>
          </a:p>
        </p:txBody>
      </p:sp>
      <p:sp>
        <p:nvSpPr>
          <p:cNvPr id="103" name="Google Shape;103;p9"/>
          <p:cNvSpPr txBox="1"/>
          <p:nvPr/>
        </p:nvSpPr>
        <p:spPr>
          <a:xfrm>
            <a:off x="4204015" y="4831178"/>
            <a:ext cx="1075258" cy="342457"/>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Registries</a:t>
            </a:r>
            <a:endParaRPr sz="1067" dirty="0"/>
          </a:p>
        </p:txBody>
      </p:sp>
      <p:sp>
        <p:nvSpPr>
          <p:cNvPr id="104" name="Google Shape;104;p9"/>
          <p:cNvSpPr/>
          <p:nvPr/>
        </p:nvSpPr>
        <p:spPr>
          <a:xfrm>
            <a:off x="3168133" y="1782767"/>
            <a:ext cx="1167200" cy="945600"/>
          </a:xfrm>
          <a:prstGeom prst="roundRect">
            <a:avLst>
              <a:gd name="adj" fmla="val 16667"/>
            </a:avLst>
          </a:prstGeom>
          <a:noFill/>
          <a:ln w="38100" cap="flat" cmpd="sng">
            <a:solidFill>
              <a:srgbClr val="4D4848"/>
            </a:solidFill>
            <a:prstDash val="solid"/>
            <a:miter lim="800000"/>
            <a:headEnd type="none" w="sm" len="sm"/>
            <a:tailEnd type="none" w="sm" len="sm"/>
          </a:ln>
        </p:spPr>
        <p:txBody>
          <a:bodyPr spcFirstLastPara="1" wrap="square" lIns="68567" tIns="34267" rIns="68567" bIns="34267" anchor="ctr" anchorCtr="0">
            <a:noAutofit/>
          </a:bodyPr>
          <a:lstStyle/>
          <a:p>
            <a:pPr algn="ctr"/>
            <a:r>
              <a:rPr lang="en-GB" sz="1467">
                <a:solidFill>
                  <a:srgbClr val="4D4848"/>
                </a:solidFill>
                <a:latin typeface="Calibri"/>
                <a:ea typeface="Calibri"/>
                <a:cs typeface="Calibri"/>
                <a:sym typeface="Calibri"/>
              </a:rPr>
              <a:t>Various data sources</a:t>
            </a:r>
            <a:endParaRPr sz="1467">
              <a:solidFill>
                <a:srgbClr val="4D4848"/>
              </a:solidFill>
              <a:latin typeface="Calibri"/>
              <a:ea typeface="Calibri"/>
              <a:cs typeface="Calibri"/>
              <a:sym typeface="Calibri"/>
            </a:endParaRPr>
          </a:p>
        </p:txBody>
      </p:sp>
      <p:sp>
        <p:nvSpPr>
          <p:cNvPr id="105" name="Google Shape;105;p9"/>
          <p:cNvSpPr/>
          <p:nvPr/>
        </p:nvSpPr>
        <p:spPr>
          <a:xfrm>
            <a:off x="2476851" y="3637765"/>
            <a:ext cx="2065600" cy="789200"/>
          </a:xfrm>
          <a:prstGeom prst="roundRect">
            <a:avLst>
              <a:gd name="adj" fmla="val 16667"/>
            </a:avLst>
          </a:prstGeom>
          <a:noFill/>
          <a:ln w="38100" cap="flat" cmpd="sng">
            <a:solidFill>
              <a:srgbClr val="4E4848"/>
            </a:solidFill>
            <a:prstDash val="solid"/>
            <a:miter lim="800000"/>
            <a:headEnd type="none" w="sm" len="sm"/>
            <a:tailEnd type="none" w="sm" len="sm"/>
          </a:ln>
        </p:spPr>
        <p:txBody>
          <a:bodyPr spcFirstLastPara="1" wrap="square" lIns="68567" tIns="34267" rIns="68567" bIns="34267" anchor="ctr" anchorCtr="0">
            <a:noAutofit/>
          </a:bodyPr>
          <a:lstStyle/>
          <a:p>
            <a:pPr algn="ctr"/>
            <a:r>
              <a:rPr lang="en-GB" sz="1467">
                <a:solidFill>
                  <a:srgbClr val="FFFFFF"/>
                </a:solidFill>
                <a:latin typeface="Calibri"/>
                <a:ea typeface="Calibri"/>
                <a:cs typeface="Calibri"/>
                <a:sym typeface="Calibri"/>
              </a:rPr>
              <a:t> </a:t>
            </a:r>
            <a:endParaRPr sz="1467">
              <a:solidFill>
                <a:srgbClr val="FFFFFF"/>
              </a:solidFill>
              <a:latin typeface="Calibri"/>
              <a:ea typeface="Calibri"/>
              <a:cs typeface="Calibri"/>
              <a:sym typeface="Calibri"/>
            </a:endParaRPr>
          </a:p>
        </p:txBody>
      </p:sp>
      <p:sp>
        <p:nvSpPr>
          <p:cNvPr id="106" name="Google Shape;106;p9"/>
          <p:cNvSpPr/>
          <p:nvPr/>
        </p:nvSpPr>
        <p:spPr>
          <a:xfrm>
            <a:off x="2632352" y="3479247"/>
            <a:ext cx="1146256" cy="264650"/>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Packaging</a:t>
            </a:r>
            <a:endParaRPr sz="1467" dirty="0">
              <a:latin typeface="Calibri"/>
              <a:ea typeface="Calibri"/>
              <a:cs typeface="Calibri"/>
              <a:sym typeface="Calibri"/>
            </a:endParaRPr>
          </a:p>
        </p:txBody>
      </p:sp>
      <p:sp>
        <p:nvSpPr>
          <p:cNvPr id="107" name="Google Shape;107;p9"/>
          <p:cNvSpPr/>
          <p:nvPr/>
        </p:nvSpPr>
        <p:spPr>
          <a:xfrm>
            <a:off x="3245807" y="1652604"/>
            <a:ext cx="719161" cy="277163"/>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Data</a:t>
            </a:r>
            <a:endParaRPr sz="1467" dirty="0">
              <a:latin typeface="Calibri"/>
              <a:ea typeface="Calibri"/>
              <a:cs typeface="Calibri"/>
              <a:sym typeface="Calibri"/>
            </a:endParaRPr>
          </a:p>
        </p:txBody>
      </p:sp>
      <p:cxnSp>
        <p:nvCxnSpPr>
          <p:cNvPr id="108" name="Google Shape;108;p9"/>
          <p:cNvCxnSpPr>
            <a:stCxn id="104" idx="3"/>
          </p:cNvCxnSpPr>
          <p:nvPr/>
        </p:nvCxnSpPr>
        <p:spPr>
          <a:xfrm>
            <a:off x="4335333" y="2255567"/>
            <a:ext cx="748000" cy="579200"/>
          </a:xfrm>
          <a:prstGeom prst="straightConnector1">
            <a:avLst/>
          </a:prstGeom>
          <a:noFill/>
          <a:ln w="41275" cap="flat" cmpd="sng">
            <a:solidFill>
              <a:srgbClr val="4D4848"/>
            </a:solidFill>
            <a:prstDash val="solid"/>
            <a:miter lim="800000"/>
            <a:headEnd type="none" w="sm" len="sm"/>
            <a:tailEnd type="triangle" w="med" len="med"/>
          </a:ln>
        </p:spPr>
      </p:cxnSp>
      <p:pic>
        <p:nvPicPr>
          <p:cNvPr id="109" name="Google Shape;109;p9"/>
          <p:cNvPicPr preferRelativeResize="0"/>
          <p:nvPr/>
        </p:nvPicPr>
        <p:blipFill rotWithShape="1">
          <a:blip r:embed="rId4">
            <a:alphaModFix/>
          </a:blip>
          <a:srcRect/>
          <a:stretch/>
        </p:blipFill>
        <p:spPr>
          <a:xfrm>
            <a:off x="5470911" y="1680775"/>
            <a:ext cx="411229" cy="411229"/>
          </a:xfrm>
          <a:prstGeom prst="rect">
            <a:avLst/>
          </a:prstGeom>
          <a:noFill/>
          <a:ln>
            <a:noFill/>
          </a:ln>
        </p:spPr>
      </p:pic>
      <p:cxnSp>
        <p:nvCxnSpPr>
          <p:cNvPr id="110" name="Google Shape;110;p9"/>
          <p:cNvCxnSpPr/>
          <p:nvPr/>
        </p:nvCxnSpPr>
        <p:spPr>
          <a:xfrm>
            <a:off x="6838293" y="3646168"/>
            <a:ext cx="532800" cy="0"/>
          </a:xfrm>
          <a:prstGeom prst="straightConnector1">
            <a:avLst/>
          </a:prstGeom>
          <a:noFill/>
          <a:ln w="28575" cap="flat" cmpd="sng">
            <a:solidFill>
              <a:srgbClr val="4D4848"/>
            </a:solidFill>
            <a:prstDash val="solid"/>
            <a:miter lim="800000"/>
            <a:headEnd type="none" w="sm" len="sm"/>
            <a:tailEnd type="triangle" w="med" len="med"/>
          </a:ln>
        </p:spPr>
      </p:cxnSp>
      <p:sp>
        <p:nvSpPr>
          <p:cNvPr id="111" name="Google Shape;111;p9"/>
          <p:cNvSpPr/>
          <p:nvPr/>
        </p:nvSpPr>
        <p:spPr>
          <a:xfrm>
            <a:off x="7356732" y="2911953"/>
            <a:ext cx="2126000" cy="1210000"/>
          </a:xfrm>
          <a:prstGeom prst="roundRect">
            <a:avLst>
              <a:gd name="adj" fmla="val 16667"/>
            </a:avLst>
          </a:prstGeom>
          <a:noFill/>
          <a:ln w="38100" cap="flat" cmpd="sng">
            <a:solidFill>
              <a:srgbClr val="4E4848"/>
            </a:solidFill>
            <a:prstDash val="solid"/>
            <a:miter lim="800000"/>
            <a:headEnd type="none" w="sm" len="sm"/>
            <a:tailEnd type="none" w="sm" len="sm"/>
          </a:ln>
        </p:spPr>
        <p:txBody>
          <a:bodyPr spcFirstLastPara="1" wrap="square" lIns="68567" tIns="34267" rIns="68567" bIns="34267" anchor="ctr" anchorCtr="0">
            <a:noAutofit/>
          </a:bodyPr>
          <a:lstStyle/>
          <a:p>
            <a:pPr algn="ctr"/>
            <a:endParaRPr sz="1867">
              <a:solidFill>
                <a:srgbClr val="4D4848"/>
              </a:solidFill>
              <a:latin typeface="Calibri"/>
              <a:ea typeface="Calibri"/>
              <a:cs typeface="Calibri"/>
              <a:sym typeface="Calibri"/>
            </a:endParaRPr>
          </a:p>
        </p:txBody>
      </p:sp>
      <p:sp>
        <p:nvSpPr>
          <p:cNvPr id="112" name="Google Shape;112;p9"/>
          <p:cNvSpPr txBox="1"/>
          <p:nvPr/>
        </p:nvSpPr>
        <p:spPr>
          <a:xfrm>
            <a:off x="7691830" y="2752247"/>
            <a:ext cx="1431769" cy="261885"/>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Infrastructure</a:t>
            </a:r>
            <a:endParaRPr sz="1067" dirty="0"/>
          </a:p>
        </p:txBody>
      </p:sp>
      <p:sp>
        <p:nvSpPr>
          <p:cNvPr id="113" name="Google Shape;113;p9"/>
          <p:cNvSpPr/>
          <p:nvPr/>
        </p:nvSpPr>
        <p:spPr>
          <a:xfrm>
            <a:off x="7322099" y="4975680"/>
            <a:ext cx="2160400" cy="1018400"/>
          </a:xfrm>
          <a:prstGeom prst="roundRect">
            <a:avLst>
              <a:gd name="adj" fmla="val 16667"/>
            </a:avLst>
          </a:prstGeom>
          <a:noFill/>
          <a:ln w="38100" cap="flat" cmpd="sng">
            <a:solidFill>
              <a:srgbClr val="4E4848"/>
            </a:solidFill>
            <a:prstDash val="solid"/>
            <a:miter lim="800000"/>
            <a:headEnd type="none" w="sm" len="sm"/>
            <a:tailEnd type="none" w="sm" len="sm"/>
          </a:ln>
        </p:spPr>
        <p:txBody>
          <a:bodyPr spcFirstLastPara="1" wrap="square" lIns="68567" tIns="34267" rIns="68567" bIns="34267" anchor="ctr" anchorCtr="0">
            <a:noAutofit/>
          </a:bodyPr>
          <a:lstStyle/>
          <a:p>
            <a:pPr algn="ctr"/>
            <a:r>
              <a:rPr lang="en-GB" sz="1467">
                <a:solidFill>
                  <a:srgbClr val="4D4848"/>
                </a:solidFill>
                <a:latin typeface="Calibri"/>
                <a:ea typeface="Calibri"/>
                <a:cs typeface="Calibri"/>
                <a:sym typeface="Calibri"/>
              </a:rPr>
              <a:t>OpenEBench</a:t>
            </a:r>
            <a:endParaRPr sz="1467">
              <a:solidFill>
                <a:srgbClr val="4D4848"/>
              </a:solidFill>
              <a:latin typeface="Calibri"/>
              <a:ea typeface="Calibri"/>
              <a:cs typeface="Calibri"/>
              <a:sym typeface="Calibri"/>
            </a:endParaRPr>
          </a:p>
          <a:p>
            <a:pPr algn="ctr"/>
            <a:r>
              <a:rPr lang="en-GB" sz="1467">
                <a:solidFill>
                  <a:srgbClr val="4D4848"/>
                </a:solidFill>
                <a:latin typeface="Calibri"/>
                <a:ea typeface="Calibri"/>
                <a:cs typeface="Calibri"/>
                <a:sym typeface="Calibri"/>
              </a:rPr>
              <a:t>Galaxy WF-testing</a:t>
            </a:r>
            <a:endParaRPr sz="1067"/>
          </a:p>
          <a:p>
            <a:pPr algn="ctr"/>
            <a:r>
              <a:rPr lang="en-GB" sz="1467" b="1">
                <a:latin typeface="Corbel"/>
                <a:ea typeface="Corbel"/>
                <a:cs typeface="Corbel"/>
                <a:sym typeface="Corbel"/>
              </a:rPr>
              <a:t>Life monitor</a:t>
            </a:r>
            <a:endParaRPr sz="1067"/>
          </a:p>
        </p:txBody>
      </p:sp>
      <p:sp>
        <p:nvSpPr>
          <p:cNvPr id="114" name="Google Shape;114;p9"/>
          <p:cNvSpPr txBox="1"/>
          <p:nvPr/>
        </p:nvSpPr>
        <p:spPr>
          <a:xfrm>
            <a:off x="7431333" y="4819795"/>
            <a:ext cx="914666" cy="288183"/>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dirty="0">
                <a:solidFill>
                  <a:srgbClr val="4E4848"/>
                </a:solidFill>
                <a:latin typeface="Corbel"/>
                <a:ea typeface="Corbel"/>
                <a:cs typeface="Corbel"/>
                <a:sym typeface="Corbel"/>
              </a:rPr>
              <a:t>Testing</a:t>
            </a:r>
            <a:endParaRPr sz="1067" dirty="0"/>
          </a:p>
        </p:txBody>
      </p:sp>
      <p:cxnSp>
        <p:nvCxnSpPr>
          <p:cNvPr id="115" name="Google Shape;115;p9"/>
          <p:cNvCxnSpPr>
            <a:stCxn id="102" idx="3"/>
          </p:cNvCxnSpPr>
          <p:nvPr/>
        </p:nvCxnSpPr>
        <p:spPr>
          <a:xfrm>
            <a:off x="6823873" y="5500921"/>
            <a:ext cx="501200" cy="0"/>
          </a:xfrm>
          <a:prstGeom prst="straightConnector1">
            <a:avLst/>
          </a:prstGeom>
          <a:noFill/>
          <a:ln w="41275" cap="flat" cmpd="sng">
            <a:solidFill>
              <a:srgbClr val="4D4848"/>
            </a:solidFill>
            <a:prstDash val="solid"/>
            <a:miter lim="800000"/>
            <a:headEnd type="none" w="sm" len="sm"/>
            <a:tailEnd type="triangle" w="med" len="med"/>
          </a:ln>
        </p:spPr>
      </p:cxnSp>
      <p:cxnSp>
        <p:nvCxnSpPr>
          <p:cNvPr id="116" name="Google Shape;116;p9"/>
          <p:cNvCxnSpPr>
            <a:stCxn id="111" idx="2"/>
            <a:endCxn id="113" idx="0"/>
          </p:cNvCxnSpPr>
          <p:nvPr/>
        </p:nvCxnSpPr>
        <p:spPr>
          <a:xfrm flipH="1">
            <a:off x="8402132" y="4121953"/>
            <a:ext cx="17600" cy="853600"/>
          </a:xfrm>
          <a:prstGeom prst="straightConnector1">
            <a:avLst/>
          </a:prstGeom>
          <a:noFill/>
          <a:ln w="41275" cap="flat" cmpd="sng">
            <a:solidFill>
              <a:srgbClr val="4D4848"/>
            </a:solidFill>
            <a:prstDash val="solid"/>
            <a:miter lim="800000"/>
            <a:headEnd type="none" w="sm" len="sm"/>
            <a:tailEnd type="triangle" w="med" len="med"/>
          </a:ln>
        </p:spPr>
      </p:cxnSp>
      <p:cxnSp>
        <p:nvCxnSpPr>
          <p:cNvPr id="117" name="Google Shape;117;p9"/>
          <p:cNvCxnSpPr>
            <a:cxnSpLocks/>
            <a:stCxn id="85" idx="2"/>
            <a:endCxn id="100" idx="0"/>
          </p:cNvCxnSpPr>
          <p:nvPr/>
        </p:nvCxnSpPr>
        <p:spPr>
          <a:xfrm>
            <a:off x="5683273" y="2393963"/>
            <a:ext cx="87193" cy="582644"/>
          </a:xfrm>
          <a:prstGeom prst="straightConnector1">
            <a:avLst/>
          </a:prstGeom>
          <a:noFill/>
          <a:ln w="28575" cap="flat" cmpd="sng">
            <a:solidFill>
              <a:srgbClr val="B7B7B7"/>
            </a:solidFill>
            <a:prstDash val="solid"/>
            <a:miter lim="800000"/>
            <a:headEnd type="none" w="sm" len="sm"/>
            <a:tailEnd type="triangle" w="med" len="med"/>
          </a:ln>
        </p:spPr>
      </p:cxnSp>
      <p:cxnSp>
        <p:nvCxnSpPr>
          <p:cNvPr id="118" name="Google Shape;118;p9"/>
          <p:cNvCxnSpPr/>
          <p:nvPr/>
        </p:nvCxnSpPr>
        <p:spPr>
          <a:xfrm>
            <a:off x="2404028" y="2618621"/>
            <a:ext cx="412000" cy="534000"/>
          </a:xfrm>
          <a:prstGeom prst="straightConnector1">
            <a:avLst/>
          </a:prstGeom>
          <a:noFill/>
          <a:ln w="28575" cap="flat" cmpd="sng">
            <a:solidFill>
              <a:srgbClr val="B7B7B7"/>
            </a:solidFill>
            <a:prstDash val="solid"/>
            <a:miter lim="800000"/>
            <a:headEnd type="none" w="sm" len="sm"/>
            <a:tailEnd type="triangle" w="med" len="med"/>
          </a:ln>
        </p:spPr>
      </p:cxnSp>
      <p:cxnSp>
        <p:nvCxnSpPr>
          <p:cNvPr id="119" name="Google Shape;119;p9"/>
          <p:cNvCxnSpPr/>
          <p:nvPr/>
        </p:nvCxnSpPr>
        <p:spPr>
          <a:xfrm flipH="1">
            <a:off x="1472813" y="2533596"/>
            <a:ext cx="349600" cy="612000"/>
          </a:xfrm>
          <a:prstGeom prst="straightConnector1">
            <a:avLst/>
          </a:prstGeom>
          <a:noFill/>
          <a:ln w="28575" cap="flat" cmpd="sng">
            <a:solidFill>
              <a:srgbClr val="B7B7B7"/>
            </a:solidFill>
            <a:prstDash val="solid"/>
            <a:miter lim="800000"/>
            <a:headEnd type="none" w="sm" len="sm"/>
            <a:tailEnd type="triangle" w="med" len="med"/>
          </a:ln>
        </p:spPr>
      </p:cxnSp>
      <p:cxnSp>
        <p:nvCxnSpPr>
          <p:cNvPr id="120" name="Google Shape;120;p9"/>
          <p:cNvCxnSpPr/>
          <p:nvPr/>
        </p:nvCxnSpPr>
        <p:spPr>
          <a:xfrm flipH="1">
            <a:off x="4599200" y="1967033"/>
            <a:ext cx="812800" cy="176400"/>
          </a:xfrm>
          <a:prstGeom prst="straightConnector1">
            <a:avLst/>
          </a:prstGeom>
          <a:noFill/>
          <a:ln w="28575" cap="flat" cmpd="sng">
            <a:solidFill>
              <a:srgbClr val="B7B7B7"/>
            </a:solidFill>
            <a:prstDash val="solid"/>
            <a:miter lim="800000"/>
            <a:headEnd type="none" w="sm" len="sm"/>
            <a:tailEnd type="triangle" w="med" len="med"/>
          </a:ln>
        </p:spPr>
      </p:cxnSp>
      <p:pic>
        <p:nvPicPr>
          <p:cNvPr id="121" name="Google Shape;121;p9"/>
          <p:cNvPicPr preferRelativeResize="0"/>
          <p:nvPr/>
        </p:nvPicPr>
        <p:blipFill rotWithShape="1">
          <a:blip r:embed="rId11">
            <a:alphaModFix/>
          </a:blip>
          <a:srcRect/>
          <a:stretch/>
        </p:blipFill>
        <p:spPr>
          <a:xfrm>
            <a:off x="7530917" y="3780981"/>
            <a:ext cx="1009495" cy="217016"/>
          </a:xfrm>
          <a:prstGeom prst="rect">
            <a:avLst/>
          </a:prstGeom>
          <a:noFill/>
          <a:ln>
            <a:noFill/>
          </a:ln>
        </p:spPr>
      </p:pic>
      <p:pic>
        <p:nvPicPr>
          <p:cNvPr id="122" name="Google Shape;122;p9"/>
          <p:cNvPicPr preferRelativeResize="0"/>
          <p:nvPr/>
        </p:nvPicPr>
        <p:blipFill rotWithShape="1">
          <a:blip r:embed="rId10">
            <a:alphaModFix/>
          </a:blip>
          <a:srcRect/>
          <a:stretch/>
        </p:blipFill>
        <p:spPr>
          <a:xfrm>
            <a:off x="7531127" y="3090127"/>
            <a:ext cx="1009073" cy="357212"/>
          </a:xfrm>
          <a:prstGeom prst="rect">
            <a:avLst/>
          </a:prstGeom>
          <a:noFill/>
          <a:ln>
            <a:noFill/>
          </a:ln>
        </p:spPr>
      </p:pic>
      <p:pic>
        <p:nvPicPr>
          <p:cNvPr id="123" name="Google Shape;123;p9"/>
          <p:cNvPicPr preferRelativeResize="0"/>
          <p:nvPr/>
        </p:nvPicPr>
        <p:blipFill rotWithShape="1">
          <a:blip r:embed="rId12">
            <a:alphaModFix/>
          </a:blip>
          <a:srcRect/>
          <a:stretch/>
        </p:blipFill>
        <p:spPr>
          <a:xfrm>
            <a:off x="8844494" y="3040838"/>
            <a:ext cx="484524" cy="484524"/>
          </a:xfrm>
          <a:prstGeom prst="rect">
            <a:avLst/>
          </a:prstGeom>
          <a:noFill/>
          <a:ln>
            <a:noFill/>
          </a:ln>
        </p:spPr>
      </p:pic>
      <p:pic>
        <p:nvPicPr>
          <p:cNvPr id="124" name="Google Shape;124;p9"/>
          <p:cNvPicPr preferRelativeResize="0"/>
          <p:nvPr/>
        </p:nvPicPr>
        <p:blipFill rotWithShape="1">
          <a:blip r:embed="rId13">
            <a:alphaModFix/>
          </a:blip>
          <a:srcRect/>
          <a:stretch/>
        </p:blipFill>
        <p:spPr>
          <a:xfrm>
            <a:off x="8781206" y="3523335"/>
            <a:ext cx="677167" cy="310028"/>
          </a:xfrm>
          <a:prstGeom prst="rect">
            <a:avLst/>
          </a:prstGeom>
          <a:noFill/>
          <a:ln>
            <a:noFill/>
          </a:ln>
        </p:spPr>
      </p:pic>
      <p:sp>
        <p:nvSpPr>
          <p:cNvPr id="125" name="Google Shape;125;p9"/>
          <p:cNvSpPr txBox="1"/>
          <p:nvPr/>
        </p:nvSpPr>
        <p:spPr>
          <a:xfrm>
            <a:off x="8992891" y="3785828"/>
            <a:ext cx="270800" cy="276800"/>
          </a:xfrm>
          <a:prstGeom prst="rect">
            <a:avLst/>
          </a:prstGeom>
          <a:noFill/>
          <a:ln>
            <a:noFill/>
          </a:ln>
        </p:spPr>
        <p:txBody>
          <a:bodyPr spcFirstLastPara="1" wrap="square" lIns="68567" tIns="34267" rIns="68567" bIns="34267" anchor="t" anchorCtr="0">
            <a:noAutofit/>
          </a:bodyPr>
          <a:lstStyle/>
          <a:p>
            <a:r>
              <a:rPr lang="en-GB" sz="1467">
                <a:latin typeface="Calibri"/>
                <a:ea typeface="Calibri"/>
                <a:cs typeface="Calibri"/>
                <a:sym typeface="Calibri"/>
              </a:rPr>
              <a:t>…</a:t>
            </a:r>
            <a:endParaRPr sz="1067"/>
          </a:p>
        </p:txBody>
      </p:sp>
      <p:cxnSp>
        <p:nvCxnSpPr>
          <p:cNvPr id="126" name="Google Shape;126;p9"/>
          <p:cNvCxnSpPr/>
          <p:nvPr/>
        </p:nvCxnSpPr>
        <p:spPr>
          <a:xfrm>
            <a:off x="2459111" y="2172617"/>
            <a:ext cx="602000" cy="7600"/>
          </a:xfrm>
          <a:prstGeom prst="straightConnector1">
            <a:avLst/>
          </a:prstGeom>
          <a:noFill/>
          <a:ln w="28575" cap="flat" cmpd="sng">
            <a:solidFill>
              <a:srgbClr val="B7B7B7"/>
            </a:solidFill>
            <a:prstDash val="solid"/>
            <a:miter lim="800000"/>
            <a:headEnd type="none" w="sm" len="sm"/>
            <a:tailEnd type="triangle" w="med" len="med"/>
          </a:ln>
        </p:spPr>
      </p:cxnSp>
      <p:pic>
        <p:nvPicPr>
          <p:cNvPr id="127" name="Google Shape;127;p9"/>
          <p:cNvPicPr preferRelativeResize="0"/>
          <p:nvPr/>
        </p:nvPicPr>
        <p:blipFill rotWithShape="1">
          <a:blip r:embed="rId14">
            <a:alphaModFix/>
          </a:blip>
          <a:srcRect/>
          <a:stretch/>
        </p:blipFill>
        <p:spPr>
          <a:xfrm>
            <a:off x="6103233" y="5528013"/>
            <a:ext cx="372556" cy="368715"/>
          </a:xfrm>
          <a:prstGeom prst="rect">
            <a:avLst/>
          </a:prstGeom>
          <a:noFill/>
          <a:ln>
            <a:noFill/>
          </a:ln>
        </p:spPr>
      </p:pic>
      <p:sp>
        <p:nvSpPr>
          <p:cNvPr id="128" name="Google Shape;128;p9"/>
          <p:cNvSpPr txBox="1"/>
          <p:nvPr/>
        </p:nvSpPr>
        <p:spPr>
          <a:xfrm>
            <a:off x="5198123" y="5591401"/>
            <a:ext cx="1040000" cy="254000"/>
          </a:xfrm>
          <a:prstGeom prst="rect">
            <a:avLst/>
          </a:prstGeom>
          <a:noFill/>
          <a:ln>
            <a:noFill/>
          </a:ln>
        </p:spPr>
        <p:txBody>
          <a:bodyPr spcFirstLastPara="1" wrap="square" lIns="68567" tIns="34267" rIns="68567" bIns="34267" anchor="t" anchorCtr="0">
            <a:noAutofit/>
          </a:bodyPr>
          <a:lstStyle/>
          <a:p>
            <a:r>
              <a:rPr lang="en-GB" sz="1200" b="1" cap="small">
                <a:solidFill>
                  <a:srgbClr val="4E4848"/>
                </a:solidFill>
                <a:latin typeface="Corbel"/>
                <a:ea typeface="Corbel"/>
                <a:cs typeface="Corbel"/>
                <a:sym typeface="Corbel"/>
              </a:rPr>
              <a:t>Powered By</a:t>
            </a:r>
            <a:endParaRPr sz="1067"/>
          </a:p>
        </p:txBody>
      </p:sp>
      <p:pic>
        <p:nvPicPr>
          <p:cNvPr id="129" name="Google Shape;129;p9"/>
          <p:cNvPicPr preferRelativeResize="0"/>
          <p:nvPr/>
        </p:nvPicPr>
        <p:blipFill rotWithShape="1">
          <a:blip r:embed="rId15">
            <a:alphaModFix/>
          </a:blip>
          <a:srcRect/>
          <a:stretch/>
        </p:blipFill>
        <p:spPr>
          <a:xfrm>
            <a:off x="9123600" y="5535003"/>
            <a:ext cx="282569" cy="320244"/>
          </a:xfrm>
          <a:prstGeom prst="rect">
            <a:avLst/>
          </a:prstGeom>
          <a:noFill/>
          <a:ln>
            <a:noFill/>
          </a:ln>
        </p:spPr>
      </p:pic>
      <p:cxnSp>
        <p:nvCxnSpPr>
          <p:cNvPr id="130" name="Google Shape;130;p9"/>
          <p:cNvCxnSpPr/>
          <p:nvPr/>
        </p:nvCxnSpPr>
        <p:spPr>
          <a:xfrm>
            <a:off x="5888148" y="2039551"/>
            <a:ext cx="1598800" cy="752400"/>
          </a:xfrm>
          <a:prstGeom prst="straightConnector1">
            <a:avLst/>
          </a:prstGeom>
          <a:noFill/>
          <a:ln w="28575" cap="flat" cmpd="sng">
            <a:solidFill>
              <a:srgbClr val="B7B7B7"/>
            </a:solidFill>
            <a:prstDash val="solid"/>
            <a:miter lim="800000"/>
            <a:headEnd type="none" w="sm" len="sm"/>
            <a:tailEnd type="triangle" w="med" len="med"/>
          </a:ln>
        </p:spPr>
      </p:cxnSp>
      <p:pic>
        <p:nvPicPr>
          <p:cNvPr id="131" name="Google Shape;131;p9"/>
          <p:cNvPicPr preferRelativeResize="0"/>
          <p:nvPr/>
        </p:nvPicPr>
        <p:blipFill>
          <a:blip r:embed="rId16">
            <a:alphaModFix/>
          </a:blip>
          <a:stretch>
            <a:fillRect/>
          </a:stretch>
        </p:blipFill>
        <p:spPr>
          <a:xfrm>
            <a:off x="9968779" y="2822284"/>
            <a:ext cx="747893" cy="563400"/>
          </a:xfrm>
          <a:prstGeom prst="rect">
            <a:avLst/>
          </a:prstGeom>
          <a:noFill/>
          <a:ln>
            <a:noFill/>
          </a:ln>
        </p:spPr>
      </p:pic>
      <p:pic>
        <p:nvPicPr>
          <p:cNvPr id="132" name="Google Shape;132;p9"/>
          <p:cNvPicPr preferRelativeResize="0"/>
          <p:nvPr/>
        </p:nvPicPr>
        <p:blipFill>
          <a:blip r:embed="rId17">
            <a:alphaModFix/>
          </a:blip>
          <a:stretch>
            <a:fillRect/>
          </a:stretch>
        </p:blipFill>
        <p:spPr>
          <a:xfrm>
            <a:off x="9910973" y="3384017"/>
            <a:ext cx="1598700" cy="359880"/>
          </a:xfrm>
          <a:prstGeom prst="rect">
            <a:avLst/>
          </a:prstGeom>
          <a:noFill/>
          <a:ln>
            <a:noFill/>
          </a:ln>
        </p:spPr>
      </p:pic>
      <p:pic>
        <p:nvPicPr>
          <p:cNvPr id="133" name="Google Shape;133;p9"/>
          <p:cNvPicPr preferRelativeResize="0"/>
          <p:nvPr/>
        </p:nvPicPr>
        <p:blipFill>
          <a:blip r:embed="rId18">
            <a:alphaModFix/>
          </a:blip>
          <a:stretch>
            <a:fillRect/>
          </a:stretch>
        </p:blipFill>
        <p:spPr>
          <a:xfrm>
            <a:off x="4422926" y="5144126"/>
            <a:ext cx="2209127" cy="411225"/>
          </a:xfrm>
          <a:prstGeom prst="rect">
            <a:avLst/>
          </a:prstGeom>
          <a:noFill/>
          <a:ln>
            <a:noFill/>
          </a:ln>
        </p:spPr>
      </p:pic>
      <p:pic>
        <p:nvPicPr>
          <p:cNvPr id="134" name="Google Shape;134;p9"/>
          <p:cNvPicPr preferRelativeResize="0"/>
          <p:nvPr/>
        </p:nvPicPr>
        <p:blipFill>
          <a:blip r:embed="rId19">
            <a:alphaModFix/>
          </a:blip>
          <a:stretch>
            <a:fillRect/>
          </a:stretch>
        </p:blipFill>
        <p:spPr>
          <a:xfrm>
            <a:off x="6120767" y="4238862"/>
            <a:ext cx="1223600" cy="497375"/>
          </a:xfrm>
          <a:prstGeom prst="rect">
            <a:avLst/>
          </a:prstGeom>
          <a:noFill/>
          <a:ln>
            <a:noFill/>
          </a:ln>
        </p:spPr>
      </p:pic>
      <p:pic>
        <p:nvPicPr>
          <p:cNvPr id="136" name="Google Shape;136;p9"/>
          <p:cNvPicPr preferRelativeResize="0"/>
          <p:nvPr/>
        </p:nvPicPr>
        <p:blipFill>
          <a:blip r:embed="rId20">
            <a:alphaModFix/>
          </a:blip>
          <a:stretch>
            <a:fillRect/>
          </a:stretch>
        </p:blipFill>
        <p:spPr>
          <a:xfrm>
            <a:off x="7540567" y="3527336"/>
            <a:ext cx="878997" cy="149429"/>
          </a:xfrm>
          <a:prstGeom prst="rect">
            <a:avLst/>
          </a:prstGeom>
          <a:noFill/>
          <a:ln>
            <a:noFill/>
          </a:ln>
        </p:spPr>
      </p:pic>
      <p:pic>
        <p:nvPicPr>
          <p:cNvPr id="137" name="Google Shape;137;p9"/>
          <p:cNvPicPr preferRelativeResize="0"/>
          <p:nvPr/>
        </p:nvPicPr>
        <p:blipFill rotWithShape="1">
          <a:blip r:embed="rId4">
            <a:alphaModFix/>
          </a:blip>
          <a:srcRect/>
          <a:stretch/>
        </p:blipFill>
        <p:spPr>
          <a:xfrm>
            <a:off x="7486928" y="1508342"/>
            <a:ext cx="411229" cy="411229"/>
          </a:xfrm>
          <a:prstGeom prst="rect">
            <a:avLst/>
          </a:prstGeom>
          <a:noFill/>
          <a:ln>
            <a:noFill/>
          </a:ln>
        </p:spPr>
      </p:pic>
      <p:sp>
        <p:nvSpPr>
          <p:cNvPr id="138" name="Google Shape;138;p9"/>
          <p:cNvSpPr txBox="1"/>
          <p:nvPr/>
        </p:nvSpPr>
        <p:spPr>
          <a:xfrm>
            <a:off x="7325071" y="1981000"/>
            <a:ext cx="1167200" cy="276800"/>
          </a:xfrm>
          <a:prstGeom prst="rect">
            <a:avLst/>
          </a:prstGeom>
          <a:solidFill>
            <a:srgbClr val="FFFFFF"/>
          </a:solidFill>
          <a:ln>
            <a:noFill/>
          </a:ln>
        </p:spPr>
        <p:txBody>
          <a:bodyPr spcFirstLastPara="1" wrap="square" lIns="68567" tIns="34267" rIns="68567" bIns="34267" anchor="t" anchorCtr="0">
            <a:noAutofit/>
          </a:bodyPr>
          <a:lstStyle/>
          <a:p>
            <a:r>
              <a:rPr lang="en-GB" sz="1467" b="1" i="1" cap="small">
                <a:solidFill>
                  <a:srgbClr val="4E4848"/>
                </a:solidFill>
                <a:latin typeface="Corbel"/>
                <a:ea typeface="Corbel"/>
                <a:cs typeface="Corbel"/>
                <a:sym typeface="Corbel"/>
              </a:rPr>
              <a:t>Sys Admin</a:t>
            </a:r>
            <a:endParaRPr sz="1067"/>
          </a:p>
        </p:txBody>
      </p:sp>
      <p:cxnSp>
        <p:nvCxnSpPr>
          <p:cNvPr id="139" name="Google Shape;139;p9"/>
          <p:cNvCxnSpPr/>
          <p:nvPr/>
        </p:nvCxnSpPr>
        <p:spPr>
          <a:xfrm flipH="1">
            <a:off x="6399300" y="2197067"/>
            <a:ext cx="914400" cy="856400"/>
          </a:xfrm>
          <a:prstGeom prst="straightConnector1">
            <a:avLst/>
          </a:prstGeom>
          <a:noFill/>
          <a:ln w="28575" cap="flat" cmpd="sng">
            <a:solidFill>
              <a:srgbClr val="B7B7B7"/>
            </a:solidFill>
            <a:prstDash val="solid"/>
            <a:miter lim="800000"/>
            <a:headEnd type="none" w="sm" len="sm"/>
            <a:tailEnd type="triangle" w="med" len="med"/>
          </a:ln>
        </p:spPr>
      </p:cxnSp>
      <p:cxnSp>
        <p:nvCxnSpPr>
          <p:cNvPr id="140" name="Google Shape;140;p9"/>
          <p:cNvCxnSpPr/>
          <p:nvPr/>
        </p:nvCxnSpPr>
        <p:spPr>
          <a:xfrm>
            <a:off x="8125628" y="2269288"/>
            <a:ext cx="412000" cy="534000"/>
          </a:xfrm>
          <a:prstGeom prst="straightConnector1">
            <a:avLst/>
          </a:prstGeom>
          <a:noFill/>
          <a:ln w="28575" cap="flat" cmpd="sng">
            <a:solidFill>
              <a:srgbClr val="B7B7B7"/>
            </a:solidFill>
            <a:prstDash val="solid"/>
            <a:miter lim="800000"/>
            <a:headEnd type="none" w="sm" len="sm"/>
            <a:tailEnd type="triangle" w="med" len="med"/>
          </a:ln>
        </p:spPr>
      </p:cxnSp>
      <p:pic>
        <p:nvPicPr>
          <p:cNvPr id="141" name="Google Shape;141;p9"/>
          <p:cNvPicPr preferRelativeResize="0"/>
          <p:nvPr/>
        </p:nvPicPr>
        <p:blipFill>
          <a:blip r:embed="rId19">
            <a:alphaModFix/>
          </a:blip>
          <a:stretch>
            <a:fillRect/>
          </a:stretch>
        </p:blipFill>
        <p:spPr>
          <a:xfrm>
            <a:off x="8621300" y="4257429"/>
            <a:ext cx="1223600" cy="497375"/>
          </a:xfrm>
          <a:prstGeom prst="rect">
            <a:avLst/>
          </a:prstGeom>
          <a:noFill/>
          <a:ln>
            <a:noFill/>
          </a:ln>
        </p:spPr>
      </p:pic>
      <p:cxnSp>
        <p:nvCxnSpPr>
          <p:cNvPr id="142" name="Google Shape;142;p9"/>
          <p:cNvCxnSpPr/>
          <p:nvPr/>
        </p:nvCxnSpPr>
        <p:spPr>
          <a:xfrm>
            <a:off x="2093036" y="3395003"/>
            <a:ext cx="2946800" cy="2400"/>
          </a:xfrm>
          <a:prstGeom prst="straightConnector1">
            <a:avLst/>
          </a:prstGeom>
          <a:noFill/>
          <a:ln w="28575" cap="flat" cmpd="sng">
            <a:solidFill>
              <a:srgbClr val="4D4848"/>
            </a:solidFill>
            <a:prstDash val="solid"/>
            <a:miter lim="800000"/>
            <a:headEnd type="none" w="sm" len="sm"/>
            <a:tailEnd type="triangle" w="med" len="med"/>
          </a:ln>
        </p:spPr>
      </p:cxnSp>
      <p:sp>
        <p:nvSpPr>
          <p:cNvPr id="143" name="Google Shape;143;p9"/>
          <p:cNvSpPr txBox="1"/>
          <p:nvPr/>
        </p:nvSpPr>
        <p:spPr>
          <a:xfrm>
            <a:off x="9648800" y="2358467"/>
            <a:ext cx="1832000" cy="533504"/>
          </a:xfrm>
          <a:prstGeom prst="rect">
            <a:avLst/>
          </a:prstGeom>
          <a:solidFill>
            <a:srgbClr val="FFFFFF"/>
          </a:solidFill>
          <a:ln>
            <a:noFill/>
          </a:ln>
        </p:spPr>
        <p:txBody>
          <a:bodyPr spcFirstLastPara="1" wrap="square" lIns="121900" tIns="121900" rIns="121900" bIns="121900" anchor="t" anchorCtr="0">
            <a:spAutoFit/>
          </a:bodyPr>
          <a:lstStyle/>
          <a:p>
            <a:r>
              <a:rPr lang="en-GB" sz="1867" b="1" i="1" cap="small">
                <a:solidFill>
                  <a:srgbClr val="4E4848"/>
                </a:solidFill>
                <a:latin typeface="Corbel"/>
                <a:ea typeface="Corbel"/>
                <a:cs typeface="Corbel"/>
                <a:sym typeface="Corbel"/>
              </a:rPr>
              <a:t>Authentication</a:t>
            </a:r>
            <a:endParaRPr sz="2267"/>
          </a:p>
        </p:txBody>
      </p:sp>
    </p:spTree>
  </p:cSld>
  <p:clrMapOvr>
    <a:masterClrMapping/>
  </p:clrMapOvr>
</p:sld>
</file>

<file path=ppt/theme/theme1.xml><?xml version="1.0" encoding="utf-8"?>
<a:theme xmlns:a="http://schemas.openxmlformats.org/drawingml/2006/main" name="Office">
  <a:themeElements>
    <a:clrScheme name="EOSC-Life">
      <a:dk1>
        <a:srgbClr val="000000"/>
      </a:dk1>
      <a:lt1>
        <a:srgbClr val="FFFFFF"/>
      </a:lt1>
      <a:dk2>
        <a:srgbClr val="F9B233"/>
      </a:dk2>
      <a:lt2>
        <a:srgbClr val="1F8787"/>
      </a:lt2>
      <a:accent1>
        <a:srgbClr val="1F8787"/>
      </a:accent1>
      <a:accent2>
        <a:srgbClr val="F9B233"/>
      </a:accent2>
      <a:accent3>
        <a:srgbClr val="A5A5A5"/>
      </a:accent3>
      <a:accent4>
        <a:srgbClr val="1D594C"/>
      </a:accent4>
      <a:accent5>
        <a:srgbClr val="0882D3"/>
      </a:accent5>
      <a:accent6>
        <a:srgbClr val="4DD8E6"/>
      </a:accent6>
      <a:hlink>
        <a:srgbClr val="FA8C3F"/>
      </a:hlink>
      <a:folHlink>
        <a:srgbClr val="F9B2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7275</TotalTime>
  <Words>1116</Words>
  <Application>Microsoft Office PowerPoint</Application>
  <PresentationFormat>Grand écran</PresentationFormat>
  <Paragraphs>132</Paragraphs>
  <Slides>14</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Wingdings</vt:lpstr>
      <vt:lpstr>Corbel</vt:lpstr>
      <vt:lpstr>Avenir</vt:lpstr>
      <vt:lpstr>Calibri</vt:lpstr>
      <vt:lpstr>Office</vt:lpstr>
      <vt:lpstr>Populating EOSC for the Life Sciences</vt:lpstr>
      <vt:lpstr>Présentation PowerPoint</vt:lpstr>
      <vt:lpstr>Présentation PowerPoint</vt:lpstr>
      <vt:lpstr>EOSC-Life </vt:lpstr>
      <vt:lpstr>Présentation PowerPoint</vt:lpstr>
      <vt:lpstr>Exploitable results – EOSC Life</vt:lpstr>
      <vt:lpstr>Présentation PowerPoint</vt:lpstr>
      <vt:lpstr>Galaxy for COVID: covid19.galaxyproject.org </vt:lpstr>
      <vt:lpstr>Need from Users, Developers and Infrastructure administrators Drive the ELIXIR &amp; EOSC-Life Tools ecosystems</vt:lpstr>
      <vt:lpstr>Distributed analysis  Pulsar network</vt:lpstr>
      <vt:lpstr>EOSC-Life “Toolbox for sensitive data sharing”</vt:lpstr>
      <vt:lpstr>EOSC-Life </vt:lpstr>
      <vt:lpstr>EOSC-Life  - Points for discussion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DIGITAL  SPACE FOR THE LIFE  SCIENCES</dc:title>
  <dc:creator>Alexandra Neubauer / Werbeagentur Rubikon GmbH</dc:creator>
  <cp:lastModifiedBy>Mathilde HUBERT</cp:lastModifiedBy>
  <cp:revision>26</cp:revision>
  <dcterms:created xsi:type="dcterms:W3CDTF">2019-08-20T12:45:06Z</dcterms:created>
  <dcterms:modified xsi:type="dcterms:W3CDTF">2021-06-10T13:48:12Z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0x0101001E3A60A47B2F6C41AE617C2BCDEA212A</vt:lpwstr>
  </property>
</Properties>
</file>