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48" r:id="rId2"/>
    <p:sldId id="462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63" r:id="rId15"/>
    <p:sldId id="45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A034F73-13F3-4CE6-BEEE-53EFD4D1E418}">
          <p14:sldIdLst>
            <p14:sldId id="448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63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96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1ED5-1E17-44BD-ABA9-D5446E4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FB428-B6F5-476F-9038-AC1469A5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54F3-FE4D-494C-9D55-8EA51308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26D940-C1E8-45B9-A254-9984A74B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4A968A-06DE-4E71-AFEF-CD58AC5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B90D64-D0FA-4AED-B3E6-7BC07616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5AF3B0-C217-4401-82E4-1D16EA6F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B3376-A58C-4333-8002-639AD5BB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D1747-FFAF-4D6B-B3EB-8290B1F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c2.astronomers.skatelescope.org/sdc2-challenge/reproducibility-awards" TargetMode="External"/><Relationship Id="rId5" Type="http://schemas.openxmlformats.org/officeDocument/2006/relationships/hyperlink" Target="https://sdc2.astronomers.skatelescope.org/computational-resource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dc2.astronomers.skatelescope.org/sdc2-challenge/reproducibility-awards" TargetMode="External"/><Relationship Id="rId2" Type="http://schemas.openxmlformats.org/officeDocument/2006/relationships/hyperlink" Target="https://sdc2.astronomers.skatelescope.org/computational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328029" TargetMode="External"/><Relationship Id="rId2" Type="http://schemas.openxmlformats.org/officeDocument/2006/relationships/hyperlink" Target="https://gitlab.com/ska-telescope/sdc/sdc1-solu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B56F84-064A-4C96-AAA0-C6B67021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7C40F6-143D-415A-8755-5835500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</a:t>
            </a:fld>
            <a:endParaRPr lang="it-IT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7DA9A2-71BD-4886-AAEC-20E150DC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8F7767-6C92-40FE-BECC-DED88EB7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55" y="18718"/>
            <a:ext cx="8187490" cy="61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885" y="1816291"/>
            <a:ext cx="7886700" cy="3225419"/>
          </a:xfrm>
        </p:spPr>
        <p:txBody>
          <a:bodyPr>
            <a:normAutofit/>
          </a:bodyPr>
          <a:lstStyle/>
          <a:p>
            <a:r>
              <a:rPr lang="en-US" sz="2000" dirty="0"/>
              <a:t>Hopefully this helps share knowledge about technologies and techniques that enable more  reproducible results, and people can use this example for future data challenges</a:t>
            </a:r>
          </a:p>
          <a:p>
            <a:endParaRPr lang="en-US" sz="2000" dirty="0"/>
          </a:p>
          <a:p>
            <a:r>
              <a:rPr lang="en-US" sz="2000" dirty="0"/>
              <a:t>Future science data challenges will test the reproducibility of results</a:t>
            </a:r>
          </a:p>
          <a:p>
            <a:endParaRPr lang="en-US" sz="2000" dirty="0"/>
          </a:p>
          <a:p>
            <a:r>
              <a:rPr lang="en-US" sz="2000" dirty="0"/>
              <a:t>Technologies like containers will become essential for future SKA data challenges, where you bring your software pipelines to the data at regional </a:t>
            </a:r>
            <a:r>
              <a:rPr lang="en-US" sz="2000" dirty="0" err="1"/>
              <a:t>centres</a:t>
            </a:r>
            <a:endParaRPr lang="en-US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E3E0173-B9EF-4606-BA5D-F7E80846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952" y="160028"/>
            <a:ext cx="7290399" cy="1032353"/>
          </a:xfrm>
        </p:spPr>
        <p:txBody>
          <a:bodyPr>
            <a:normAutofit/>
          </a:bodyPr>
          <a:lstStyle/>
          <a:p>
            <a:r>
              <a:rPr lang="en-US" dirty="0"/>
              <a:t>Science Data Challenge 1</a:t>
            </a:r>
            <a:br>
              <a:rPr lang="en-US" dirty="0"/>
            </a:br>
            <a:r>
              <a:rPr lang="en-US" sz="1600" dirty="0"/>
              <a:t>Running the example solution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2142885-7E93-478D-A27E-03B4DB604E8F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https://astronomers.skatelescope.org/ska-science-data-challenge-1/</a:t>
            </a:r>
          </a:p>
        </p:txBody>
      </p:sp>
    </p:spTree>
    <p:extLst>
      <p:ext uri="{BB962C8B-B14F-4D97-AF65-F5344CB8AC3E}">
        <p14:creationId xmlns:p14="http://schemas.microsoft.com/office/powerpoint/2010/main" val="330634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2;p22">
            <a:extLst>
              <a:ext uri="{FF2B5EF4-FFF2-40B4-BE49-F238E27FC236}">
                <a16:creationId xmlns:a16="http://schemas.microsoft.com/office/drawing/2014/main" id="{343612CD-CD97-4901-83FC-5F1D3C8518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49808" y="3092978"/>
            <a:ext cx="4248744" cy="2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Data Challenge 2</a:t>
            </a:r>
            <a:br>
              <a:rPr lang="en-US" dirty="0"/>
            </a:br>
            <a:r>
              <a:rPr lang="en-US" sz="1600" dirty="0"/>
              <a:t>Source finding in a 1TB image cube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11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679ECD-A69D-4ED8-B7EE-E575F5223C20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https://sdc2.astronomers.skatelescope.org/sdc2-challenge</a:t>
            </a:r>
          </a:p>
        </p:txBody>
      </p:sp>
      <p:pic>
        <p:nvPicPr>
          <p:cNvPr id="14" name="Google Shape;134;p22">
            <a:extLst>
              <a:ext uri="{FF2B5EF4-FFF2-40B4-BE49-F238E27FC236}">
                <a16:creationId xmlns:a16="http://schemas.microsoft.com/office/drawing/2014/main" id="{EE5C4540-F5D0-4893-994B-5D436CF2A2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9525" y="1009650"/>
            <a:ext cx="3168474" cy="249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D70962D-DBF0-4A1F-AF6E-727338E60ECA}"/>
              </a:ext>
            </a:extLst>
          </p:cNvPr>
          <p:cNvSpPr txBox="1">
            <a:spLocks/>
          </p:cNvSpPr>
          <p:nvPr/>
        </p:nvSpPr>
        <p:spPr>
          <a:xfrm>
            <a:off x="2152650" y="1358781"/>
            <a:ext cx="3815028" cy="4818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A simulated 3D image cube of the neutral hydrogen line, where participants must find sources.</a:t>
            </a:r>
          </a:p>
          <a:p>
            <a:r>
              <a:rPr lang="en-US" sz="2200"/>
              <a:t>Each team is given access to a </a:t>
            </a:r>
            <a:r>
              <a:rPr lang="en-US" sz="2200">
                <a:hlinkClick r:id="rId5"/>
              </a:rPr>
              <a:t>computational resource provider </a:t>
            </a:r>
            <a:r>
              <a:rPr lang="en-US" sz="2200"/>
              <a:t>acting as a regional centre </a:t>
            </a:r>
            <a:br>
              <a:rPr lang="en-US" sz="2200"/>
            </a:br>
            <a:br>
              <a:rPr lang="en-US" sz="2200"/>
            </a:br>
            <a:r>
              <a:rPr lang="en-US" sz="1400"/>
              <a:t>(IRIS, INAF ICT, IAA-CSIC proto-SRC, GENCI-IDRIS, EngageSKA-UCLCA, CSCS-Piz Daint, China SKA proto-SRC, AusSRC-Pawsey)</a:t>
            </a:r>
          </a:p>
          <a:p>
            <a:r>
              <a:rPr lang="en-US" sz="2200"/>
              <a:t>The cube is hosted at these facilities and teams bring their pipelines to the data.</a:t>
            </a:r>
          </a:p>
          <a:p>
            <a:r>
              <a:rPr lang="en-US" sz="2200"/>
              <a:t>40 teams, 276 participants, representing 80 institutes and 23 countries</a:t>
            </a:r>
          </a:p>
          <a:p>
            <a:r>
              <a:rPr lang="en-US" sz="2200"/>
              <a:t>Awards will be given out for </a:t>
            </a:r>
            <a:r>
              <a:rPr lang="en-US" sz="2200">
                <a:hlinkClick r:id="rId6"/>
              </a:rPr>
              <a:t>demonstrating reproducible results</a:t>
            </a:r>
            <a:r>
              <a:rPr lang="en-US" sz="2200"/>
              <a:t>::</a:t>
            </a:r>
            <a:br>
              <a:rPr lang="en-US" sz="2200"/>
            </a:br>
            <a:r>
              <a:rPr lang="en-US" sz="2200"/>
              <a:t> </a:t>
            </a:r>
            <a:r>
              <a:rPr lang="en-US" sz="1400">
                <a:hlinkClick r:id="rId6"/>
              </a:rPr>
              <a:t>https://sdc2.astronomers.skatelescope.org/sdc2-challenge/reproducibility-awards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354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Data Challenge 2</a:t>
            </a:r>
            <a:br>
              <a:rPr lang="en-US" dirty="0"/>
            </a:br>
            <a:r>
              <a:rPr lang="en-US" sz="1600" dirty="0"/>
              <a:t>Source finding in a 1TB image cube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58781"/>
            <a:ext cx="3815028" cy="481818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A simulated 3D image cube of the neutral hydrogen line, where participants must find sources.</a:t>
            </a:r>
          </a:p>
          <a:p>
            <a:r>
              <a:rPr lang="en-US" sz="2200" dirty="0"/>
              <a:t>Each team is given access to a </a:t>
            </a:r>
            <a:r>
              <a:rPr lang="en-US" sz="2200" dirty="0">
                <a:hlinkClick r:id="rId2"/>
              </a:rPr>
              <a:t>computational resource provider </a:t>
            </a:r>
            <a:r>
              <a:rPr lang="en-US" sz="2200" dirty="0"/>
              <a:t>acting as a regional </a:t>
            </a:r>
            <a:r>
              <a:rPr lang="en-US" sz="2200" dirty="0" err="1"/>
              <a:t>centre</a:t>
            </a: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r>
              <a:rPr lang="en-US" sz="1400" dirty="0"/>
              <a:t>(IRIS, INAF ICT, IAA-CSIC proto-SRC, GENCI-IDRIS, </a:t>
            </a:r>
            <a:r>
              <a:rPr lang="en-US" sz="1400" dirty="0" err="1"/>
              <a:t>EngageSKA</a:t>
            </a:r>
            <a:r>
              <a:rPr lang="en-US" sz="1400" dirty="0"/>
              <a:t>-UCLCA, CSCS-Piz </a:t>
            </a:r>
            <a:r>
              <a:rPr lang="en-US" sz="1400" dirty="0" err="1"/>
              <a:t>Daint</a:t>
            </a:r>
            <a:r>
              <a:rPr lang="en-US" sz="1400" dirty="0"/>
              <a:t>, China SKA proto-SRC, </a:t>
            </a:r>
            <a:r>
              <a:rPr lang="en-US" sz="1400" dirty="0" err="1"/>
              <a:t>AusSRC-Pawsey</a:t>
            </a:r>
            <a:r>
              <a:rPr lang="en-US" sz="1400" dirty="0"/>
              <a:t>)</a:t>
            </a:r>
          </a:p>
          <a:p>
            <a:r>
              <a:rPr lang="en-US" sz="2200" dirty="0"/>
              <a:t>The cube is hosted at these facilities and teams bring their pipelines to the data.</a:t>
            </a:r>
          </a:p>
          <a:p>
            <a:r>
              <a:rPr lang="en-US" sz="2200" dirty="0"/>
              <a:t>40 teams, 276 participants, representing 80 institutes and 23 countries</a:t>
            </a:r>
          </a:p>
          <a:p>
            <a:r>
              <a:rPr lang="en-US" sz="2200" dirty="0"/>
              <a:t>Awards will be given out for </a:t>
            </a:r>
            <a:r>
              <a:rPr lang="en-US" sz="2200" dirty="0">
                <a:hlinkClick r:id="rId3"/>
              </a:rPr>
              <a:t>demonstrating reproducible results</a:t>
            </a:r>
            <a:r>
              <a:rPr lang="en-US" sz="2200" dirty="0"/>
              <a:t>::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1400" dirty="0">
                <a:hlinkClick r:id="rId3"/>
              </a:rPr>
              <a:t>https://sdc2.astronomers.skatelescope.org/sdc2-challenge/reproducibility-awards</a:t>
            </a:r>
            <a:endParaRPr lang="en-US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12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679ECD-A69D-4ED8-B7EE-E575F5223C20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https://sdc2.astronomers.skatelescope.org/sdc2-challenge</a:t>
            </a:r>
          </a:p>
        </p:txBody>
      </p:sp>
      <p:pic>
        <p:nvPicPr>
          <p:cNvPr id="11" name="Google Shape;141;p23">
            <a:extLst>
              <a:ext uri="{FF2B5EF4-FFF2-40B4-BE49-F238E27FC236}">
                <a16:creationId xmlns:a16="http://schemas.microsoft.com/office/drawing/2014/main" id="{5A89F1E9-ED60-410C-9009-302D98AB062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525" y="1009650"/>
            <a:ext cx="3168474" cy="24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2;p23">
            <a:extLst>
              <a:ext uri="{FF2B5EF4-FFF2-40B4-BE49-F238E27FC236}">
                <a16:creationId xmlns:a16="http://schemas.microsoft.com/office/drawing/2014/main" id="{0B892027-CC94-43EE-B5B7-A10B0BFFC09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7678" y="3053452"/>
            <a:ext cx="2259946" cy="27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3;p23">
            <a:extLst>
              <a:ext uri="{FF2B5EF4-FFF2-40B4-BE49-F238E27FC236}">
                <a16:creationId xmlns:a16="http://schemas.microsoft.com/office/drawing/2014/main" id="{A8742ECA-8E20-4371-8398-67D80E40CAA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5402" y="3053452"/>
            <a:ext cx="2330775" cy="276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20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885" y="1816291"/>
            <a:ext cx="7886700" cy="322541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Data challenge 1 was a successful starting point, 9 teams competed, we developed an example solution afterwards</a:t>
            </a:r>
          </a:p>
          <a:p>
            <a:r>
              <a:rPr lang="en-US" sz="2000" dirty="0"/>
              <a:t>Data challenge 2 is running now (Feb-July) with 40 teams, stepping up data size and workflow expectations</a:t>
            </a:r>
          </a:p>
          <a:p>
            <a:r>
              <a:rPr lang="en-US" sz="2000" dirty="0"/>
              <a:t>We hope these data challenges will help prepare people for the kind of workflows that will be necessary with SKA data (but also relevant for any scientific data analysis)</a:t>
            </a:r>
          </a:p>
          <a:p>
            <a:r>
              <a:rPr lang="en-US" sz="2000" dirty="0"/>
              <a:t>A great platform for spreading the word amongst the community about relevant technologies, efficient workflows, best practices in coding, publishing data and code, reproducibility</a:t>
            </a:r>
          </a:p>
          <a:p>
            <a:r>
              <a:rPr lang="en-US" sz="2000" dirty="0"/>
              <a:t>Also helping a lot with our work on prototyping and developing technologies for the SKA regional </a:t>
            </a:r>
            <a:r>
              <a:rPr lang="en-US" sz="2000" dirty="0" err="1"/>
              <a:t>centres</a:t>
            </a:r>
            <a:endParaRPr lang="en-US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13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E3E0173-B9EF-4606-BA5D-F7E80846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952" y="160028"/>
            <a:ext cx="3347049" cy="1032353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8" name="Google Shape;151;p24">
            <a:extLst>
              <a:ext uri="{FF2B5EF4-FFF2-40B4-BE49-F238E27FC236}">
                <a16:creationId xmlns:a16="http://schemas.microsoft.com/office/drawing/2014/main" id="{5AE6F3AE-CD25-4CC2-BC7F-FE40FE3A3D92}"/>
              </a:ext>
            </a:extLst>
          </p:cNvPr>
          <p:cNvSpPr txBox="1">
            <a:spLocks/>
          </p:cNvSpPr>
          <p:nvPr/>
        </p:nvSpPr>
        <p:spPr>
          <a:xfrm>
            <a:off x="6516225" y="5096400"/>
            <a:ext cx="3953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/>
              <a:t>Thanks for </a:t>
            </a:r>
            <a:r>
              <a:rPr lang="it-IT" dirty="0" err="1"/>
              <a:t>listening</a:t>
            </a: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40943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ABE1FB-4CE5-4A2F-A106-2E545DA47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665" y="2371517"/>
            <a:ext cx="8548668" cy="1277766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venir Book" panose="02000503020000020003" pitchFamily="2" charset="0"/>
              </a:rPr>
              <a:t>Enhancing science through sharing software – benefits &amp; use cases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9ECBDF5-4C11-4524-BA55-061401BCC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672" y="5988962"/>
            <a:ext cx="3744657" cy="404622"/>
          </a:xfrm>
        </p:spPr>
        <p:txBody>
          <a:bodyPr>
            <a:normAutofit/>
          </a:bodyPr>
          <a:lstStyle/>
          <a:p>
            <a:r>
              <a:rPr lang="en-GB" sz="1800" dirty="0"/>
              <a:t>ESCAPE OSSR Webinar - 17/02/2021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C8F5-86FE-4111-BFAF-23ECBFC2F034}"/>
              </a:ext>
            </a:extLst>
          </p:cNvPr>
          <p:cNvSpPr txBox="1">
            <a:spLocks/>
          </p:cNvSpPr>
          <p:nvPr/>
        </p:nvSpPr>
        <p:spPr>
          <a:xfrm>
            <a:off x="1821665" y="3978724"/>
            <a:ext cx="8548668" cy="138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venir Book" panose="02000503020000020003" pitchFamily="2" charset="0"/>
              </a:rPr>
              <a:t>Thank you!</a:t>
            </a:r>
          </a:p>
          <a:p>
            <a:pPr algn="l"/>
            <a:endParaRPr lang="en-US" sz="2400" dirty="0">
              <a:latin typeface="Avenir Book" panose="02000503020000020003" pitchFamily="2" charset="0"/>
            </a:endParaRPr>
          </a:p>
          <a:p>
            <a:pPr algn="l"/>
            <a:r>
              <a:rPr lang="en-US" sz="2800" dirty="0">
                <a:latin typeface="Avenir Book" panose="02000503020000020003" pitchFamily="2" charset="0"/>
              </a:rPr>
              <a:t>Alex Clarke</a:t>
            </a:r>
            <a:r>
              <a:rPr lang="en-US" sz="2400" dirty="0">
                <a:latin typeface="Avenir Book" panose="02000503020000020003" pitchFamily="2" charset="0"/>
              </a:rPr>
              <a:t>, </a:t>
            </a:r>
            <a:r>
              <a:rPr lang="en-US" sz="1600" i="1" dirty="0">
                <a:latin typeface="Avenir Book" panose="02000503020000020003" pitchFamily="2" charset="0"/>
              </a:rPr>
              <a:t>SKAO</a:t>
            </a:r>
            <a:endParaRPr lang="en-GB" sz="2400" i="1" dirty="0">
              <a:latin typeface="Avenir Book" panose="02000503020000020003" pitchFamily="2" charset="0"/>
            </a:endParaRPr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9D25C20-0D1A-477E-B990-A71E114FC904}"/>
              </a:ext>
            </a:extLst>
          </p:cNvPr>
          <p:cNvSpPr/>
          <p:nvPr/>
        </p:nvSpPr>
        <p:spPr>
          <a:xfrm rot="5400000">
            <a:off x="5175812" y="-167829"/>
            <a:ext cx="1840376" cy="217604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6837A02-C76D-44B7-9384-F3BCE496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548" y="60644"/>
            <a:ext cx="2284486" cy="14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32B8-3997-6045-A60E-97DA1B73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885" y="1708161"/>
            <a:ext cx="7886700" cy="3441678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3900" b="1" dirty="0"/>
              <a:t>Follow us on Twitter</a:t>
            </a:r>
            <a:r>
              <a:rPr lang="en-GB" sz="2000" dirty="0"/>
              <a:t>: </a:t>
            </a:r>
            <a:br>
              <a:rPr lang="en-GB" sz="2000" dirty="0"/>
            </a:br>
            <a:r>
              <a:rPr lang="en-GB" sz="2800" dirty="0"/>
              <a:t>@ESCAPE_EU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3900" b="1" dirty="0"/>
              <a:t>Follow us on LinkedIn</a:t>
            </a:r>
            <a:r>
              <a:rPr lang="en-GB" sz="2000" dirty="0"/>
              <a:t>: </a:t>
            </a:r>
            <a:r>
              <a:rPr lang="en-GB" sz="3000" dirty="0"/>
              <a:t>linkedin.com/company/</a:t>
            </a:r>
            <a:r>
              <a:rPr lang="en-GB" sz="3000" dirty="0" err="1"/>
              <a:t>projectescape</a:t>
            </a:r>
            <a:r>
              <a:rPr lang="en-GB" sz="3000" dirty="0"/>
              <a:t>/</a:t>
            </a:r>
            <a:br>
              <a:rPr lang="en-GB" sz="3000" dirty="0"/>
            </a:br>
            <a:endParaRPr lang="en-GB" sz="2000" dirty="0"/>
          </a:p>
          <a:p>
            <a:pPr lvl="1"/>
            <a:r>
              <a:rPr lang="en-GB" sz="3600" b="1" dirty="0"/>
              <a:t>Subscribe to our Newsletter</a:t>
            </a:r>
            <a:r>
              <a:rPr lang="en-GB" sz="2000" dirty="0"/>
              <a:t>:  </a:t>
            </a:r>
            <a:r>
              <a:rPr lang="en-GB" sz="2800" dirty="0"/>
              <a:t>https://projectescape.eu/#mc_embed_signup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6FE82-AF93-5646-906F-FB67A7A7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E7317-51DE-1A4D-AA0D-450AFC53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15</a:t>
            </a:fld>
            <a:endParaRPr lang="it-IT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BD0487-20A4-4741-B045-E822B6DD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9724C6-8809-421C-A1EC-15260D352343}"/>
              </a:ext>
            </a:extLst>
          </p:cNvPr>
          <p:cNvSpPr txBox="1">
            <a:spLocks/>
          </p:cNvSpPr>
          <p:nvPr/>
        </p:nvSpPr>
        <p:spPr>
          <a:xfrm>
            <a:off x="2901352" y="57785"/>
            <a:ext cx="7137998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Join our community!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8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4E5C-B365-0E4D-A649-0B9A09F4D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665" y="2371517"/>
            <a:ext cx="8548668" cy="1277766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venir Book" panose="02000503020000020003" pitchFamily="2" charset="0"/>
              </a:rPr>
              <a:t>Enhancing science through sharing software – benefits &amp; use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9E21F-2FCF-2341-A6F2-A51A3954F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672" y="5988962"/>
            <a:ext cx="3744657" cy="404622"/>
          </a:xfrm>
        </p:spPr>
        <p:txBody>
          <a:bodyPr>
            <a:normAutofit/>
          </a:bodyPr>
          <a:lstStyle/>
          <a:p>
            <a:r>
              <a:rPr lang="en-GB" sz="1800" dirty="0"/>
              <a:t>ESCAPE OSSR Webinar - 17/02/2021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C7C3AF-E7A3-49D3-A4C1-D0D63794DD9E}"/>
              </a:ext>
            </a:extLst>
          </p:cNvPr>
          <p:cNvSpPr txBox="1">
            <a:spLocks/>
          </p:cNvSpPr>
          <p:nvPr/>
        </p:nvSpPr>
        <p:spPr>
          <a:xfrm>
            <a:off x="1821665" y="3978724"/>
            <a:ext cx="8548668" cy="1452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venir Book" panose="02000503020000020003" pitchFamily="2" charset="0"/>
              </a:rPr>
              <a:t>Data Challenges for the SKA</a:t>
            </a:r>
          </a:p>
          <a:p>
            <a:pPr algn="l"/>
            <a:endParaRPr lang="en-US" sz="2400" dirty="0">
              <a:latin typeface="Avenir Book" panose="02000503020000020003" pitchFamily="2" charset="0"/>
            </a:endParaRPr>
          </a:p>
          <a:p>
            <a:pPr algn="l"/>
            <a:r>
              <a:rPr lang="en-US" sz="2800" dirty="0">
                <a:latin typeface="Avenir Book" panose="02000503020000020003" pitchFamily="2" charset="0"/>
              </a:rPr>
              <a:t>Alex Clarke</a:t>
            </a:r>
            <a:r>
              <a:rPr lang="en-US" sz="2400" dirty="0">
                <a:latin typeface="Avenir Book" panose="02000503020000020003" pitchFamily="2" charset="0"/>
              </a:rPr>
              <a:t>, </a:t>
            </a:r>
            <a:r>
              <a:rPr lang="en-US" sz="1600" i="1" dirty="0">
                <a:latin typeface="Avenir Book" panose="02000503020000020003" pitchFamily="2" charset="0"/>
              </a:rPr>
              <a:t>SKAO</a:t>
            </a:r>
          </a:p>
          <a:p>
            <a:pPr algn="l">
              <a:spcBef>
                <a:spcPts val="0"/>
              </a:spcBef>
            </a:pPr>
            <a:r>
              <a:rPr lang="it-IT" sz="1100" dirty="0"/>
              <a:t>a.clarke@skatelescope.org</a:t>
            </a:r>
          </a:p>
          <a:p>
            <a:pPr algn="l">
              <a:spcBef>
                <a:spcPts val="0"/>
              </a:spcBef>
            </a:pPr>
            <a:r>
              <a:rPr lang="it-IT" sz="1100" dirty="0"/>
              <a:t>On </a:t>
            </a:r>
            <a:r>
              <a:rPr lang="it-IT" sz="1100" dirty="0" err="1"/>
              <a:t>behalf</a:t>
            </a:r>
            <a:r>
              <a:rPr lang="it-IT" sz="1100" dirty="0"/>
              <a:t> of the team: Anna Bonaldi, </a:t>
            </a:r>
            <a:r>
              <a:rPr lang="it-IT" sz="1100" dirty="0" err="1"/>
              <a:t>Phillipa</a:t>
            </a:r>
            <a:r>
              <a:rPr lang="it-IT" sz="1100" dirty="0"/>
              <a:t> Hartley, Rosie Bolton, James Collinson, Rob Barnsley, </a:t>
            </a:r>
            <a:r>
              <a:rPr lang="it-IT" sz="1100" dirty="0" err="1"/>
              <a:t>Rohini</a:t>
            </a:r>
            <a:r>
              <a:rPr lang="it-IT" sz="1100" dirty="0"/>
              <a:t> Joshi</a:t>
            </a:r>
          </a:p>
          <a:p>
            <a:pPr algn="l"/>
            <a:endParaRPr lang="en-GB" sz="2400" i="1" dirty="0">
              <a:latin typeface="Avenir Book" panose="02000503020000020003" pitchFamily="2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DCD6A3F-D119-4ADA-8061-4F5C2CB80044}"/>
              </a:ext>
            </a:extLst>
          </p:cNvPr>
          <p:cNvSpPr/>
          <p:nvPr/>
        </p:nvSpPr>
        <p:spPr>
          <a:xfrm>
            <a:off x="5707379" y="3763404"/>
            <a:ext cx="7772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id="{79A24A9C-FE19-4118-B7E7-1D9B9135D481}"/>
              </a:ext>
            </a:extLst>
          </p:cNvPr>
          <p:cNvSpPr/>
          <p:nvPr/>
        </p:nvSpPr>
        <p:spPr>
          <a:xfrm rot="5400000">
            <a:off x="5175812" y="-167829"/>
            <a:ext cx="1840376" cy="217604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8002F2-DC09-433E-AEC6-523BD414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548" y="60644"/>
            <a:ext cx="2284486" cy="14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Preparing users for SKA data access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Users will get data products via regional </a:t>
            </a:r>
            <a:r>
              <a:rPr lang="en-US" sz="2000" dirty="0" err="1"/>
              <a:t>centres</a:t>
            </a:r>
            <a:r>
              <a:rPr lang="en-US" sz="2000" dirty="0"/>
              <a:t> in their part of the world through a single portal</a:t>
            </a:r>
          </a:p>
          <a:p>
            <a:r>
              <a:rPr lang="en-US" sz="2000" dirty="0"/>
              <a:t>They will do most of the processing and analysis at these </a:t>
            </a:r>
            <a:r>
              <a:rPr lang="en-US" sz="2000" dirty="0" err="1"/>
              <a:t>centres</a:t>
            </a:r>
            <a:r>
              <a:rPr lang="en-US" sz="2000" dirty="0"/>
              <a:t>, rather than downloading data to their own computers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Data challenges are designed to represent the workflow of users interacting with SKA data products</a:t>
            </a: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pic>
        <p:nvPicPr>
          <p:cNvPr id="12" name="Google Shape;69;p14">
            <a:extLst>
              <a:ext uri="{FF2B5EF4-FFF2-40B4-BE49-F238E27FC236}">
                <a16:creationId xmlns:a16="http://schemas.microsoft.com/office/drawing/2014/main" id="{FA6F7F79-83AC-4C90-A7B7-C20814BBDC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6435" b="12932"/>
          <a:stretch/>
        </p:blipFill>
        <p:spPr>
          <a:xfrm>
            <a:off x="3918269" y="2754793"/>
            <a:ext cx="4735024" cy="248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88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Open science and </a:t>
            </a:r>
            <a:r>
              <a:rPr lang="it-IT" dirty="0" err="1"/>
              <a:t>reproducibility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Data challenges are being aimed at motivating users to follow best practices in their workflows</a:t>
            </a:r>
          </a:p>
          <a:p>
            <a:r>
              <a:rPr lang="en-US" sz="2000" dirty="0"/>
              <a:t>Coding standards</a:t>
            </a:r>
          </a:p>
          <a:p>
            <a:pPr lvl="1"/>
            <a:r>
              <a:rPr lang="fr-FR" sz="1600" dirty="0"/>
              <a:t>Style guide, documentation, </a:t>
            </a:r>
            <a:r>
              <a:rPr lang="fr-FR" sz="1600" dirty="0" err="1"/>
              <a:t>comments</a:t>
            </a:r>
            <a:r>
              <a:rPr lang="fr-FR" sz="1600" dirty="0"/>
              <a:t>, </a:t>
            </a:r>
            <a:r>
              <a:rPr lang="fr-FR" sz="1600" dirty="0" err="1"/>
              <a:t>functions</a:t>
            </a:r>
            <a:r>
              <a:rPr lang="fr-FR" sz="1600" dirty="0"/>
              <a:t>, classes, </a:t>
            </a:r>
            <a:r>
              <a:rPr lang="fr-FR" sz="1600" dirty="0" err="1"/>
              <a:t>modular</a:t>
            </a:r>
            <a:r>
              <a:rPr lang="fr-FR" sz="1600" dirty="0"/>
              <a:t>, version control</a:t>
            </a:r>
            <a:endParaRPr lang="en-US" sz="1600" dirty="0"/>
          </a:p>
          <a:p>
            <a:r>
              <a:rPr lang="en-US" sz="2000" dirty="0"/>
              <a:t>Publishing their code, data and workflow alongside the results</a:t>
            </a:r>
          </a:p>
          <a:p>
            <a:pPr lvl="1"/>
            <a:r>
              <a:rPr lang="en-US" sz="1600" dirty="0" err="1"/>
              <a:t>Zenodo</a:t>
            </a:r>
            <a:r>
              <a:rPr lang="en-US" sz="1600" dirty="0"/>
              <a:t>/</a:t>
            </a:r>
            <a:r>
              <a:rPr lang="en-US" sz="1600" dirty="0" err="1"/>
              <a:t>Github</a:t>
            </a:r>
            <a:endParaRPr lang="en-US" sz="1600" dirty="0"/>
          </a:p>
          <a:p>
            <a:r>
              <a:rPr lang="en-US" sz="2000" dirty="0"/>
              <a:t>Ensuring their workflow is reproducible</a:t>
            </a:r>
          </a:p>
          <a:p>
            <a:pPr lvl="1"/>
            <a:r>
              <a:rPr lang="en-US" sz="1600" dirty="0"/>
              <a:t>Documenting software dependencies, using containers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08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Towards</a:t>
            </a:r>
            <a:r>
              <a:rPr lang="it-IT" dirty="0"/>
              <a:t> full </a:t>
            </a:r>
            <a:r>
              <a:rPr lang="it-IT" dirty="0" err="1"/>
              <a:t>reproducibility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4560426"/>
            <a:ext cx="7886700" cy="161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Peng 2011 (https://doi.org/10.1126/science.1213847)</a:t>
            </a:r>
          </a:p>
          <a:p>
            <a:pPr marL="0" indent="0">
              <a:buNone/>
            </a:pPr>
            <a:r>
              <a:rPr lang="en-US" sz="2000" dirty="0"/>
              <a:t>(and Rachael Ainsworth, https://github.com/rainsworth/osip2019-containerisation-workshop)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pic>
        <p:nvPicPr>
          <p:cNvPr id="7" name="Google Shape;83;p16">
            <a:extLst>
              <a:ext uri="{FF2B5EF4-FFF2-40B4-BE49-F238E27FC236}">
                <a16:creationId xmlns:a16="http://schemas.microsoft.com/office/drawing/2014/main" id="{97C42864-4001-477B-8394-B67443661D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7652" y="2082563"/>
            <a:ext cx="7456701" cy="230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00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Data Challenge 1</a:t>
            </a:r>
            <a:br>
              <a:rPr lang="en-US" dirty="0"/>
            </a:br>
            <a:r>
              <a:rPr lang="en-US" sz="1600" dirty="0"/>
              <a:t>Source finding in images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781"/>
            <a:ext cx="4394763" cy="4818182"/>
          </a:xfrm>
        </p:spPr>
        <p:txBody>
          <a:bodyPr>
            <a:normAutofit/>
          </a:bodyPr>
          <a:lstStyle/>
          <a:p>
            <a:r>
              <a:rPr lang="en-US" sz="1800" dirty="0"/>
              <a:t>32000 by 32000 pixel images were provided at 560, 1400, 9200 MHz, at resolutions of 2.4, 1.2 and 0.6 arcseconds, </a:t>
            </a:r>
            <a:r>
              <a:rPr lang="en-US" sz="1800" dirty="0" err="1"/>
              <a:t>respectively.Publishing</a:t>
            </a:r>
            <a:r>
              <a:rPr lang="en-US" sz="1800" dirty="0"/>
              <a:t> their code, data and workflow alongside the results</a:t>
            </a:r>
          </a:p>
          <a:p>
            <a:r>
              <a:rPr lang="en-US" sz="1800" dirty="0"/>
              <a:t>A truth catalogue is provided for a small area of sky, but when the challenge ran in 2019 the full truth catalogue was not provided.</a:t>
            </a:r>
          </a:p>
          <a:p>
            <a:r>
              <a:rPr lang="en-US" sz="1800" dirty="0"/>
              <a:t>Participants submitted a catalogue of sources and were scored on how many they found and what they classified them as (star-forming galaxy, or steep/flat spectrum active galactic nuclei).</a:t>
            </a:r>
          </a:p>
          <a:p>
            <a:r>
              <a:rPr lang="en-US" sz="1800" b="1" dirty="0"/>
              <a:t>There was no requirement for participants to show their workflow, code, or demonstrate it was reproducible.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679ECD-A69D-4ED8-B7EE-E575F5223C20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https://astronomers.skatelescope.org/ska-science-data-challenge-1/</a:t>
            </a:r>
          </a:p>
        </p:txBody>
      </p:sp>
      <p:pic>
        <p:nvPicPr>
          <p:cNvPr id="11" name="Google Shape;91;p17" descr="C:\Users\Alex\Desktop\Screen Shot 2020-06-22 at 12.40.04.png">
            <a:extLst>
              <a:ext uri="{FF2B5EF4-FFF2-40B4-BE49-F238E27FC236}">
                <a16:creationId xmlns:a16="http://schemas.microsoft.com/office/drawing/2014/main" id="{9A2578F3-54CF-40BB-96C0-349018E455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856" t="9274" r="67519" b="53762"/>
          <a:stretch/>
        </p:blipFill>
        <p:spPr>
          <a:xfrm>
            <a:off x="6701695" y="1732373"/>
            <a:ext cx="3862133" cy="339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Data Challenge 1</a:t>
            </a:r>
            <a:br>
              <a:rPr lang="en-US" dirty="0"/>
            </a:br>
            <a:r>
              <a:rPr lang="en-US" sz="1600" dirty="0"/>
              <a:t>Developing an example solution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781"/>
            <a:ext cx="4238725" cy="4818182"/>
          </a:xfrm>
        </p:spPr>
        <p:txBody>
          <a:bodyPr>
            <a:normAutofit/>
          </a:bodyPr>
          <a:lstStyle/>
          <a:p>
            <a:r>
              <a:rPr lang="en-US" sz="1800" dirty="0"/>
              <a:t>We made a </a:t>
            </a:r>
            <a:r>
              <a:rPr lang="en-US" sz="1800" dirty="0" err="1"/>
              <a:t>containerised</a:t>
            </a:r>
            <a:r>
              <a:rPr lang="en-US" sz="1800" dirty="0"/>
              <a:t> example solution after the challenge to demonstrate a variety of best practices in research and software development</a:t>
            </a:r>
          </a:p>
          <a:p>
            <a:r>
              <a:rPr lang="en-US" sz="1800" dirty="0"/>
              <a:t>Code is available on </a:t>
            </a:r>
            <a:r>
              <a:rPr lang="en-US" sz="1800" dirty="0" err="1"/>
              <a:t>Github</a:t>
            </a:r>
            <a:r>
              <a:rPr lang="en-US" sz="1800" dirty="0"/>
              <a:t>/Gitlab </a:t>
            </a:r>
            <a:r>
              <a:rPr lang="en-US" sz="1800" dirty="0">
                <a:hlinkClick r:id="rId2"/>
              </a:rPr>
              <a:t>https://gitlab.com/ska-telescope/sdc/sdc1-solution</a:t>
            </a:r>
            <a:endParaRPr lang="en-US" sz="1800" dirty="0"/>
          </a:p>
          <a:p>
            <a:r>
              <a:rPr lang="en-US" sz="1800" dirty="0"/>
              <a:t>Data is available on </a:t>
            </a:r>
            <a:r>
              <a:rPr lang="en-US" sz="1800" dirty="0" err="1"/>
              <a:t>Zenodo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https://doi.org/10.5281/zenodo.4328029</a:t>
            </a:r>
            <a:endParaRPr lang="en-US" sz="1800" dirty="0"/>
          </a:p>
          <a:p>
            <a:r>
              <a:rPr lang="en-US" sz="1800" dirty="0"/>
              <a:t>Modular code structure, rather than one long script, means it’s easier to read, document, collaborate on, test, and reuse parts for other projects.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679ECD-A69D-4ED8-B7EE-E575F5223C20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https://astronomers.skatelescope.org/ska-science-data-challenge-1/</a:t>
            </a:r>
          </a:p>
        </p:txBody>
      </p:sp>
      <p:pic>
        <p:nvPicPr>
          <p:cNvPr id="12" name="Google Shape;101;p18">
            <a:extLst>
              <a:ext uri="{FF2B5EF4-FFF2-40B4-BE49-F238E27FC236}">
                <a16:creationId xmlns:a16="http://schemas.microsoft.com/office/drawing/2014/main" id="{EEB50FE8-C839-4DF2-8890-0BBC391B642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376" y="2188851"/>
            <a:ext cx="4276625" cy="86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2;p18">
            <a:extLst>
              <a:ext uri="{FF2B5EF4-FFF2-40B4-BE49-F238E27FC236}">
                <a16:creationId xmlns:a16="http://schemas.microsoft.com/office/drawing/2014/main" id="{88AD31A6-7064-4B94-9B2D-D20C3DE98D0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1376" y="3079267"/>
            <a:ext cx="4276625" cy="140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93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Data Challenge 1</a:t>
            </a:r>
            <a:br>
              <a:rPr lang="en-US" dirty="0"/>
            </a:br>
            <a:r>
              <a:rPr lang="en-US" sz="1600" dirty="0"/>
              <a:t>Running the example solution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781"/>
            <a:ext cx="4133131" cy="4818182"/>
          </a:xfrm>
        </p:spPr>
        <p:txBody>
          <a:bodyPr>
            <a:normAutofit/>
          </a:bodyPr>
          <a:lstStyle/>
          <a:p>
            <a:r>
              <a:rPr lang="en-US" sz="1800" dirty="0"/>
              <a:t>Get Docker</a:t>
            </a:r>
          </a:p>
          <a:p>
            <a:r>
              <a:rPr lang="en-US" sz="1800" dirty="0"/>
              <a:t>Environment variable and aliases</a:t>
            </a:r>
          </a:p>
          <a:p>
            <a:r>
              <a:rPr lang="en-US" sz="1800" dirty="0"/>
              <a:t>Download data</a:t>
            </a:r>
          </a:p>
          <a:p>
            <a:r>
              <a:rPr lang="en-US" sz="1800" dirty="0"/>
              <a:t>Make the Docker image</a:t>
            </a:r>
          </a:p>
          <a:p>
            <a:r>
              <a:rPr lang="en-US" sz="1800" dirty="0"/>
              <a:t>Start the Container</a:t>
            </a:r>
          </a:p>
          <a:p>
            <a:r>
              <a:rPr lang="en-US" sz="1800" dirty="0"/>
              <a:t>In the Container, run sdc1_solution.py, which reproduces the entire workflow, producing output catalogues and scores, taking 3 hours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679ECD-A69D-4ED8-B7EE-E575F5223C20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https://astronomers.skatelescope.org/ska-science-data-challenge-1/</a:t>
            </a:r>
            <a:endParaRPr lang="en-US" sz="1200" dirty="0"/>
          </a:p>
        </p:txBody>
      </p:sp>
      <p:pic>
        <p:nvPicPr>
          <p:cNvPr id="11" name="Google Shape;110;p19">
            <a:extLst>
              <a:ext uri="{FF2B5EF4-FFF2-40B4-BE49-F238E27FC236}">
                <a16:creationId xmlns:a16="http://schemas.microsoft.com/office/drawing/2014/main" id="{777268FA-EE34-479F-BE15-053704A838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581" t="14384" r="29028" b="33347"/>
          <a:stretch/>
        </p:blipFill>
        <p:spPr>
          <a:xfrm>
            <a:off x="6333552" y="1887576"/>
            <a:ext cx="4202399" cy="317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4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A2D2-51F3-2C40-8BD8-F798B3E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Data Challenge 1</a:t>
            </a:r>
            <a:br>
              <a:rPr lang="en-US" dirty="0"/>
            </a:br>
            <a:r>
              <a:rPr lang="en-US" sz="1600" dirty="0"/>
              <a:t>Running the example solution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29B86-ACA1-034B-9F8E-41B6DB5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781"/>
            <a:ext cx="4133131" cy="481818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Image preprocessing</a:t>
            </a:r>
            <a:endParaRPr lang="en-US" sz="1400" dirty="0"/>
          </a:p>
          <a:p>
            <a:pPr lvl="1"/>
            <a:r>
              <a:rPr lang="en-US" sz="1800" dirty="0"/>
              <a:t>Primary beam correction</a:t>
            </a:r>
          </a:p>
          <a:p>
            <a:pPr lvl="1"/>
            <a:r>
              <a:rPr lang="en-US" sz="1800" dirty="0"/>
              <a:t>Split out training sub-image</a:t>
            </a:r>
          </a:p>
          <a:p>
            <a:pPr lvl="1"/>
            <a:r>
              <a:rPr lang="en-US" sz="1800" dirty="0"/>
              <a:t>(Chunk images)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Source finding (training)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Model fitting (training)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Source finding (full)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Model prediction (full)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Score results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423DD-EDB6-8747-8C9A-DD4DBE5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CB7C52-25DF-4FCE-AAE6-F440DA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A903AEF-A534-473C-8D20-36C53ED9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679ECD-A69D-4ED8-B7EE-E575F5223C20}"/>
              </a:ext>
            </a:extLst>
          </p:cNvPr>
          <p:cNvSpPr txBox="1"/>
          <p:nvPr/>
        </p:nvSpPr>
        <p:spPr>
          <a:xfrm>
            <a:off x="8005823" y="343907"/>
            <a:ext cx="255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https://astronomers.skatelescope.org/ska-science-data-challenge-1/</a:t>
            </a:r>
          </a:p>
        </p:txBody>
      </p:sp>
      <p:pic>
        <p:nvPicPr>
          <p:cNvPr id="11" name="Google Shape;110;p19">
            <a:extLst>
              <a:ext uri="{FF2B5EF4-FFF2-40B4-BE49-F238E27FC236}">
                <a16:creationId xmlns:a16="http://schemas.microsoft.com/office/drawing/2014/main" id="{777268FA-EE34-479F-BE15-053704A838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581" t="14384" r="29028" b="33347"/>
          <a:stretch/>
        </p:blipFill>
        <p:spPr>
          <a:xfrm>
            <a:off x="6333552" y="1887576"/>
            <a:ext cx="4202399" cy="317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619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4_16-9" id="{F69436B8-0B6C-C84A-924F-A924AA470464}" vid="{518A6F0E-2D71-A84F-914F-4A4C1B479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template_v4_16-9</Template>
  <TotalTime>69</TotalTime>
  <Words>1154</Words>
  <Application>Microsoft Office PowerPoint</Application>
  <PresentationFormat>Widescreen</PresentationFormat>
  <Paragraphs>137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Tema di Office</vt:lpstr>
      <vt:lpstr>Presentazione standard di PowerPoint</vt:lpstr>
      <vt:lpstr>Enhancing science through sharing software – benefits &amp; use cases</vt:lpstr>
      <vt:lpstr>Preparing users for SKA data access</vt:lpstr>
      <vt:lpstr>Open science and reproducibility</vt:lpstr>
      <vt:lpstr>Towards full reproducibility</vt:lpstr>
      <vt:lpstr>Science Data Challenge 1 Source finding in images</vt:lpstr>
      <vt:lpstr>Science Data Challenge 1 Developing an example solution</vt:lpstr>
      <vt:lpstr>Science Data Challenge 1 Running the example solution</vt:lpstr>
      <vt:lpstr>Science Data Challenge 1 Running the example solution</vt:lpstr>
      <vt:lpstr>Science Data Challenge 1 Running the example solution</vt:lpstr>
      <vt:lpstr>Science Data Challenge 2 Source finding in a 1TB image cube</vt:lpstr>
      <vt:lpstr>Science Data Challenge 2 Source finding in a 1TB image cube</vt:lpstr>
      <vt:lpstr>Conclusions</vt:lpstr>
      <vt:lpstr>Enhancing science through sharing software – benefits &amp; use cases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Colucci</dc:creator>
  <cp:lastModifiedBy>luigi colucci</cp:lastModifiedBy>
  <cp:revision>20</cp:revision>
  <dcterms:created xsi:type="dcterms:W3CDTF">2021-02-17T09:16:56Z</dcterms:created>
  <dcterms:modified xsi:type="dcterms:W3CDTF">2021-03-23T12:02:17Z</dcterms:modified>
</cp:coreProperties>
</file>