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448" r:id="rId2"/>
    <p:sldId id="423" r:id="rId3"/>
    <p:sldId id="414" r:id="rId4"/>
    <p:sldId id="415" r:id="rId5"/>
    <p:sldId id="416" r:id="rId6"/>
    <p:sldId id="417" r:id="rId7"/>
    <p:sldId id="418" r:id="rId8"/>
    <p:sldId id="262" r:id="rId9"/>
    <p:sldId id="263" r:id="rId10"/>
    <p:sldId id="264" r:id="rId11"/>
    <p:sldId id="266" r:id="rId12"/>
    <p:sldId id="419" r:id="rId13"/>
    <p:sldId id="420" r:id="rId14"/>
    <p:sldId id="421" r:id="rId15"/>
    <p:sldId id="422" r:id="rId16"/>
    <p:sldId id="444" r:id="rId17"/>
    <p:sldId id="450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EA034F73-13F3-4CE6-BEEE-53EFD4D1E418}">
          <p14:sldIdLst>
            <p14:sldId id="448"/>
            <p14:sldId id="423"/>
            <p14:sldId id="414"/>
            <p14:sldId id="415"/>
            <p14:sldId id="416"/>
            <p14:sldId id="417"/>
            <p14:sldId id="418"/>
            <p14:sldId id="262"/>
            <p14:sldId id="263"/>
            <p14:sldId id="264"/>
            <p14:sldId id="266"/>
            <p14:sldId id="419"/>
            <p14:sldId id="420"/>
            <p14:sldId id="421"/>
            <p14:sldId id="422"/>
            <p14:sldId id="444"/>
            <p14:sldId id="45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2"/>
  </p:normalViewPr>
  <p:slideViewPr>
    <p:cSldViewPr snapToGrid="0" snapToObjects="1">
      <p:cViewPr varScale="1">
        <p:scale>
          <a:sx n="90" d="100"/>
          <a:sy n="90" d="100"/>
        </p:scale>
        <p:origin x="52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28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2DCB7DF9-0D02-4585-BB95-A274CDB043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D03439E-816E-4B73-9747-56E6950143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8F809-F363-4872-84C9-D7CD75B4F4FB}" type="datetimeFigureOut">
              <a:rPr lang="it-IT" smtClean="0"/>
              <a:t>23/03/2021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80F5E3-5A6B-4274-9F07-3F4DC527B0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775B453-4FD3-4B45-9A4E-69A288F1E9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9A301-FF2A-45E5-97E1-7B158FC8E9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951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046F7-DDA4-3648-BD7E-85E6D1DE148B}" type="datetimeFigureOut">
              <a:rPr lang="it-IT" smtClean="0"/>
              <a:t>23/03/2021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490F3-ADF7-B042-987D-93AF3DA3A9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856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90F3-ADF7-B042-987D-93AF3DA3A926}" type="slidenum">
              <a:rPr lang="it-IT" smtClean="0"/>
              <a:pPr/>
              <a:t>17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79652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6582" y="3221765"/>
            <a:ext cx="8497455" cy="1595705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6581" y="5417819"/>
            <a:ext cx="8497456" cy="62405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37CFE4B-908F-744C-86B0-5575CC115044}"/>
              </a:ext>
            </a:extLst>
          </p:cNvPr>
          <p:cNvSpPr/>
          <p:nvPr userDrawn="1"/>
        </p:nvSpPr>
        <p:spPr>
          <a:xfrm>
            <a:off x="990601" y="6378090"/>
            <a:ext cx="948343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bg1">
                    <a:lumMod val="95000"/>
                  </a:schemeClr>
                </a:solidFill>
              </a:rPr>
              <a:t>ESCAPE - The European Science Cluster of Astronomy &amp; Particle Physics ESFRI Research Infrastructures has received funding from the European Union’s Horizon 2020 research and innovation programme under the Grant Agreement n° 824064.</a:t>
            </a:r>
            <a:endParaRPr lang="en-GB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09025-9590-1D4C-9CDC-4389B921BD5C}" type="datetime1">
              <a:rPr lang="it-IT" smtClean="0"/>
              <a:t>23/03/2021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51ED5-1E17-44BD-ABA9-D5446E449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601" y="6346704"/>
            <a:ext cx="731981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657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CA9D-5025-644E-ABD4-52A7457B7D80}" type="datetime1">
              <a:rPr lang="it-IT" smtClean="0"/>
              <a:t>23/03/2021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FB428-B6F5-476F-9038-AC1469A5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601" y="6346704"/>
            <a:ext cx="731981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93551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23/03/2021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37601" y="6346704"/>
            <a:ext cx="731981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72737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F4F6F-EB56-314C-82B1-809730BD9621}" type="datetime1">
              <a:rPr lang="it-IT" smtClean="0"/>
              <a:t>23/03/2021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954F3-FE4D-494C-9D55-8EA513084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601" y="6346704"/>
            <a:ext cx="731981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738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39B8-5484-664F-ACAF-E7277C00432F}" type="datetime1">
              <a:rPr lang="it-IT" smtClean="0"/>
              <a:t>23/03/2021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26D940-C1E8-45B9-A254-9984A74BD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601" y="6346704"/>
            <a:ext cx="731981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17481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C197-D765-984E-8EDD-917FE17EC1FC}" type="datetime1">
              <a:rPr lang="it-IT" smtClean="0"/>
              <a:t>23/03/2021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54A968A-06DE-4E71-AFEF-CD58AC586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601" y="6346704"/>
            <a:ext cx="731981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73323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D0B3-174C-A24A-BE04-FF55F9EFE698}" type="datetime1">
              <a:rPr lang="it-IT" smtClean="0"/>
              <a:t>23/03/2021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B90D64-D0FA-4AED-B3E6-7BC076162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601" y="6346704"/>
            <a:ext cx="731981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168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F15C-91D5-9241-AC17-030113BDD6BC}" type="datetime1">
              <a:rPr lang="it-IT" smtClean="0"/>
              <a:t>23/03/2021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85AF3B0-C217-4401-82E4-1D16EA6FD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601" y="6346704"/>
            <a:ext cx="731981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67958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65BFC-7B76-CB43-9325-91EE391A0695}" type="datetime1">
              <a:rPr lang="it-IT" smtClean="0"/>
              <a:t>23/03/2021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0B3376-A58C-4333-8002-639AD5BB9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601" y="6346704"/>
            <a:ext cx="731981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78926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6627E-FEA8-B442-B9A7-66CE3E6E6241}" type="datetime1">
              <a:rPr lang="it-IT" smtClean="0"/>
              <a:t>23/03/2021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3D1747-FFAF-4D6B-B3EB-8290B1F3D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601" y="6346704"/>
            <a:ext cx="731981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97032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33269" y="160028"/>
            <a:ext cx="9720532" cy="103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58781"/>
            <a:ext cx="10515600" cy="4818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02EA9-9C59-B94A-A747-D112AE1C00E1}" type="datetime1">
              <a:rPr lang="it-IT" smtClean="0"/>
              <a:t>23/03/2021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0929" y="6356352"/>
            <a:ext cx="3738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CE86EC0-9AA0-9445-A96A-DFDEC4EB036F}"/>
              </a:ext>
            </a:extLst>
          </p:cNvPr>
          <p:cNvSpPr/>
          <p:nvPr userDrawn="1"/>
        </p:nvSpPr>
        <p:spPr>
          <a:xfrm>
            <a:off x="6829494" y="6364235"/>
            <a:ext cx="37163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tx1"/>
                </a:solidFill>
              </a:rPr>
              <a:t>Funded by the European Union’s </a:t>
            </a:r>
          </a:p>
          <a:p>
            <a:pPr algn="r"/>
            <a:r>
              <a:rPr lang="en-US" sz="1050" dirty="0">
                <a:solidFill>
                  <a:schemeClr val="tx1"/>
                </a:solidFill>
              </a:rPr>
              <a:t>Horizon 2020 - Grant N° </a:t>
            </a:r>
            <a:r>
              <a:rPr lang="uk-UA" sz="1050" dirty="0">
                <a:solidFill>
                  <a:schemeClr val="tx1"/>
                </a:solidFill>
              </a:rPr>
              <a:t>824064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0477E6-C1AD-094D-A442-EF1BE2575039}"/>
              </a:ext>
            </a:extLst>
          </p:cNvPr>
          <p:cNvPicPr/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877" y="6425157"/>
            <a:ext cx="608780" cy="293654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156762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n2p3.fr/event/22993/contributions/89876/attachments/62055/84819/20210122_ConCORDIA-onboarding-Bozza-v4.pdf" TargetMode="External"/><Relationship Id="rId2" Type="http://schemas.openxmlformats.org/officeDocument/2006/relationships/hyperlink" Target="https://gitlab.in2p3.fr/escape-corsika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avierrico/gLike" TargetMode="External"/><Relationship Id="rId2" Type="http://schemas.openxmlformats.org/officeDocument/2006/relationships/hyperlink" Target="https://zenodo.org/record/4028908#.YCmVFBNKh2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tlearn-project/ctlearn%20BSD-3" TargetMode="External"/><Relationship Id="rId2" Type="http://schemas.openxmlformats.org/officeDocument/2006/relationships/hyperlink" Target="https://gitlab.lapp.in2p3.fr/GammaLear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tiff"/><Relationship Id="rId4" Type="http://schemas.openxmlformats.org/officeDocument/2006/relationships/hyperlink" Target="https://github.com/cta-observatory/dl1-data-handler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hyperlink" Target="https://www.astropy.org/affiliated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gnpy.readthedocs.io/en/latest/" TargetMode="External"/><Relationship Id="rId7" Type="http://schemas.openxmlformats.org/officeDocument/2006/relationships/image" Target="../media/image7.tiff"/><Relationship Id="rId2" Type="http://schemas.openxmlformats.org/officeDocument/2006/relationships/hyperlink" Target="https://doi.org/10.5281/zenodo.405517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hyperlink" Target="https://indico.in2p3.fr/event/22992/contributions/89874/attachments/61715/84261/angpy_ossr_onboarding_cosimo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exed-convolution.readthedocs.io/en/latest/" TargetMode="External"/><Relationship Id="rId2" Type="http://schemas.openxmlformats.org/officeDocument/2006/relationships/hyperlink" Target="https://zenodo.org/record/4419866#.YCojQRNKhT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B56F84-064A-4C96-AAA0-C6B670219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23/03/2021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7C40F6-143D-415A-8755-5835500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</a:t>
            </a:fld>
            <a:endParaRPr lang="it-IT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17DA9A2-71BD-4886-AAEC-20E150DCB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2197" y="6356352"/>
            <a:ext cx="2803585" cy="365125"/>
          </a:xfrm>
        </p:spPr>
        <p:txBody>
          <a:bodyPr/>
          <a:lstStyle/>
          <a:p>
            <a:r>
              <a:rPr lang="it-IT" dirty="0"/>
              <a:t>ESCAPE OSSR Webinar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78F7767-6C92-40FE-BECC-DED88EB78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255" y="18718"/>
            <a:ext cx="8187490" cy="614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5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03506D-41E2-F14C-A8A7-15517F53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ConCORDIA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287BBC-8DC0-2248-A86A-E06715873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 </a:t>
            </a:r>
            <a:r>
              <a:rPr lang="fr-FR" dirty="0" err="1"/>
              <a:t>Developments</a:t>
            </a:r>
            <a:r>
              <a:rPr lang="fr-FR" dirty="0"/>
              <a:t> in ESCAPE: </a:t>
            </a:r>
            <a:r>
              <a:rPr lang="fr-FR" dirty="0">
                <a:hlinkClick r:id="rId2"/>
              </a:rPr>
              <a:t>https://gitlab.in2p3.fr/escape-corsika</a:t>
            </a:r>
            <a:endParaRPr lang="fr-FR" dirty="0"/>
          </a:p>
          <a:p>
            <a:endParaRPr lang="fr-FR" dirty="0"/>
          </a:p>
          <a:p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released</a:t>
            </a:r>
            <a:r>
              <a:rPr lang="fr-FR" dirty="0"/>
              <a:t> in the OSSR </a:t>
            </a:r>
            <a:r>
              <a:rPr lang="fr-FR" dirty="0" err="1"/>
              <a:t>soon</a:t>
            </a:r>
            <a:endParaRPr lang="fr-FR" dirty="0"/>
          </a:p>
          <a:p>
            <a:endParaRPr lang="fr-FR" dirty="0"/>
          </a:p>
          <a:p>
            <a:r>
              <a:rPr lang="fr-FR" dirty="0"/>
              <a:t> </a:t>
            </a:r>
            <a:r>
              <a:rPr lang="fr-FR" dirty="0">
                <a:hlinkClick r:id="rId3"/>
              </a:rPr>
              <a:t>See onboarding presentation</a:t>
            </a:r>
            <a:r>
              <a:rPr lang="fr-FR" dirty="0"/>
              <a:t>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6F99DC-69E5-5743-9A39-2DC443591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10</a:t>
            </a:fld>
            <a:endParaRPr lang="it-IT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088C37C-7394-4546-A167-F19193DB9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2197" y="6356352"/>
            <a:ext cx="2803585" cy="365125"/>
          </a:xfrm>
        </p:spPr>
        <p:txBody>
          <a:bodyPr/>
          <a:lstStyle/>
          <a:p>
            <a:r>
              <a:rPr lang="it-IT" dirty="0"/>
              <a:t>ESCAPE OSSR Webinar</a:t>
            </a:r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EF81C8BF-AB0C-4FD7-AB80-584CDC43C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55885" y="6356352"/>
            <a:ext cx="1171036" cy="365125"/>
          </a:xfrm>
        </p:spPr>
        <p:txBody>
          <a:bodyPr/>
          <a:lstStyle/>
          <a:p>
            <a:r>
              <a:rPr lang="fr-FR" dirty="0"/>
              <a:t>17/02/2021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01111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B8A2D2-51F3-2C40-8BD8-F798B3E37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gLike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D29B86-ACA1-034B-9F8E-41B6DB502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0373" y="1336864"/>
            <a:ext cx="8403020" cy="4875005"/>
          </a:xfrm>
        </p:spPr>
        <p:txBody>
          <a:bodyPr>
            <a:noAutofit/>
          </a:bodyPr>
          <a:lstStyle/>
          <a:p>
            <a:r>
              <a:rPr lang="fr-FR" sz="1700" dirty="0"/>
              <a:t>General-</a:t>
            </a:r>
            <a:r>
              <a:rPr lang="fr-FR" sz="1700" dirty="0" err="1"/>
              <a:t>purpose</a:t>
            </a:r>
            <a:r>
              <a:rPr lang="fr-FR" sz="1700" dirty="0"/>
              <a:t> ROOT-</a:t>
            </a:r>
            <a:r>
              <a:rPr lang="fr-FR" sz="1700" dirty="0" err="1"/>
              <a:t>based</a:t>
            </a:r>
            <a:r>
              <a:rPr lang="fr-FR" sz="1700" dirty="0"/>
              <a:t> code </a:t>
            </a:r>
            <a:r>
              <a:rPr lang="fr-FR" sz="1700" dirty="0" err="1"/>
              <a:t>framework</a:t>
            </a:r>
            <a:r>
              <a:rPr lang="fr-FR" sz="1700" dirty="0"/>
              <a:t> </a:t>
            </a:r>
            <a:br>
              <a:rPr lang="fr-FR" sz="1700" dirty="0"/>
            </a:br>
            <a:r>
              <a:rPr lang="fr-FR" sz="1700" dirty="0"/>
              <a:t>for the </a:t>
            </a:r>
            <a:r>
              <a:rPr lang="fr-FR" sz="1700" dirty="0" err="1"/>
              <a:t>numerical</a:t>
            </a:r>
            <a:r>
              <a:rPr lang="fr-FR" sz="1700" dirty="0"/>
              <a:t> maximisation </a:t>
            </a:r>
            <a:br>
              <a:rPr lang="fr-FR" sz="1700" dirty="0"/>
            </a:br>
            <a:r>
              <a:rPr lang="fr-FR" sz="1700" dirty="0"/>
              <a:t>of joint </a:t>
            </a:r>
            <a:r>
              <a:rPr lang="fr-FR" sz="1700" dirty="0" err="1"/>
              <a:t>likelihood</a:t>
            </a:r>
            <a:r>
              <a:rPr lang="fr-FR" sz="1700" dirty="0"/>
              <a:t> </a:t>
            </a:r>
            <a:r>
              <a:rPr lang="fr-FR" sz="1700" dirty="0" err="1"/>
              <a:t>functions</a:t>
            </a:r>
            <a:endParaRPr lang="fr-FR" sz="1700" dirty="0"/>
          </a:p>
          <a:p>
            <a:pPr lvl="1"/>
            <a:r>
              <a:rPr lang="fr-FR" sz="1700" dirty="0"/>
              <a:t>one free </a:t>
            </a:r>
            <a:r>
              <a:rPr lang="fr-FR" sz="1700" dirty="0" err="1"/>
              <a:t>parameter</a:t>
            </a:r>
            <a:r>
              <a:rPr lang="fr-FR" sz="1700" dirty="0"/>
              <a:t> </a:t>
            </a:r>
            <a:r>
              <a:rPr lang="fr-FR" sz="1700" b="1" dirty="0"/>
              <a:t>g </a:t>
            </a:r>
            <a:r>
              <a:rPr lang="fr-FR" sz="1700" dirty="0"/>
              <a:t>for the joint </a:t>
            </a:r>
            <a:r>
              <a:rPr lang="fr-FR" sz="1700" dirty="0" err="1"/>
              <a:t>likelihood</a:t>
            </a:r>
            <a:r>
              <a:rPr lang="fr-FR" sz="1700" dirty="0"/>
              <a:t> </a:t>
            </a:r>
            <a:r>
              <a:rPr lang="fr-FR" sz="1700" dirty="0" err="1"/>
              <a:t>function</a:t>
            </a:r>
            <a:endParaRPr lang="fr-FR" sz="1700" dirty="0"/>
          </a:p>
          <a:p>
            <a:pPr lvl="1"/>
            <a:endParaRPr lang="fr-FR" sz="1700" b="1" dirty="0"/>
          </a:p>
          <a:p>
            <a:r>
              <a:rPr lang="fr-FR" sz="1700" dirty="0" err="1"/>
              <a:t>Some</a:t>
            </a:r>
            <a:r>
              <a:rPr lang="fr-FR" sz="1700" dirty="0"/>
              <a:t> use-cases – </a:t>
            </a:r>
            <a:r>
              <a:rPr lang="fr-FR" sz="1700" dirty="0" err="1"/>
              <a:t>gLike</a:t>
            </a:r>
            <a:r>
              <a:rPr lang="fr-FR" sz="1700" dirty="0"/>
              <a:t> </a:t>
            </a:r>
            <a:r>
              <a:rPr lang="fr-FR" sz="1700" dirty="0" err="1"/>
              <a:t>can</a:t>
            </a:r>
            <a:r>
              <a:rPr lang="fr-FR" sz="1700" dirty="0"/>
              <a:t> </a:t>
            </a:r>
            <a:r>
              <a:rPr lang="fr-FR" sz="1700" dirty="0" err="1"/>
              <a:t>be</a:t>
            </a:r>
            <a:r>
              <a:rPr lang="fr-FR" sz="1700" dirty="0"/>
              <a:t> </a:t>
            </a:r>
            <a:r>
              <a:rPr lang="fr-FR" sz="1700" dirty="0" err="1"/>
              <a:t>used</a:t>
            </a:r>
            <a:r>
              <a:rPr lang="fr-FR" sz="1700" dirty="0"/>
              <a:t> to </a:t>
            </a:r>
            <a:r>
              <a:rPr lang="fr-FR" sz="1700" dirty="0" err="1"/>
              <a:t>estimate</a:t>
            </a:r>
            <a:r>
              <a:rPr lang="fr-FR" sz="1700" dirty="0"/>
              <a:t>:</a:t>
            </a:r>
          </a:p>
          <a:p>
            <a:pPr lvl="1"/>
            <a:r>
              <a:rPr lang="fr-FR" sz="1700" dirty="0"/>
              <a:t>the </a:t>
            </a:r>
            <a:r>
              <a:rPr lang="fr-FR" sz="1700" dirty="0" err="1"/>
              <a:t>number</a:t>
            </a:r>
            <a:r>
              <a:rPr lang="fr-FR" sz="1700" dirty="0"/>
              <a:t> of signal </a:t>
            </a:r>
            <a:r>
              <a:rPr lang="fr-FR" sz="1700" dirty="0" err="1"/>
              <a:t>events</a:t>
            </a:r>
            <a:r>
              <a:rPr lang="fr-FR" sz="1700" dirty="0"/>
              <a:t> (</a:t>
            </a:r>
            <a:r>
              <a:rPr lang="fr-FR" sz="1700" dirty="0" err="1"/>
              <a:t>with</a:t>
            </a:r>
            <a:r>
              <a:rPr lang="fr-FR" sz="1700" dirty="0"/>
              <a:t> </a:t>
            </a:r>
            <a:r>
              <a:rPr lang="fr-FR" sz="1700" dirty="0" err="1"/>
              <a:t>uncertainties</a:t>
            </a:r>
            <a:r>
              <a:rPr lang="fr-FR" sz="1700" dirty="0"/>
              <a:t>) in a </a:t>
            </a:r>
            <a:r>
              <a:rPr lang="fr-FR" sz="1700" dirty="0" err="1"/>
              <a:t>dataset</a:t>
            </a:r>
            <a:r>
              <a:rPr lang="fr-FR" sz="1700" dirty="0"/>
              <a:t> </a:t>
            </a:r>
            <a:r>
              <a:rPr lang="fr-FR" sz="1700" dirty="0" err="1"/>
              <a:t>whose</a:t>
            </a:r>
            <a:r>
              <a:rPr lang="fr-FR" sz="1700" dirty="0"/>
              <a:t> background content </a:t>
            </a:r>
            <a:r>
              <a:rPr lang="fr-FR" sz="1700" dirty="0" err="1"/>
              <a:t>is</a:t>
            </a:r>
            <a:r>
              <a:rPr lang="fr-FR" sz="1700" dirty="0"/>
              <a:t> in </a:t>
            </a:r>
            <a:r>
              <a:rPr lang="fr-FR" sz="1700" dirty="0" err="1"/>
              <a:t>turn</a:t>
            </a:r>
            <a:r>
              <a:rPr lang="fr-FR" sz="1700" dirty="0"/>
              <a:t> </a:t>
            </a:r>
            <a:r>
              <a:rPr lang="fr-FR" sz="1700" dirty="0" err="1"/>
              <a:t>estimated</a:t>
            </a:r>
            <a:r>
              <a:rPr lang="fr-FR" sz="1700" dirty="0"/>
              <a:t> </a:t>
            </a:r>
            <a:r>
              <a:rPr lang="fr-FR" sz="1700" dirty="0" err="1"/>
              <a:t>from</a:t>
            </a:r>
            <a:r>
              <a:rPr lang="fr-FR" sz="1700" dirty="0"/>
              <a:t> an </a:t>
            </a:r>
            <a:r>
              <a:rPr lang="fr-FR" sz="1700" dirty="0" err="1"/>
              <a:t>independent</a:t>
            </a:r>
            <a:r>
              <a:rPr lang="fr-FR" sz="1700" dirty="0"/>
              <a:t> </a:t>
            </a:r>
            <a:r>
              <a:rPr lang="fr-FR" sz="1700" dirty="0" err="1"/>
              <a:t>measurement</a:t>
            </a:r>
            <a:r>
              <a:rPr lang="fr-FR" sz="1700" dirty="0"/>
              <a:t> in a signal-free control-</a:t>
            </a:r>
            <a:r>
              <a:rPr lang="fr-FR" sz="1700" dirty="0" err="1"/>
              <a:t>region</a:t>
            </a:r>
            <a:endParaRPr lang="fr-FR" sz="1700" dirty="0"/>
          </a:p>
          <a:p>
            <a:pPr lvl="1"/>
            <a:r>
              <a:rPr lang="fr-FR" sz="1700" dirty="0" err="1"/>
              <a:t>intensity</a:t>
            </a:r>
            <a:r>
              <a:rPr lang="fr-FR" sz="1700" dirty="0"/>
              <a:t> of a </a:t>
            </a:r>
            <a:r>
              <a:rPr lang="fr-FR" sz="1700" dirty="0" err="1"/>
              <a:t>steady</a:t>
            </a:r>
            <a:r>
              <a:rPr lang="fr-FR" sz="1700" dirty="0"/>
              <a:t> source of signal </a:t>
            </a:r>
            <a:r>
              <a:rPr lang="fr-FR" sz="1700" dirty="0" err="1"/>
              <a:t>particles</a:t>
            </a:r>
            <a:r>
              <a:rPr lang="fr-FR" sz="1700" dirty="0"/>
              <a:t> in the </a:t>
            </a:r>
            <a:r>
              <a:rPr lang="fr-FR" sz="1700" dirty="0" err="1"/>
              <a:t>presence</a:t>
            </a:r>
            <a:r>
              <a:rPr lang="fr-FR" sz="1700" dirty="0"/>
              <a:t> of background </a:t>
            </a:r>
            <a:r>
              <a:rPr lang="fr-FR" sz="1700" dirty="0" err="1"/>
              <a:t>particles</a:t>
            </a:r>
            <a:r>
              <a:rPr lang="fr-FR" sz="1700" dirty="0"/>
              <a:t> </a:t>
            </a:r>
            <a:r>
              <a:rPr lang="fr-FR" sz="1700" dirty="0" err="1"/>
              <a:t>from</a:t>
            </a:r>
            <a:r>
              <a:rPr lang="fr-FR" sz="1700" dirty="0"/>
              <a:t> </a:t>
            </a:r>
            <a:r>
              <a:rPr lang="fr-FR" sz="1700" dirty="0" err="1"/>
              <a:t>datasets</a:t>
            </a:r>
            <a:r>
              <a:rPr lang="fr-FR" sz="1700" dirty="0"/>
              <a:t> </a:t>
            </a:r>
            <a:r>
              <a:rPr lang="fr-FR" sz="1700" dirty="0" err="1"/>
              <a:t>obtained</a:t>
            </a:r>
            <a:r>
              <a:rPr lang="fr-FR" sz="1700" dirty="0"/>
              <a:t> </a:t>
            </a:r>
            <a:r>
              <a:rPr lang="fr-FR" sz="1700" dirty="0" err="1"/>
              <a:t>under</a:t>
            </a:r>
            <a:r>
              <a:rPr lang="fr-FR" sz="1700" dirty="0"/>
              <a:t> </a:t>
            </a:r>
            <a:r>
              <a:rPr lang="fr-FR" sz="1700" dirty="0" err="1"/>
              <a:t>different</a:t>
            </a:r>
            <a:r>
              <a:rPr lang="fr-FR" sz="1700" dirty="0"/>
              <a:t> </a:t>
            </a:r>
            <a:r>
              <a:rPr lang="fr-FR" sz="1700" dirty="0" err="1"/>
              <a:t>experimental</a:t>
            </a:r>
            <a:r>
              <a:rPr lang="fr-FR" sz="1700" dirty="0"/>
              <a:t> conditions and/or </a:t>
            </a:r>
            <a:r>
              <a:rPr lang="fr-FR" sz="1700" dirty="0" err="1"/>
              <a:t>from</a:t>
            </a:r>
            <a:r>
              <a:rPr lang="fr-FR" sz="1700" dirty="0"/>
              <a:t> </a:t>
            </a:r>
            <a:r>
              <a:rPr lang="fr-FR" sz="1700" dirty="0" err="1"/>
              <a:t>different</a:t>
            </a:r>
            <a:r>
              <a:rPr lang="fr-FR" sz="1700" dirty="0"/>
              <a:t> instrument </a:t>
            </a:r>
            <a:r>
              <a:rPr lang="fr-FR" sz="1700" dirty="0" err="1"/>
              <a:t>using</a:t>
            </a:r>
            <a:r>
              <a:rPr lang="fr-FR" sz="1700" dirty="0"/>
              <a:t> </a:t>
            </a:r>
            <a:r>
              <a:rPr lang="fr-FR" sz="1700" dirty="0" err="1"/>
              <a:t>different</a:t>
            </a:r>
            <a:r>
              <a:rPr lang="fr-FR" sz="1700" dirty="0"/>
              <a:t> data format</a:t>
            </a:r>
          </a:p>
          <a:p>
            <a:pPr lvl="1"/>
            <a:r>
              <a:rPr lang="fr-FR" sz="1700" dirty="0" err="1"/>
              <a:t>dark</a:t>
            </a:r>
            <a:r>
              <a:rPr lang="fr-FR" sz="1700" dirty="0"/>
              <a:t> </a:t>
            </a:r>
            <a:r>
              <a:rPr lang="fr-FR" sz="1700" dirty="0" err="1"/>
              <a:t>matter</a:t>
            </a:r>
            <a:r>
              <a:rPr lang="fr-FR" sz="1700" dirty="0"/>
              <a:t> annihilation cross-section </a:t>
            </a:r>
            <a:r>
              <a:rPr lang="fr-FR" sz="1700" dirty="0" err="1"/>
              <a:t>combining</a:t>
            </a:r>
            <a:r>
              <a:rPr lang="fr-FR" sz="1700" dirty="0"/>
              <a:t> observations of </a:t>
            </a:r>
            <a:r>
              <a:rPr lang="fr-FR" sz="1700" dirty="0" err="1"/>
              <a:t>dwarf</a:t>
            </a:r>
            <a:r>
              <a:rPr lang="fr-FR" sz="1700" dirty="0"/>
              <a:t> </a:t>
            </a:r>
            <a:r>
              <a:rPr lang="fr-FR" sz="1700" dirty="0" err="1"/>
              <a:t>spheroidal</a:t>
            </a:r>
            <a:r>
              <a:rPr lang="fr-FR" sz="1700" dirty="0"/>
              <a:t> galaxies by </a:t>
            </a:r>
            <a:r>
              <a:rPr lang="fr-FR" sz="1700" dirty="0" err="1"/>
              <a:t>different</a:t>
            </a:r>
            <a:r>
              <a:rPr lang="fr-FR" sz="1700" dirty="0"/>
              <a:t> </a:t>
            </a:r>
            <a:r>
              <a:rPr lang="fr-FR" sz="1700" dirty="0" err="1"/>
              <a:t>ground-based</a:t>
            </a:r>
            <a:r>
              <a:rPr lang="fr-FR" sz="1700" dirty="0"/>
              <a:t> gamma-ray </a:t>
            </a:r>
            <a:r>
              <a:rPr lang="fr-FR" sz="1700" dirty="0" err="1"/>
              <a:t>telescopes</a:t>
            </a:r>
            <a:r>
              <a:rPr lang="fr-FR" sz="1700" dirty="0"/>
              <a:t>, satellite gamma-ray detectors, neutrino </a:t>
            </a:r>
            <a:r>
              <a:rPr lang="fr-FR" sz="1700" dirty="0" err="1"/>
              <a:t>telescopes</a:t>
            </a:r>
            <a:r>
              <a:rPr lang="fr-FR" sz="1700" dirty="0"/>
              <a:t>, ....</a:t>
            </a:r>
          </a:p>
          <a:p>
            <a:pPr lvl="1"/>
            <a:r>
              <a:rPr lang="fr-FR" sz="1700" dirty="0" err="1"/>
              <a:t>energy</a:t>
            </a:r>
            <a:r>
              <a:rPr lang="fr-FR" sz="1700" dirty="0"/>
              <a:t> </a:t>
            </a:r>
            <a:r>
              <a:rPr lang="fr-FR" sz="1700" dirty="0" err="1"/>
              <a:t>scale</a:t>
            </a:r>
            <a:r>
              <a:rPr lang="fr-FR" sz="1700" dirty="0"/>
              <a:t> of quantum </a:t>
            </a:r>
            <a:r>
              <a:rPr lang="fr-FR" sz="1700" dirty="0" err="1"/>
              <a:t>gravity</a:t>
            </a:r>
            <a:r>
              <a:rPr lang="fr-FR" sz="1700" dirty="0"/>
              <a:t> by </a:t>
            </a:r>
            <a:r>
              <a:rPr lang="fr-FR" sz="1700" dirty="0" err="1"/>
              <a:t>combining</a:t>
            </a:r>
            <a:r>
              <a:rPr lang="fr-FR" sz="1700" dirty="0"/>
              <a:t> observations of </a:t>
            </a:r>
            <a:r>
              <a:rPr lang="fr-FR" sz="1700" dirty="0" err="1"/>
              <a:t>fast</a:t>
            </a:r>
            <a:r>
              <a:rPr lang="fr-FR" sz="1700" dirty="0"/>
              <a:t> gamma-ray </a:t>
            </a:r>
            <a:r>
              <a:rPr lang="fr-FR" sz="1700" dirty="0" err="1"/>
              <a:t>flares</a:t>
            </a:r>
            <a:r>
              <a:rPr lang="fr-FR" sz="1700" dirty="0"/>
              <a:t> </a:t>
            </a:r>
            <a:r>
              <a:rPr lang="fr-FR" sz="1700" dirty="0" err="1"/>
              <a:t>observed</a:t>
            </a:r>
            <a:r>
              <a:rPr lang="fr-FR" sz="1700" dirty="0"/>
              <a:t> by </a:t>
            </a:r>
            <a:r>
              <a:rPr lang="fr-FR" sz="1700" dirty="0" err="1"/>
              <a:t>different</a:t>
            </a:r>
            <a:r>
              <a:rPr lang="fr-FR" sz="1700" dirty="0"/>
              <a:t> </a:t>
            </a:r>
            <a:r>
              <a:rPr lang="fr-FR" sz="1700" dirty="0" err="1"/>
              <a:t>ground-based</a:t>
            </a:r>
            <a:r>
              <a:rPr lang="fr-FR" sz="1700" dirty="0"/>
              <a:t> gamma-ray </a:t>
            </a:r>
            <a:r>
              <a:rPr lang="fr-FR" sz="1700" dirty="0" err="1"/>
              <a:t>telescopes</a:t>
            </a:r>
            <a:r>
              <a:rPr lang="fr-FR" sz="1700" dirty="0"/>
              <a:t>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3423DD-EDB6-8747-8C9A-DD4DBE59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11</a:t>
            </a:fld>
            <a:endParaRPr lang="it-IT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0894173-5F78-0C4F-AEFE-FD5A049C0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016" y="439347"/>
            <a:ext cx="904361" cy="47371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A1F807F-C2F1-F141-ABDD-04A1DA0000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29"/>
          <a:stretch/>
        </p:blipFill>
        <p:spPr>
          <a:xfrm>
            <a:off x="7090781" y="283891"/>
            <a:ext cx="5101219" cy="2375616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4D91BEF-101B-401F-AE78-A8495F653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2197" y="6356352"/>
            <a:ext cx="2803585" cy="365125"/>
          </a:xfrm>
        </p:spPr>
        <p:txBody>
          <a:bodyPr/>
          <a:lstStyle/>
          <a:p>
            <a:r>
              <a:rPr lang="it-IT" dirty="0"/>
              <a:t>ESCAPE OSSR Webinar</a:t>
            </a:r>
          </a:p>
        </p:txBody>
      </p:sp>
      <p:sp>
        <p:nvSpPr>
          <p:cNvPr id="11" name="Espace réservé de la date 3">
            <a:extLst>
              <a:ext uri="{FF2B5EF4-FFF2-40B4-BE49-F238E27FC236}">
                <a16:creationId xmlns:a16="http://schemas.microsoft.com/office/drawing/2014/main" id="{6EFD7590-8A78-42F1-BDC5-4744527A2D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55885" y="6356352"/>
            <a:ext cx="1171036" cy="365125"/>
          </a:xfrm>
        </p:spPr>
        <p:txBody>
          <a:bodyPr/>
          <a:lstStyle/>
          <a:p>
            <a:r>
              <a:rPr lang="fr-FR" dirty="0"/>
              <a:t>17/02/2021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90713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B8A2D2-51F3-2C40-8BD8-F798B3E37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gLike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D29B86-ACA1-034B-9F8E-41B6DB502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 </a:t>
            </a:r>
            <a:r>
              <a:rPr lang="fr-FR" dirty="0">
                <a:hlinkClick r:id="rId2"/>
              </a:rPr>
              <a:t>Source code in the OSSR: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 </a:t>
            </a:r>
            <a:r>
              <a:rPr lang="fr-FR" dirty="0" err="1"/>
              <a:t>Devs</a:t>
            </a:r>
            <a:r>
              <a:rPr lang="fr-FR" dirty="0"/>
              <a:t> and documentation: </a:t>
            </a:r>
            <a:r>
              <a:rPr lang="fr-FR" dirty="0">
                <a:hlinkClick r:id="rId3"/>
              </a:rPr>
              <a:t>https://github.com/javierrico/gLike</a:t>
            </a:r>
            <a:endParaRPr lang="fr-FR" dirty="0"/>
          </a:p>
          <a:p>
            <a:endParaRPr lang="fr-FR" dirty="0"/>
          </a:p>
          <a:p>
            <a:r>
              <a:rPr lang="fr-FR" dirty="0"/>
              <a:t> License: GPL-3.0</a:t>
            </a:r>
          </a:p>
          <a:p>
            <a:endParaRPr lang="fr-FR" dirty="0"/>
          </a:p>
          <a:p>
            <a:r>
              <a:rPr lang="fr-FR" dirty="0"/>
              <a:t> Cite as: </a:t>
            </a:r>
            <a:r>
              <a:rPr lang="fr-FR" sz="1650" dirty="0"/>
              <a:t>Javier Rico, Cosimo </a:t>
            </a:r>
            <a:r>
              <a:rPr lang="fr-FR" sz="1650" dirty="0" err="1"/>
              <a:t>Nigro</a:t>
            </a:r>
            <a:r>
              <a:rPr lang="fr-FR" sz="1650" dirty="0"/>
              <a:t>, </a:t>
            </a:r>
            <a:r>
              <a:rPr lang="fr-FR" sz="1650" dirty="0" err="1"/>
              <a:t>dkerszberg</a:t>
            </a:r>
            <a:r>
              <a:rPr lang="fr-FR" sz="1650" dirty="0"/>
              <a:t>, </a:t>
            </a:r>
            <a:r>
              <a:rPr lang="fr-FR" sz="1650" dirty="0" err="1"/>
              <a:t>Tjark</a:t>
            </a:r>
            <a:r>
              <a:rPr lang="fr-FR" sz="1650" dirty="0"/>
              <a:t> </a:t>
            </a:r>
            <a:r>
              <a:rPr lang="fr-FR" sz="1650" dirty="0" err="1"/>
              <a:t>Miener</a:t>
            </a:r>
            <a:r>
              <a:rPr lang="fr-FR" sz="1650" dirty="0"/>
              <a:t>, &amp; Jelena </a:t>
            </a:r>
            <a:r>
              <a:rPr lang="fr-FR" sz="1650" dirty="0" err="1"/>
              <a:t>Aleksić</a:t>
            </a:r>
            <a:r>
              <a:rPr lang="fr-FR" sz="1650" dirty="0"/>
              <a:t>. (2020, </a:t>
            </a:r>
            <a:r>
              <a:rPr lang="fr-FR" sz="1650" dirty="0" err="1"/>
              <a:t>September</a:t>
            </a:r>
            <a:r>
              <a:rPr lang="fr-FR" sz="1650" dirty="0"/>
              <a:t> 14). </a:t>
            </a:r>
            <a:r>
              <a:rPr lang="fr-FR" sz="1650" dirty="0" err="1"/>
              <a:t>gLike</a:t>
            </a:r>
            <a:r>
              <a:rPr lang="fr-FR" sz="1650" dirty="0"/>
              <a:t>: </a:t>
            </a:r>
            <a:r>
              <a:rPr lang="fr-FR" sz="1650" dirty="0" err="1"/>
              <a:t>numerical</a:t>
            </a:r>
            <a:r>
              <a:rPr lang="fr-FR" sz="1650" dirty="0"/>
              <a:t> </a:t>
            </a:r>
            <a:r>
              <a:rPr lang="fr-FR" sz="1650" dirty="0" err="1"/>
              <a:t>maximization</a:t>
            </a:r>
            <a:r>
              <a:rPr lang="fr-FR" sz="1650" dirty="0"/>
              <a:t> of </a:t>
            </a:r>
            <a:r>
              <a:rPr lang="fr-FR" sz="1650" dirty="0" err="1"/>
              <a:t>heterogeneous</a:t>
            </a:r>
            <a:r>
              <a:rPr lang="fr-FR" sz="1650" dirty="0"/>
              <a:t> joint </a:t>
            </a:r>
            <a:r>
              <a:rPr lang="fr-FR" sz="1650" dirty="0" err="1"/>
              <a:t>likelihood</a:t>
            </a:r>
            <a:r>
              <a:rPr lang="fr-FR" sz="1650" dirty="0"/>
              <a:t> </a:t>
            </a:r>
            <a:r>
              <a:rPr lang="fr-FR" sz="1650" dirty="0" err="1"/>
              <a:t>functions</a:t>
            </a:r>
            <a:r>
              <a:rPr lang="fr-FR" sz="1650" dirty="0"/>
              <a:t> of a </a:t>
            </a:r>
            <a:r>
              <a:rPr lang="fr-FR" sz="1650" dirty="0" err="1"/>
              <a:t>common</a:t>
            </a:r>
            <a:r>
              <a:rPr lang="fr-FR" sz="1650" dirty="0"/>
              <a:t> free </a:t>
            </a:r>
            <a:r>
              <a:rPr lang="fr-FR" sz="1650" dirty="0" err="1"/>
              <a:t>parameter</a:t>
            </a:r>
            <a:r>
              <a:rPr lang="fr-FR" sz="1650" dirty="0"/>
              <a:t> plus nuisance </a:t>
            </a:r>
            <a:r>
              <a:rPr lang="fr-FR" sz="1650" dirty="0" err="1"/>
              <a:t>parameters</a:t>
            </a:r>
            <a:r>
              <a:rPr lang="fr-FR" sz="1650" dirty="0"/>
              <a:t> (Version v00.09.02). </a:t>
            </a:r>
            <a:r>
              <a:rPr lang="fr-FR" sz="1650" dirty="0" err="1"/>
              <a:t>Zenodo</a:t>
            </a:r>
            <a:r>
              <a:rPr lang="fr-FR" sz="1650" dirty="0"/>
              <a:t>. http://</a:t>
            </a:r>
            <a:r>
              <a:rPr lang="fr-FR" sz="1650" dirty="0" err="1"/>
              <a:t>doi.org</a:t>
            </a:r>
            <a:r>
              <a:rPr lang="fr-FR" sz="1650" dirty="0"/>
              <a:t>/10.5281/zenodo.4028908</a:t>
            </a:r>
            <a:br>
              <a:rPr lang="fr-FR" dirty="0"/>
            </a:br>
            <a:endParaRPr lang="fr-FR" dirty="0"/>
          </a:p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3423DD-EDB6-8747-8C9A-DD4DBE59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12</a:t>
            </a:fld>
            <a:endParaRPr lang="it-IT" dirty="0"/>
          </a:p>
        </p:txBody>
      </p:sp>
      <p:pic>
        <p:nvPicPr>
          <p:cNvPr id="7" name="Espace réservé du contenu 7">
            <a:hlinkClick r:id="rId2"/>
            <a:extLst>
              <a:ext uri="{FF2B5EF4-FFF2-40B4-BE49-F238E27FC236}">
                <a16:creationId xmlns:a16="http://schemas.microsoft.com/office/drawing/2014/main" id="{E7684A4F-BBB4-4849-AAE3-93677EEF4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01776" y="1371770"/>
            <a:ext cx="3203630" cy="345716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7CB7C52-25DF-4FCE-AAE6-F440DA7AB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2197" y="6356352"/>
            <a:ext cx="2803585" cy="365125"/>
          </a:xfrm>
        </p:spPr>
        <p:txBody>
          <a:bodyPr/>
          <a:lstStyle/>
          <a:p>
            <a:r>
              <a:rPr lang="it-IT" dirty="0"/>
              <a:t>ESCAPE OSSR Webinar</a:t>
            </a:r>
          </a:p>
        </p:txBody>
      </p: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5A903AEF-A534-473C-8D20-36C53ED90F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55885" y="6356352"/>
            <a:ext cx="1171036" cy="365125"/>
          </a:xfrm>
        </p:spPr>
        <p:txBody>
          <a:bodyPr/>
          <a:lstStyle/>
          <a:p>
            <a:r>
              <a:rPr lang="fr-FR" dirty="0"/>
              <a:t>17/02/2021</a:t>
            </a:r>
            <a:endParaRPr lang="it-IT" dirty="0"/>
          </a:p>
        </p:txBody>
      </p:sp>
      <p:pic>
        <p:nvPicPr>
          <p:cNvPr id="11" name="Image 7">
            <a:extLst>
              <a:ext uri="{FF2B5EF4-FFF2-40B4-BE49-F238E27FC236}">
                <a16:creationId xmlns:a16="http://schemas.microsoft.com/office/drawing/2014/main" id="{02B0C1AB-C7B2-4E06-AC2D-D29CE737DA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0016" y="439347"/>
            <a:ext cx="904361" cy="47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18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BB33CC-547D-454E-9030-FB4474944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Deep</a:t>
            </a:r>
            <a:r>
              <a:rPr lang="fr-FR" dirty="0"/>
              <a:t> </a:t>
            </a:r>
            <a:r>
              <a:rPr lang="fr-FR" dirty="0" err="1"/>
              <a:t>learning</a:t>
            </a:r>
            <a:r>
              <a:rPr lang="fr-FR" dirty="0"/>
              <a:t> </a:t>
            </a:r>
            <a:r>
              <a:rPr lang="fr-FR" dirty="0" err="1"/>
              <a:t>frameworks</a:t>
            </a:r>
            <a:r>
              <a:rPr lang="fr-FR" dirty="0"/>
              <a:t> for CTA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A78C21-C4FE-A848-BD98-348D55287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13</a:t>
            </a:fld>
            <a:endParaRPr lang="it-IT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C587807B-EF29-2C40-9BAA-9A8A34F5B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6" y="1403110"/>
            <a:ext cx="5935640" cy="395709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4279499-89BE-C94D-B5B1-1DC451DD2642}"/>
              </a:ext>
            </a:extLst>
          </p:cNvPr>
          <p:cNvSpPr txBox="1"/>
          <p:nvPr/>
        </p:nvSpPr>
        <p:spPr>
          <a:xfrm>
            <a:off x="6380266" y="2919992"/>
            <a:ext cx="440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C78C223-535B-1449-9532-3C8A45DF14FB}"/>
              </a:ext>
            </a:extLst>
          </p:cNvPr>
          <p:cNvSpPr txBox="1"/>
          <p:nvPr/>
        </p:nvSpPr>
        <p:spPr>
          <a:xfrm>
            <a:off x="7711613" y="2877121"/>
            <a:ext cx="318312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200" dirty="0">
                <a:latin typeface="Andale Mono" panose="020B0509000000000004" pitchFamily="49" charset="0"/>
              </a:rPr>
              <a:t>gamma </a:t>
            </a:r>
            <a:r>
              <a:rPr lang="fr-FR" sz="1200" dirty="0" err="1">
                <a:latin typeface="Andale Mono" panose="020B0509000000000004" pitchFamily="49" charset="0"/>
              </a:rPr>
              <a:t>event</a:t>
            </a:r>
            <a:endParaRPr lang="fr-FR" sz="1200" dirty="0">
              <a:latin typeface="Andale Mono" panose="020B0509000000000004" pitchFamily="49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r-FR" sz="1200" dirty="0">
              <a:latin typeface="Andale Mono" panose="020B0509000000000004" pitchFamily="49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200" dirty="0">
                <a:latin typeface="Andale Mono" panose="020B0509000000000004" pitchFamily="49" charset="0"/>
              </a:rPr>
              <a:t>E = 0,189 </a:t>
            </a:r>
            <a:r>
              <a:rPr lang="fr-FR" sz="1200" dirty="0" err="1">
                <a:latin typeface="Andale Mono" panose="020B0509000000000004" pitchFamily="49" charset="0"/>
              </a:rPr>
              <a:t>TeV</a:t>
            </a:r>
            <a:endParaRPr lang="fr-FR" sz="1200" dirty="0">
              <a:latin typeface="Andale Mono" panose="020B0509000000000004" pitchFamily="49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r-FR" sz="1200" dirty="0">
              <a:latin typeface="Andale Mono" panose="020B0509000000000004" pitchFamily="49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200" dirty="0">
                <a:latin typeface="Andale Mono" panose="020B0509000000000004" pitchFamily="49" charset="0"/>
              </a:rPr>
              <a:t>Direction = (1,23; 6,22)rad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1A9BE19D-7045-CA46-92E9-EB50F45397C5}"/>
              </a:ext>
            </a:extLst>
          </p:cNvPr>
          <p:cNvCxnSpPr>
            <a:cxnSpLocks/>
          </p:cNvCxnSpPr>
          <p:nvPr/>
        </p:nvCxnSpPr>
        <p:spPr>
          <a:xfrm>
            <a:off x="5885639" y="3373409"/>
            <a:ext cx="1300316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623AFE3-7CB6-406D-8246-96E1BC503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2197" y="6356352"/>
            <a:ext cx="2803585" cy="365125"/>
          </a:xfrm>
        </p:spPr>
        <p:txBody>
          <a:bodyPr/>
          <a:lstStyle/>
          <a:p>
            <a:r>
              <a:rPr lang="it-IT" dirty="0"/>
              <a:t>ESCAPE OSSR Webinar</a:t>
            </a:r>
          </a:p>
        </p:txBody>
      </p:sp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3347F0A6-B798-49A2-B85E-3077C40B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55885" y="6356352"/>
            <a:ext cx="1171036" cy="365125"/>
          </a:xfrm>
        </p:spPr>
        <p:txBody>
          <a:bodyPr/>
          <a:lstStyle/>
          <a:p>
            <a:r>
              <a:rPr lang="fr-FR" dirty="0"/>
              <a:t>17/02/2021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80967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BB33CC-547D-454E-9030-FB4474944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Deep</a:t>
            </a:r>
            <a:r>
              <a:rPr lang="fr-FR" dirty="0"/>
              <a:t> </a:t>
            </a:r>
            <a:r>
              <a:rPr lang="fr-FR" dirty="0" err="1"/>
              <a:t>learning</a:t>
            </a:r>
            <a:r>
              <a:rPr lang="fr-FR" dirty="0"/>
              <a:t> </a:t>
            </a:r>
            <a:r>
              <a:rPr lang="fr-FR" dirty="0" err="1"/>
              <a:t>frameworks</a:t>
            </a:r>
            <a:r>
              <a:rPr lang="fr-FR" dirty="0"/>
              <a:t> for CTA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F9AC82-DAA1-F14D-B5BD-6A86A2792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6408" y="1295591"/>
            <a:ext cx="8996889" cy="4659159"/>
          </a:xfrm>
        </p:spPr>
        <p:txBody>
          <a:bodyPr>
            <a:noAutofit/>
          </a:bodyPr>
          <a:lstStyle/>
          <a:p>
            <a:r>
              <a:rPr lang="fr-FR" sz="2200" dirty="0" err="1"/>
              <a:t>Two</a:t>
            </a:r>
            <a:r>
              <a:rPr lang="fr-FR" sz="2200" dirty="0"/>
              <a:t> </a:t>
            </a:r>
            <a:r>
              <a:rPr lang="fr-FR" sz="2200" dirty="0" err="1"/>
              <a:t>frameworks</a:t>
            </a:r>
            <a:r>
              <a:rPr lang="fr-FR" sz="2200" dirty="0"/>
              <a:t> </a:t>
            </a:r>
            <a:r>
              <a:rPr lang="fr-FR" sz="2200" dirty="0" err="1"/>
              <a:t>developed</a:t>
            </a:r>
            <a:r>
              <a:rPr lang="fr-FR" sz="2200" dirty="0"/>
              <a:t> in ESCAPE: </a:t>
            </a:r>
            <a:r>
              <a:rPr lang="fr-FR" sz="2200" dirty="0" err="1"/>
              <a:t>GammaLearn</a:t>
            </a:r>
            <a:r>
              <a:rPr lang="fr-FR" sz="2200" dirty="0"/>
              <a:t> and </a:t>
            </a:r>
            <a:r>
              <a:rPr lang="fr-FR" sz="2200" dirty="0" err="1"/>
              <a:t>CTLearn</a:t>
            </a:r>
            <a:r>
              <a:rPr lang="fr-FR" sz="2200" dirty="0"/>
              <a:t>:</a:t>
            </a:r>
          </a:p>
          <a:p>
            <a:pPr lvl="1"/>
            <a:r>
              <a:rPr lang="fr-FR" sz="2200" dirty="0">
                <a:hlinkClick r:id="rId2"/>
              </a:rPr>
              <a:t>https://gitlab.lapp.in2p3.fr/GammaLearn/</a:t>
            </a:r>
            <a:r>
              <a:rPr lang="fr-FR" sz="2200" dirty="0"/>
              <a:t> - MIT License</a:t>
            </a:r>
          </a:p>
          <a:p>
            <a:pPr lvl="1"/>
            <a:r>
              <a:rPr lang="fr-FR" sz="2200" dirty="0">
                <a:hlinkClick r:id="rId3"/>
              </a:rPr>
              <a:t>https://github.com/ctlearn-project/ctlearn </a:t>
            </a:r>
            <a:r>
              <a:rPr lang="fr-FR" sz="2200" dirty="0"/>
              <a:t> - BSD-3 </a:t>
            </a:r>
            <a:r>
              <a:rPr lang="fr-FR" sz="2200" dirty="0" err="1"/>
              <a:t>Lciense</a:t>
            </a:r>
            <a:endParaRPr lang="fr-FR" sz="2200" dirty="0"/>
          </a:p>
          <a:p>
            <a:pPr lvl="1"/>
            <a:endParaRPr lang="fr-FR" sz="2200" dirty="0"/>
          </a:p>
          <a:p>
            <a:r>
              <a:rPr lang="fr-FR" sz="2200" dirty="0" err="1"/>
              <a:t>Provide</a:t>
            </a:r>
            <a:r>
              <a:rPr lang="fr-FR" sz="2200" dirty="0"/>
              <a:t> </a:t>
            </a:r>
            <a:r>
              <a:rPr lang="fr-FR" sz="2200" dirty="0" err="1"/>
              <a:t>frameworks</a:t>
            </a:r>
            <a:r>
              <a:rPr lang="fr-FR" sz="2200" dirty="0"/>
              <a:t> to </a:t>
            </a:r>
            <a:r>
              <a:rPr lang="fr-FR" sz="2200" dirty="0" err="1"/>
              <a:t>ensure</a:t>
            </a:r>
            <a:r>
              <a:rPr lang="fr-FR" sz="2200" dirty="0"/>
              <a:t> </a:t>
            </a:r>
            <a:r>
              <a:rPr lang="fr-FR" sz="2200" dirty="0" err="1"/>
              <a:t>reproducible</a:t>
            </a:r>
            <a:r>
              <a:rPr lang="fr-FR" sz="2200" dirty="0"/>
              <a:t> and </a:t>
            </a:r>
            <a:r>
              <a:rPr lang="fr-FR" sz="2200" dirty="0" err="1"/>
              <a:t>reusable</a:t>
            </a:r>
            <a:r>
              <a:rPr lang="fr-FR" sz="2200" dirty="0"/>
              <a:t> </a:t>
            </a:r>
            <a:r>
              <a:rPr lang="fr-FR" sz="2200" dirty="0" err="1"/>
              <a:t>deep</a:t>
            </a:r>
            <a:r>
              <a:rPr lang="fr-FR" sz="2200" dirty="0"/>
              <a:t> </a:t>
            </a:r>
            <a:r>
              <a:rPr lang="fr-FR" sz="2200" dirty="0" err="1"/>
              <a:t>learning</a:t>
            </a:r>
            <a:r>
              <a:rPr lang="fr-FR" sz="2200" dirty="0"/>
              <a:t> </a:t>
            </a:r>
            <a:r>
              <a:rPr lang="fr-FR" sz="2200" dirty="0" err="1"/>
              <a:t>experiments</a:t>
            </a:r>
            <a:endParaRPr lang="fr-FR" sz="2200" dirty="0"/>
          </a:p>
          <a:p>
            <a:pPr marL="342900" lvl="1" indent="0">
              <a:buNone/>
            </a:pPr>
            <a:endParaRPr lang="fr-FR" sz="2200" dirty="0"/>
          </a:p>
          <a:p>
            <a:r>
              <a:rPr lang="fr-FR" sz="2200" dirty="0"/>
              <a:t>A </a:t>
            </a:r>
            <a:r>
              <a:rPr lang="fr-FR" sz="2200" dirty="0" err="1"/>
              <a:t>common</a:t>
            </a:r>
            <a:r>
              <a:rPr lang="fr-FR" sz="2200" dirty="0"/>
              <a:t> </a:t>
            </a:r>
            <a:r>
              <a:rPr lang="fr-FR" sz="2200" dirty="0" err="1"/>
              <a:t>approach</a:t>
            </a:r>
            <a:r>
              <a:rPr lang="fr-FR" sz="2200" dirty="0"/>
              <a:t> : </a:t>
            </a:r>
            <a:r>
              <a:rPr lang="fr-FR" sz="2200" dirty="0" err="1"/>
              <a:t>integration</a:t>
            </a:r>
            <a:r>
              <a:rPr lang="fr-FR" sz="2200" dirty="0"/>
              <a:t> in the CTA workflow, </a:t>
            </a:r>
            <a:r>
              <a:rPr lang="fr-FR" sz="2200" dirty="0" err="1"/>
              <a:t>common</a:t>
            </a:r>
            <a:r>
              <a:rPr lang="fr-FR" sz="2200" dirty="0"/>
              <a:t> input data format, </a:t>
            </a:r>
            <a:r>
              <a:rPr lang="fr-FR" sz="2200" dirty="0" err="1"/>
              <a:t>common</a:t>
            </a:r>
            <a:r>
              <a:rPr lang="fr-FR" sz="2200" dirty="0"/>
              <a:t> output data format, </a:t>
            </a:r>
            <a:r>
              <a:rPr lang="fr-FR" sz="2200" dirty="0" err="1"/>
              <a:t>common</a:t>
            </a:r>
            <a:r>
              <a:rPr lang="fr-FR" sz="2200" dirty="0"/>
              <a:t> </a:t>
            </a:r>
            <a:r>
              <a:rPr lang="fr-FR" sz="2200" dirty="0" err="1"/>
              <a:t>metrics</a:t>
            </a:r>
            <a:r>
              <a:rPr lang="fr-FR" sz="2200" dirty="0"/>
              <a:t> </a:t>
            </a:r>
            <a:r>
              <a:rPr lang="fr-FR" sz="2200" dirty="0" err="1"/>
              <a:t>calculation</a:t>
            </a:r>
            <a:r>
              <a:rPr lang="fr-FR" sz="2200" dirty="0"/>
              <a:t> for </a:t>
            </a:r>
            <a:r>
              <a:rPr lang="fr-FR" sz="2200" dirty="0" err="1"/>
              <a:t>results</a:t>
            </a:r>
            <a:r>
              <a:rPr lang="fr-FR" sz="2200" dirty="0"/>
              <a:t> </a:t>
            </a:r>
            <a:r>
              <a:rPr lang="fr-FR" sz="2200" dirty="0" err="1"/>
              <a:t>comparison</a:t>
            </a:r>
            <a:endParaRPr lang="fr-FR" sz="2200" dirty="0"/>
          </a:p>
          <a:p>
            <a:pPr lvl="1"/>
            <a:r>
              <a:rPr lang="fr-FR" sz="2200" dirty="0"/>
              <a:t> </a:t>
            </a:r>
            <a:r>
              <a:rPr lang="fr-FR" sz="2200" dirty="0">
                <a:hlinkClick r:id="rId4"/>
              </a:rPr>
              <a:t>https://github.com/cta-observatory/dl1-data-handler</a:t>
            </a:r>
            <a:endParaRPr lang="fr-FR" sz="2200" dirty="0"/>
          </a:p>
          <a:p>
            <a:pPr marL="0" indent="0">
              <a:buNone/>
            </a:pPr>
            <a:endParaRPr lang="fr-FR" sz="220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A78C21-C4FE-A848-BD98-348D55287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14</a:t>
            </a:fld>
            <a:endParaRPr lang="it-IT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7D3B53A-405B-7F4D-8271-1A7B87632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3428" y="470617"/>
            <a:ext cx="1676510" cy="82143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A795205-4066-0F4D-8B29-62AE238AD9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3932" y="357008"/>
            <a:ext cx="1048653" cy="1048653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1FFD557-ECB1-4958-B1C1-70959BABF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2197" y="6356352"/>
            <a:ext cx="2803585" cy="365125"/>
          </a:xfrm>
        </p:spPr>
        <p:txBody>
          <a:bodyPr/>
          <a:lstStyle/>
          <a:p>
            <a:r>
              <a:rPr lang="it-IT" dirty="0"/>
              <a:t>ESCAPE OSSR Webinar</a:t>
            </a:r>
          </a:p>
        </p:txBody>
      </p:sp>
      <p:sp>
        <p:nvSpPr>
          <p:cNvPr id="11" name="Espace réservé de la date 3">
            <a:extLst>
              <a:ext uri="{FF2B5EF4-FFF2-40B4-BE49-F238E27FC236}">
                <a16:creationId xmlns:a16="http://schemas.microsoft.com/office/drawing/2014/main" id="{753B2F0D-7351-47C5-9FE2-A38A7A01B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55885" y="6356352"/>
            <a:ext cx="1171036" cy="365125"/>
          </a:xfrm>
        </p:spPr>
        <p:txBody>
          <a:bodyPr/>
          <a:lstStyle/>
          <a:p>
            <a:r>
              <a:rPr lang="fr-FR" dirty="0"/>
              <a:t>17/02/2021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29751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8739DE-8EA6-D745-8873-67D20E700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76336"/>
            <a:ext cx="7886700" cy="3379920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fr-FR" sz="2400" dirty="0"/>
              <a:t>And </a:t>
            </a:r>
            <a:r>
              <a:rPr lang="fr-FR" sz="2400" dirty="0" err="1"/>
              <a:t>many</a:t>
            </a:r>
            <a:r>
              <a:rPr lang="fr-FR" sz="2400" dirty="0"/>
              <a:t> </a:t>
            </a:r>
            <a:r>
              <a:rPr lang="fr-FR" sz="2400" dirty="0" err="1"/>
              <a:t>other</a:t>
            </a:r>
            <a:r>
              <a:rPr lang="fr-FR" sz="2400" dirty="0"/>
              <a:t> contributions on the </a:t>
            </a:r>
            <a:r>
              <a:rPr lang="fr-FR" sz="2400" dirty="0" err="1"/>
              <a:t>way</a:t>
            </a:r>
            <a:r>
              <a:rPr lang="fr-FR" sz="2400" dirty="0"/>
              <a:t>…</a:t>
            </a:r>
            <a:br>
              <a:rPr lang="fr-FR" sz="2400" dirty="0"/>
            </a:br>
            <a:br>
              <a:rPr lang="fr-FR" sz="2400" dirty="0"/>
            </a:br>
            <a:r>
              <a:rPr lang="fr-FR" sz="2400" dirty="0" err="1"/>
              <a:t>Stay</a:t>
            </a:r>
            <a:r>
              <a:rPr lang="fr-FR" sz="2400" dirty="0"/>
              <a:t> </a:t>
            </a:r>
            <a:r>
              <a:rPr lang="fr-FR" sz="2400" dirty="0" err="1"/>
              <a:t>tuned</a:t>
            </a:r>
            <a:r>
              <a:rPr lang="fr-FR" sz="2400" dirty="0"/>
              <a:t>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1AB070-2BEB-FB46-B029-9AA5BD118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15</a:t>
            </a:fld>
            <a:endParaRPr lang="it-IT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5F89CA1-5C0E-490B-AA35-166B034B7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2197" y="6356352"/>
            <a:ext cx="2803585" cy="365125"/>
          </a:xfrm>
        </p:spPr>
        <p:txBody>
          <a:bodyPr/>
          <a:lstStyle/>
          <a:p>
            <a:r>
              <a:rPr lang="it-IT" dirty="0"/>
              <a:t>ESCAPE OSSR Webinar</a:t>
            </a:r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86F89F23-0FF0-4CD0-ACD5-54417F6DDA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55885" y="6356352"/>
            <a:ext cx="1171036" cy="365125"/>
          </a:xfrm>
        </p:spPr>
        <p:txBody>
          <a:bodyPr/>
          <a:lstStyle/>
          <a:p>
            <a:r>
              <a:rPr lang="fr-FR" dirty="0"/>
              <a:t>17/02/2021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41567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0ABE1FB-4CE5-4A2F-A106-2E545DA47C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1665" y="2371517"/>
            <a:ext cx="8548668" cy="1277766"/>
          </a:xfrm>
        </p:spPr>
        <p:txBody>
          <a:bodyPr>
            <a:noAutofit/>
          </a:bodyPr>
          <a:lstStyle/>
          <a:p>
            <a:r>
              <a:rPr lang="en-GB" sz="4400" b="1" dirty="0">
                <a:latin typeface="Avenir Book" panose="02000503020000020003" pitchFamily="2" charset="0"/>
              </a:rPr>
              <a:t>Enhancing science through sharing software – benefits &amp; use cases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9ECBDF5-4C11-4524-BA55-061401BCC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3672" y="5988962"/>
            <a:ext cx="3744657" cy="404622"/>
          </a:xfrm>
        </p:spPr>
        <p:txBody>
          <a:bodyPr>
            <a:normAutofit/>
          </a:bodyPr>
          <a:lstStyle/>
          <a:p>
            <a:r>
              <a:rPr lang="en-GB" sz="1800" dirty="0"/>
              <a:t>ESCAPE OSSR Webinar - 17/02/2021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41C8F5-86FE-4111-BFAF-23ECBFC2F034}"/>
              </a:ext>
            </a:extLst>
          </p:cNvPr>
          <p:cNvSpPr txBox="1">
            <a:spLocks/>
          </p:cNvSpPr>
          <p:nvPr/>
        </p:nvSpPr>
        <p:spPr>
          <a:xfrm>
            <a:off x="1821665" y="3978724"/>
            <a:ext cx="8548668" cy="1387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latin typeface="Avenir Book" panose="02000503020000020003" pitchFamily="2" charset="0"/>
              </a:rPr>
              <a:t>Thank you!</a:t>
            </a:r>
          </a:p>
          <a:p>
            <a:pPr algn="l"/>
            <a:endParaRPr lang="en-US" sz="2400" dirty="0">
              <a:latin typeface="Avenir Book" panose="02000503020000020003" pitchFamily="2" charset="0"/>
            </a:endParaRPr>
          </a:p>
          <a:p>
            <a:pPr algn="l"/>
            <a:r>
              <a:rPr lang="en-US" sz="2800" dirty="0">
                <a:latin typeface="Avenir Book" panose="02000503020000020003" pitchFamily="2" charset="0"/>
              </a:rPr>
              <a:t>Thomas </a:t>
            </a:r>
            <a:r>
              <a:rPr lang="en-US" sz="2800" dirty="0" err="1">
                <a:latin typeface="Avenir Book" panose="02000503020000020003" pitchFamily="2" charset="0"/>
              </a:rPr>
              <a:t>Vuillaume</a:t>
            </a:r>
            <a:r>
              <a:rPr lang="en-US" sz="2400" dirty="0">
                <a:latin typeface="Avenir Book" panose="02000503020000020003" pitchFamily="2" charset="0"/>
              </a:rPr>
              <a:t>, </a:t>
            </a:r>
            <a:r>
              <a:rPr lang="en-US" sz="1600" i="1" dirty="0">
                <a:latin typeface="Avenir Book" panose="02000503020000020003" pitchFamily="2" charset="0"/>
              </a:rPr>
              <a:t>LAPP, CNRS</a:t>
            </a:r>
            <a:endParaRPr lang="en-GB" sz="2400" i="1" dirty="0">
              <a:latin typeface="Avenir Book" panose="02000503020000020003" pitchFamily="2" charset="0"/>
            </a:endParaRPr>
          </a:p>
        </p:txBody>
      </p:sp>
      <p:sp>
        <p:nvSpPr>
          <p:cNvPr id="7" name="Ritardo 6">
            <a:extLst>
              <a:ext uri="{FF2B5EF4-FFF2-40B4-BE49-F238E27FC236}">
                <a16:creationId xmlns:a16="http://schemas.microsoft.com/office/drawing/2014/main" id="{A38AA097-2236-4E4C-ACC6-AA20F54B48CF}"/>
              </a:ext>
            </a:extLst>
          </p:cNvPr>
          <p:cNvSpPr/>
          <p:nvPr/>
        </p:nvSpPr>
        <p:spPr>
          <a:xfrm rot="5400000">
            <a:off x="5175812" y="-167829"/>
            <a:ext cx="1840376" cy="217604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BC4122A-6800-4B6D-8896-66A5CA28E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548" y="60644"/>
            <a:ext cx="2284486" cy="142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5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732B8-3997-6045-A60E-97DA1B737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5885" y="1708161"/>
            <a:ext cx="7886700" cy="3441678"/>
          </a:xfrm>
        </p:spPr>
        <p:txBody>
          <a:bodyPr>
            <a:normAutofit lnSpcReduction="10000"/>
          </a:bodyPr>
          <a:lstStyle/>
          <a:p>
            <a:pPr lvl="1"/>
            <a:r>
              <a:rPr lang="en-GB" sz="3900" b="1" dirty="0"/>
              <a:t>Follow us on Twitter</a:t>
            </a:r>
            <a:r>
              <a:rPr lang="en-GB" sz="2000" dirty="0"/>
              <a:t>: </a:t>
            </a:r>
            <a:br>
              <a:rPr lang="en-GB" sz="2000" dirty="0"/>
            </a:br>
            <a:r>
              <a:rPr lang="en-GB" sz="2800" dirty="0"/>
              <a:t>@ESCAPE_EU</a:t>
            </a:r>
            <a:br>
              <a:rPr lang="en-GB" sz="2000" dirty="0"/>
            </a:br>
            <a:endParaRPr lang="en-GB" sz="2000" dirty="0"/>
          </a:p>
          <a:p>
            <a:pPr lvl="1"/>
            <a:r>
              <a:rPr lang="en-GB" sz="3900" b="1" dirty="0"/>
              <a:t>Follow us on LinkedIn</a:t>
            </a:r>
            <a:r>
              <a:rPr lang="en-GB" sz="2000" dirty="0"/>
              <a:t>: </a:t>
            </a:r>
            <a:r>
              <a:rPr lang="en-GB" sz="3000" dirty="0"/>
              <a:t>linkedin.com/company/</a:t>
            </a:r>
            <a:r>
              <a:rPr lang="en-GB" sz="3000" dirty="0" err="1"/>
              <a:t>projectescape</a:t>
            </a:r>
            <a:r>
              <a:rPr lang="en-GB" sz="3000" dirty="0"/>
              <a:t>/</a:t>
            </a:r>
            <a:br>
              <a:rPr lang="en-GB" sz="3000" dirty="0"/>
            </a:br>
            <a:endParaRPr lang="en-GB" sz="2000" dirty="0"/>
          </a:p>
          <a:p>
            <a:pPr lvl="1"/>
            <a:r>
              <a:rPr lang="en-GB" sz="3600" b="1" dirty="0"/>
              <a:t>Subscribe to our Newsletter</a:t>
            </a:r>
            <a:r>
              <a:rPr lang="en-GB" sz="2000" dirty="0"/>
              <a:t>:  </a:t>
            </a:r>
            <a:r>
              <a:rPr lang="en-GB" sz="2800" dirty="0"/>
              <a:t>https://projectescape.eu/#mc_embed_signup</a:t>
            </a:r>
            <a:endParaRPr lang="en-GB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D6FE82-AF93-5646-906F-FB67A7A72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ESCAPE OSSR Webinar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E7317-51DE-1A4D-AA0D-450AFC530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17</a:t>
            </a:fld>
            <a:endParaRPr lang="it-IT" dirty="0"/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18BD0487-20A4-4741-B045-E822B6DDEE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55885" y="6356352"/>
            <a:ext cx="1171036" cy="365125"/>
          </a:xfrm>
        </p:spPr>
        <p:txBody>
          <a:bodyPr/>
          <a:lstStyle/>
          <a:p>
            <a:r>
              <a:rPr lang="fr-FR" dirty="0"/>
              <a:t>17/02/2021</a:t>
            </a:r>
            <a:endParaRPr lang="it-IT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A9724C6-8809-421C-A1EC-15260D352343}"/>
              </a:ext>
            </a:extLst>
          </p:cNvPr>
          <p:cNvSpPr txBox="1">
            <a:spLocks/>
          </p:cNvSpPr>
          <p:nvPr/>
        </p:nvSpPr>
        <p:spPr>
          <a:xfrm>
            <a:off x="2901352" y="57785"/>
            <a:ext cx="7137998" cy="103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Join our community!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1899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A4E5C-B365-0E4D-A649-0B9A09F4D8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1665" y="2371517"/>
            <a:ext cx="8548668" cy="1277766"/>
          </a:xfrm>
        </p:spPr>
        <p:txBody>
          <a:bodyPr>
            <a:noAutofit/>
          </a:bodyPr>
          <a:lstStyle/>
          <a:p>
            <a:r>
              <a:rPr lang="en-GB" sz="4400" b="1" dirty="0">
                <a:latin typeface="Avenir Book" panose="02000503020000020003" pitchFamily="2" charset="0"/>
              </a:rPr>
              <a:t>Enhancing science through sharing software – benefits &amp; use cases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99E21F-2FCF-2341-A6F2-A51A3954F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3672" y="5988962"/>
            <a:ext cx="3744657" cy="404622"/>
          </a:xfrm>
        </p:spPr>
        <p:txBody>
          <a:bodyPr>
            <a:normAutofit/>
          </a:bodyPr>
          <a:lstStyle/>
          <a:p>
            <a:r>
              <a:rPr lang="en-GB" sz="1800" dirty="0"/>
              <a:t>ESCAPE OSSR Webinar - 17/02/2021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C7C3AF-E7A3-49D3-A4C1-D0D63794DD9E}"/>
              </a:ext>
            </a:extLst>
          </p:cNvPr>
          <p:cNvSpPr txBox="1">
            <a:spLocks/>
          </p:cNvSpPr>
          <p:nvPr/>
        </p:nvSpPr>
        <p:spPr>
          <a:xfrm>
            <a:off x="1821665" y="3978724"/>
            <a:ext cx="8548668" cy="1387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venir Book" panose="02000503020000020003" pitchFamily="2" charset="0"/>
              </a:rPr>
              <a:t>Encouraging common software developments</a:t>
            </a:r>
          </a:p>
          <a:p>
            <a:pPr algn="l"/>
            <a:endParaRPr lang="en-US" sz="2400" dirty="0">
              <a:latin typeface="Avenir Book" panose="02000503020000020003" pitchFamily="2" charset="0"/>
            </a:endParaRPr>
          </a:p>
          <a:p>
            <a:pPr algn="l"/>
            <a:r>
              <a:rPr lang="en-US" sz="2800" dirty="0">
                <a:latin typeface="Avenir Book" panose="02000503020000020003" pitchFamily="2" charset="0"/>
              </a:rPr>
              <a:t>Thomas </a:t>
            </a:r>
            <a:r>
              <a:rPr lang="en-US" sz="2800" dirty="0" err="1">
                <a:latin typeface="Avenir Book" panose="02000503020000020003" pitchFamily="2" charset="0"/>
              </a:rPr>
              <a:t>Vuillaume</a:t>
            </a:r>
            <a:r>
              <a:rPr lang="en-US" sz="2400" dirty="0">
                <a:latin typeface="Avenir Book" panose="02000503020000020003" pitchFamily="2" charset="0"/>
              </a:rPr>
              <a:t>, </a:t>
            </a:r>
            <a:r>
              <a:rPr lang="en-US" sz="1600" i="1" dirty="0">
                <a:latin typeface="Avenir Book" panose="02000503020000020003" pitchFamily="2" charset="0"/>
              </a:rPr>
              <a:t>LAPP, CNRS</a:t>
            </a:r>
            <a:endParaRPr lang="en-GB" sz="2400" i="1" dirty="0">
              <a:latin typeface="Avenir Book" panose="02000503020000020003" pitchFamily="2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DCD6A3F-D119-4ADA-8061-4F5C2CB80044}"/>
              </a:ext>
            </a:extLst>
          </p:cNvPr>
          <p:cNvSpPr/>
          <p:nvPr/>
        </p:nvSpPr>
        <p:spPr>
          <a:xfrm>
            <a:off x="5707379" y="3763404"/>
            <a:ext cx="77724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itardo 5">
            <a:extLst>
              <a:ext uri="{FF2B5EF4-FFF2-40B4-BE49-F238E27FC236}">
                <a16:creationId xmlns:a16="http://schemas.microsoft.com/office/drawing/2014/main" id="{2417172F-7E97-4E7F-8572-6970CEECDD70}"/>
              </a:ext>
            </a:extLst>
          </p:cNvPr>
          <p:cNvSpPr/>
          <p:nvPr/>
        </p:nvSpPr>
        <p:spPr>
          <a:xfrm rot="5400000">
            <a:off x="5175812" y="-167829"/>
            <a:ext cx="1840376" cy="217604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F5946B2-FCE9-44B2-8331-7334369B7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548" y="60644"/>
            <a:ext cx="2284486" cy="142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75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8739DE-8EA6-D745-8873-67D20E700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76336"/>
            <a:ext cx="7886700" cy="3379920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fr-FR" sz="2400" dirty="0"/>
              <a:t>A un-exhaustive and </a:t>
            </a:r>
            <a:r>
              <a:rPr lang="fr-FR" sz="2400" dirty="0" err="1"/>
              <a:t>biased</a:t>
            </a:r>
            <a:r>
              <a:rPr lang="fr-FR" sz="2400" dirty="0"/>
              <a:t> </a:t>
            </a:r>
            <a:r>
              <a:rPr lang="fr-FR" sz="2400" dirty="0" err="1"/>
              <a:t>overview</a:t>
            </a:r>
            <a:r>
              <a:rPr lang="fr-FR" sz="2400" dirty="0"/>
              <a:t> </a:t>
            </a:r>
            <a:br>
              <a:rPr lang="fr-FR" sz="2400" dirty="0"/>
            </a:br>
            <a:r>
              <a:rPr lang="fr-FR" sz="2400" dirty="0"/>
              <a:t>of </a:t>
            </a:r>
            <a:r>
              <a:rPr lang="fr-FR" sz="2400" dirty="0" err="1"/>
              <a:t>common</a:t>
            </a:r>
            <a:r>
              <a:rPr lang="fr-FR" sz="2400" dirty="0"/>
              <a:t> </a:t>
            </a:r>
            <a:r>
              <a:rPr lang="fr-FR" sz="2400" dirty="0" err="1"/>
              <a:t>developments</a:t>
            </a:r>
            <a:r>
              <a:rPr lang="fr-FR" sz="2400" dirty="0"/>
              <a:t> </a:t>
            </a:r>
            <a:br>
              <a:rPr lang="fr-FR" sz="2400" dirty="0"/>
            </a:br>
            <a:r>
              <a:rPr lang="fr-FR" sz="2400" dirty="0"/>
              <a:t>in </a:t>
            </a:r>
            <a:r>
              <a:rPr lang="fr-FR" sz="2400" dirty="0" err="1"/>
              <a:t>astroparticle</a:t>
            </a:r>
            <a:r>
              <a:rPr lang="fr-FR" sz="2400" dirty="0"/>
              <a:t> </a:t>
            </a:r>
            <a:r>
              <a:rPr lang="fr-FR" sz="2400" dirty="0" err="1"/>
              <a:t>physics</a:t>
            </a:r>
            <a:r>
              <a:rPr lang="fr-FR" sz="2400" dirty="0"/>
              <a:t> </a:t>
            </a:r>
            <a:br>
              <a:rPr lang="fr-FR" sz="2400" dirty="0"/>
            </a:br>
            <a:r>
              <a:rPr lang="fr-FR" sz="2400" dirty="0" err="1"/>
              <a:t>under</a:t>
            </a:r>
            <a:r>
              <a:rPr lang="fr-FR" sz="2400" dirty="0"/>
              <a:t> ESCAPE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1AB070-2BEB-FB46-B029-9AA5BD118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3</a:t>
            </a:fld>
            <a:endParaRPr lang="it-IT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E3FACAB-662C-4DD2-B11E-B9F2085EE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2197" y="6356352"/>
            <a:ext cx="2803585" cy="365125"/>
          </a:xfrm>
        </p:spPr>
        <p:txBody>
          <a:bodyPr/>
          <a:lstStyle/>
          <a:p>
            <a:r>
              <a:rPr lang="it-IT" dirty="0"/>
              <a:t>ESCAPE OSSR Webinar</a:t>
            </a:r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7C62D9C6-6016-4B26-A0E8-7CFCBF560E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55885" y="6356352"/>
            <a:ext cx="1171036" cy="365125"/>
          </a:xfrm>
        </p:spPr>
        <p:txBody>
          <a:bodyPr/>
          <a:lstStyle/>
          <a:p>
            <a:r>
              <a:rPr lang="fr-FR" dirty="0"/>
              <a:t>17/02/2021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0965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79B457-EE0D-44C6-93FF-DC2C2F3EE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it-IT" dirty="0" err="1"/>
              <a:t>agnpy</a:t>
            </a:r>
            <a:endParaRPr lang="it-IT" dirty="0"/>
          </a:p>
          <a:p>
            <a:pPr>
              <a:lnSpc>
                <a:spcPct val="150000"/>
              </a:lnSpc>
            </a:pPr>
            <a:r>
              <a:rPr lang="it-IT" dirty="0" err="1"/>
              <a:t>IndexedConv</a:t>
            </a:r>
            <a:endParaRPr lang="it-IT" dirty="0"/>
          </a:p>
          <a:p>
            <a:pPr>
              <a:lnSpc>
                <a:spcPct val="150000"/>
              </a:lnSpc>
            </a:pPr>
            <a:r>
              <a:rPr lang="it-IT" dirty="0" err="1"/>
              <a:t>ConCORDIA</a:t>
            </a:r>
            <a:endParaRPr lang="it-IT" dirty="0"/>
          </a:p>
          <a:p>
            <a:pPr>
              <a:lnSpc>
                <a:spcPct val="150000"/>
              </a:lnSpc>
            </a:pPr>
            <a:r>
              <a:rPr lang="it-IT" dirty="0" err="1"/>
              <a:t>gLike</a:t>
            </a:r>
            <a:endParaRPr lang="it-IT" dirty="0"/>
          </a:p>
          <a:p>
            <a:pPr>
              <a:lnSpc>
                <a:spcPct val="150000"/>
              </a:lnSpc>
            </a:pPr>
            <a:r>
              <a:rPr lang="it-IT" dirty="0"/>
              <a:t>machine </a:t>
            </a:r>
            <a:r>
              <a:rPr lang="it-IT" dirty="0" err="1"/>
              <a:t>learning</a:t>
            </a:r>
            <a:r>
              <a:rPr lang="it-IT" dirty="0"/>
              <a:t> and pipeline </a:t>
            </a:r>
            <a:r>
              <a:rPr lang="it-IT" dirty="0" err="1"/>
              <a:t>developments</a:t>
            </a:r>
            <a:r>
              <a:rPr lang="it-IT" dirty="0"/>
              <a:t> for CTA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754407E-4259-4AB6-A14D-1C2AE0FEE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27201" y="6346704"/>
            <a:ext cx="548986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4</a:t>
            </a:fld>
            <a:endParaRPr lang="it-IT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D2DE86D-A532-442E-810F-25FE14DAE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2197" y="6356352"/>
            <a:ext cx="2803585" cy="365125"/>
          </a:xfrm>
        </p:spPr>
        <p:txBody>
          <a:bodyPr/>
          <a:lstStyle/>
          <a:p>
            <a:r>
              <a:rPr lang="it-IT" dirty="0"/>
              <a:t>ESCAPE OSSR Webinar</a:t>
            </a:r>
          </a:p>
        </p:txBody>
      </p: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C1B226F3-F39E-44F1-98C4-080D0DB921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55885" y="6356352"/>
            <a:ext cx="1171036" cy="365125"/>
          </a:xfrm>
        </p:spPr>
        <p:txBody>
          <a:bodyPr/>
          <a:lstStyle/>
          <a:p>
            <a:r>
              <a:rPr lang="fr-FR" dirty="0"/>
              <a:t>17/02/2021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37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EB4EA6-EEC5-D04A-A1F1-2117C8F9C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AGNPY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F8B4F8-AB12-2D45-8F1E-0B18E9C1E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Computation of multi-</a:t>
            </a:r>
            <a:r>
              <a:rPr lang="fr-FR" dirty="0" err="1"/>
              <a:t>wavelength</a:t>
            </a:r>
            <a:r>
              <a:rPr lang="fr-FR" dirty="0"/>
              <a:t> photon </a:t>
            </a:r>
            <a:r>
              <a:rPr lang="fr-FR" dirty="0" err="1"/>
              <a:t>spectra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produced</a:t>
            </a:r>
            <a:r>
              <a:rPr lang="fr-FR" dirty="0"/>
              <a:t> by </a:t>
            </a:r>
            <a:r>
              <a:rPr lang="fr-FR" dirty="0" err="1"/>
              <a:t>leptonic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radiative </a:t>
            </a:r>
            <a:r>
              <a:rPr lang="fr-FR" dirty="0" err="1"/>
              <a:t>processes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in </a:t>
            </a:r>
            <a:r>
              <a:rPr lang="fr-FR" dirty="0" err="1"/>
              <a:t>jetted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Active </a:t>
            </a:r>
            <a:r>
              <a:rPr lang="fr-FR" dirty="0" err="1"/>
              <a:t>Galactic</a:t>
            </a:r>
            <a:r>
              <a:rPr lang="fr-FR" dirty="0"/>
              <a:t> </a:t>
            </a:r>
            <a:r>
              <a:rPr lang="fr-FR" dirty="0" err="1"/>
              <a:t>Nuclei</a:t>
            </a:r>
            <a:endParaRPr lang="fr-FR" dirty="0"/>
          </a:p>
          <a:p>
            <a:endParaRPr lang="fr-FR" dirty="0"/>
          </a:p>
          <a:p>
            <a:r>
              <a:rPr lang="fr-FR" dirty="0"/>
              <a:t>Python open-source </a:t>
            </a:r>
            <a:r>
              <a:rPr lang="fr-FR" dirty="0" err="1"/>
              <a:t>tool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the </a:t>
            </a:r>
            <a:r>
              <a:rPr lang="fr-FR" dirty="0" err="1"/>
              <a:t>astropy</a:t>
            </a:r>
            <a:r>
              <a:rPr lang="fr-FR" dirty="0"/>
              <a:t> </a:t>
            </a:r>
            <a:r>
              <a:rPr lang="fr-FR" dirty="0" err="1"/>
              <a:t>ecosystem</a:t>
            </a:r>
            <a:r>
              <a:rPr lang="fr-FR" dirty="0"/>
              <a:t> (</a:t>
            </a:r>
            <a:r>
              <a:rPr lang="fr-FR" dirty="0">
                <a:hlinkClick r:id="rId2"/>
              </a:rPr>
              <a:t>affiliated package</a:t>
            </a:r>
            <a:r>
              <a:rPr lang="fr-FR" dirty="0"/>
              <a:t>)</a:t>
            </a:r>
          </a:p>
          <a:p>
            <a:r>
              <a:rPr lang="fr-FR" dirty="0" err="1"/>
              <a:t>Core</a:t>
            </a:r>
            <a:r>
              <a:rPr lang="fr-FR" dirty="0"/>
              <a:t> modules to model </a:t>
            </a:r>
            <a:r>
              <a:rPr lang="fr-FR" dirty="0" err="1"/>
              <a:t>AGNs</a:t>
            </a:r>
            <a:r>
              <a:rPr lang="fr-FR" dirty="0"/>
              <a:t> in a </a:t>
            </a:r>
            <a:r>
              <a:rPr lang="fr-FR" dirty="0" err="1"/>
              <a:t>reproducible</a:t>
            </a:r>
            <a:r>
              <a:rPr lang="fr-FR" dirty="0"/>
              <a:t> and </a:t>
            </a:r>
            <a:r>
              <a:rPr lang="fr-FR" dirty="0" err="1"/>
              <a:t>reusable</a:t>
            </a:r>
            <a:r>
              <a:rPr lang="fr-FR" dirty="0"/>
              <a:t> </a:t>
            </a:r>
            <a:r>
              <a:rPr lang="fr-FR" dirty="0" err="1"/>
              <a:t>fashion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828B7C-491F-2C47-A6AB-F794AF013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5</a:t>
            </a:fld>
            <a:endParaRPr lang="it-IT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F54D703-8953-5846-BCC4-0C55072A9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746" y="235282"/>
            <a:ext cx="2137106" cy="158732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8FA4DE9-57DF-AA40-B0FB-5A758CF0F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296" y="2136522"/>
            <a:ext cx="7317608" cy="1619302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8C60D28-0228-42AB-96B1-76DD8B168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2197" y="6356352"/>
            <a:ext cx="2803585" cy="365125"/>
          </a:xfrm>
        </p:spPr>
        <p:txBody>
          <a:bodyPr/>
          <a:lstStyle/>
          <a:p>
            <a:r>
              <a:rPr lang="it-IT" dirty="0"/>
              <a:t>ESCAPE OSSR Webinar</a:t>
            </a:r>
          </a:p>
        </p:txBody>
      </p:sp>
      <p:sp>
        <p:nvSpPr>
          <p:cNvPr id="11" name="Espace réservé de la date 3">
            <a:extLst>
              <a:ext uri="{FF2B5EF4-FFF2-40B4-BE49-F238E27FC236}">
                <a16:creationId xmlns:a16="http://schemas.microsoft.com/office/drawing/2014/main" id="{C977A9ED-D562-443C-9D12-630547CDE1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55885" y="6356352"/>
            <a:ext cx="1171036" cy="365125"/>
          </a:xfrm>
        </p:spPr>
        <p:txBody>
          <a:bodyPr/>
          <a:lstStyle/>
          <a:p>
            <a:r>
              <a:rPr lang="fr-FR" dirty="0"/>
              <a:t>17/02/2021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61083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EB4EA6-EEC5-D04A-A1F1-2117C8F9C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AGNPY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F8B4F8-AB12-2D45-8F1E-0B18E9C1E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 </a:t>
            </a:r>
            <a:r>
              <a:rPr lang="fr-FR" dirty="0">
                <a:hlinkClick r:id="rId2"/>
              </a:rPr>
              <a:t>code in the OSSR: </a:t>
            </a:r>
            <a:endParaRPr lang="fr-FR" dirty="0"/>
          </a:p>
          <a:p>
            <a:endParaRPr lang="fr-FR" dirty="0"/>
          </a:p>
          <a:p>
            <a:r>
              <a:rPr lang="fr-FR" dirty="0"/>
              <a:t> </a:t>
            </a:r>
            <a:r>
              <a:rPr lang="fr-FR" dirty="0">
                <a:hlinkClick r:id="rId3"/>
              </a:rPr>
              <a:t>documentation: https://agnpy.readthedocs.io/en/latest/</a:t>
            </a:r>
            <a:endParaRPr lang="fr-FR" dirty="0"/>
          </a:p>
          <a:p>
            <a:endParaRPr lang="fr-FR" dirty="0"/>
          </a:p>
          <a:p>
            <a:r>
              <a:rPr lang="fr-FR" dirty="0"/>
              <a:t> License: GNU General Public License v3.0</a:t>
            </a:r>
          </a:p>
          <a:p>
            <a:endParaRPr lang="fr-FR" dirty="0"/>
          </a:p>
          <a:p>
            <a:r>
              <a:rPr lang="fr-FR" dirty="0"/>
              <a:t> </a:t>
            </a:r>
            <a:r>
              <a:rPr lang="fr-FR" dirty="0">
                <a:hlinkClick r:id="rId4"/>
              </a:rPr>
              <a:t>See the onboarding presentation</a:t>
            </a:r>
            <a:endParaRPr lang="fr-FR" dirty="0"/>
          </a:p>
          <a:p>
            <a:endParaRPr lang="fr-FR" dirty="0"/>
          </a:p>
          <a:p>
            <a:r>
              <a:rPr lang="fr-FR" dirty="0"/>
              <a:t> Cite as: Cosimo </a:t>
            </a:r>
            <a:r>
              <a:rPr lang="fr-FR" dirty="0" err="1"/>
              <a:t>Nigro</a:t>
            </a:r>
            <a:r>
              <a:rPr lang="fr-FR" dirty="0"/>
              <a:t>, Julian </a:t>
            </a:r>
            <a:r>
              <a:rPr lang="fr-FR" dirty="0" err="1"/>
              <a:t>Sitarek</a:t>
            </a:r>
            <a:r>
              <a:rPr lang="fr-FR" dirty="0"/>
              <a:t>, Matt Craig, &amp; </a:t>
            </a:r>
            <a:r>
              <a:rPr lang="fr-FR" dirty="0" err="1"/>
              <a:t>Paweł</a:t>
            </a:r>
            <a:r>
              <a:rPr lang="fr-FR" dirty="0"/>
              <a:t> </a:t>
            </a:r>
            <a:r>
              <a:rPr lang="fr-FR" dirty="0" err="1"/>
              <a:t>Gliwny</a:t>
            </a:r>
            <a:r>
              <a:rPr lang="fr-FR" dirty="0"/>
              <a:t>. (2020, </a:t>
            </a:r>
            <a:r>
              <a:rPr lang="fr-FR" dirty="0" err="1"/>
              <a:t>December</a:t>
            </a:r>
            <a:r>
              <a:rPr lang="fr-FR" dirty="0"/>
              <a:t> 8). </a:t>
            </a:r>
            <a:r>
              <a:rPr lang="fr-FR" dirty="0" err="1"/>
              <a:t>cosimoNigro</a:t>
            </a:r>
            <a:r>
              <a:rPr lang="fr-FR" dirty="0"/>
              <a:t>/</a:t>
            </a:r>
            <a:r>
              <a:rPr lang="fr-FR" dirty="0" err="1"/>
              <a:t>agnpy</a:t>
            </a:r>
            <a:r>
              <a:rPr lang="fr-FR" dirty="0"/>
              <a:t>: v0.0.8 (Version v0.0.8). </a:t>
            </a:r>
            <a:r>
              <a:rPr lang="fr-FR" dirty="0" err="1"/>
              <a:t>Zenodo</a:t>
            </a:r>
            <a:r>
              <a:rPr lang="fr-FR" dirty="0"/>
              <a:t>. http://</a:t>
            </a:r>
            <a:r>
              <a:rPr lang="fr-FR" dirty="0" err="1"/>
              <a:t>doi.org</a:t>
            </a:r>
            <a:r>
              <a:rPr lang="fr-FR" dirty="0"/>
              <a:t>/10.5281/zenodo.4311271</a:t>
            </a:r>
          </a:p>
          <a:p>
            <a:endParaRPr lang="fr-FR" dirty="0">
              <a:hlinkClick r:id="rId2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828B7C-491F-2C47-A6AB-F794AF013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6</a:t>
            </a:fld>
            <a:endParaRPr lang="it-IT" dirty="0"/>
          </a:p>
        </p:txBody>
      </p:sp>
      <p:pic>
        <p:nvPicPr>
          <p:cNvPr id="12" name="Graphique 11">
            <a:hlinkClick r:id="rId2"/>
            <a:extLst>
              <a:ext uri="{FF2B5EF4-FFF2-40B4-BE49-F238E27FC236}">
                <a16:creationId xmlns:a16="http://schemas.microsoft.com/office/drawing/2014/main" id="{C359AB73-BD6A-3C41-BAC1-B8F8D4445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29760" y="1318333"/>
            <a:ext cx="3139821" cy="338829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208D7FC-D458-4A5A-BE5B-A64779F28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2197" y="6356352"/>
            <a:ext cx="2803585" cy="365125"/>
          </a:xfrm>
        </p:spPr>
        <p:txBody>
          <a:bodyPr/>
          <a:lstStyle/>
          <a:p>
            <a:r>
              <a:rPr lang="it-IT" dirty="0"/>
              <a:t>ESCAPE OSSR Webinar</a:t>
            </a:r>
          </a:p>
        </p:txBody>
      </p: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625CA552-496A-4852-A638-53F94174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55885" y="6356352"/>
            <a:ext cx="1171036" cy="365125"/>
          </a:xfrm>
        </p:spPr>
        <p:txBody>
          <a:bodyPr/>
          <a:lstStyle/>
          <a:p>
            <a:r>
              <a:rPr lang="fr-FR" dirty="0"/>
              <a:t>17/02/2021</a:t>
            </a:r>
            <a:endParaRPr lang="it-IT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10B7840-E93B-3C4C-9F6E-E2A268DA7F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7746" y="235282"/>
            <a:ext cx="2137106" cy="158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29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EBE4B3-B24F-A145-93FA-61ED5C11D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IndexedConv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7837BE-90B4-7C45-8D33-C06569082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0457" y="1353681"/>
            <a:ext cx="7886700" cy="930084"/>
          </a:xfrm>
        </p:spPr>
        <p:txBody>
          <a:bodyPr>
            <a:noAutofit/>
          </a:bodyPr>
          <a:lstStyle/>
          <a:p>
            <a:r>
              <a:rPr lang="fr-FR" sz="2200" dirty="0" err="1"/>
              <a:t>Perform</a:t>
            </a:r>
            <a:r>
              <a:rPr lang="fr-FR" sz="2200" dirty="0"/>
              <a:t> convolution and </a:t>
            </a:r>
            <a:r>
              <a:rPr lang="fr-FR" sz="2200" dirty="0" err="1"/>
              <a:t>pooling</a:t>
            </a:r>
            <a:r>
              <a:rPr lang="fr-FR" sz="2200" dirty="0"/>
              <a:t> </a:t>
            </a:r>
            <a:r>
              <a:rPr lang="fr-FR" sz="2200" dirty="0" err="1"/>
              <a:t>operations</a:t>
            </a:r>
            <a:r>
              <a:rPr lang="fr-FR" sz="2200" dirty="0"/>
              <a:t> </a:t>
            </a:r>
            <a:br>
              <a:rPr lang="fr-FR" sz="2200" dirty="0"/>
            </a:br>
            <a:r>
              <a:rPr lang="fr-FR" sz="2200" dirty="0"/>
              <a:t>on </a:t>
            </a:r>
            <a:r>
              <a:rPr lang="fr-FR" sz="2200" dirty="0" err="1"/>
              <a:t>non-Euclidian</a:t>
            </a:r>
            <a:r>
              <a:rPr lang="fr-FR" sz="2200" dirty="0"/>
              <a:t> </a:t>
            </a:r>
            <a:r>
              <a:rPr lang="fr-FR" sz="2200" dirty="0" err="1"/>
              <a:t>grids</a:t>
            </a:r>
            <a:r>
              <a:rPr lang="fr-FR" sz="2200" dirty="0"/>
              <a:t> of data as an alternative </a:t>
            </a:r>
            <a:br>
              <a:rPr lang="fr-FR" sz="2200" dirty="0"/>
            </a:br>
            <a:r>
              <a:rPr lang="fr-FR" sz="2200" dirty="0"/>
              <a:t>to </a:t>
            </a:r>
            <a:r>
              <a:rPr lang="fr-FR" sz="2200" dirty="0" err="1"/>
              <a:t>masking</a:t>
            </a:r>
            <a:r>
              <a:rPr lang="fr-FR" sz="2200" dirty="0"/>
              <a:t> or </a:t>
            </a:r>
            <a:r>
              <a:rPr lang="fr-FR" sz="2200" dirty="0" err="1"/>
              <a:t>resampling</a:t>
            </a:r>
            <a:r>
              <a:rPr lang="fr-FR" sz="2200" dirty="0"/>
              <a:t> the data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105ADE-F242-1E4F-9DFE-E9CDEDC2E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7</a:t>
            </a:fld>
            <a:endParaRPr lang="it-IT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7083172-4B98-3D41-A701-B7C6477325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2628883" y="2186620"/>
            <a:ext cx="1932080" cy="2874922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60545257-637B-5141-84EB-6B5DCAFFA278}"/>
              </a:ext>
            </a:extLst>
          </p:cNvPr>
          <p:cNvGrpSpPr/>
          <p:nvPr/>
        </p:nvGrpSpPr>
        <p:grpSpPr>
          <a:xfrm>
            <a:off x="4672329" y="2953541"/>
            <a:ext cx="2099446" cy="1341078"/>
            <a:chOff x="6184234" y="1969715"/>
            <a:chExt cx="3169031" cy="2024304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C3E4CE53-133C-934E-B8D1-FCA90EDC3A1B}"/>
                </a:ext>
              </a:extLst>
            </p:cNvPr>
            <p:cNvGrpSpPr/>
            <p:nvPr/>
          </p:nvGrpSpPr>
          <p:grpSpPr>
            <a:xfrm>
              <a:off x="7337266" y="1978020"/>
              <a:ext cx="2015999" cy="2015999"/>
              <a:chOff x="7227724" y="1875253"/>
              <a:chExt cx="2015999" cy="2015999"/>
            </a:xfrm>
          </p:grpSpPr>
          <p:pic>
            <p:nvPicPr>
              <p:cNvPr id="13" name="Picture 9">
                <a:extLst>
                  <a:ext uri="{FF2B5EF4-FFF2-40B4-BE49-F238E27FC236}">
                    <a16:creationId xmlns:a16="http://schemas.microsoft.com/office/drawing/2014/main" id="{741CC0AA-6981-C745-B44D-718808D34A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96291" y="1918294"/>
                <a:ext cx="1682621" cy="1815506"/>
              </a:xfrm>
              <a:prstGeom prst="rect">
                <a:avLst/>
              </a:prstGeom>
            </p:spPr>
          </p:pic>
          <p:grpSp>
            <p:nvGrpSpPr>
              <p:cNvPr id="14" name="Groupe 13">
                <a:extLst>
                  <a:ext uri="{FF2B5EF4-FFF2-40B4-BE49-F238E27FC236}">
                    <a16:creationId xmlns:a16="http://schemas.microsoft.com/office/drawing/2014/main" id="{98ECC9D6-4027-F344-82F2-ACBD8763E175}"/>
                  </a:ext>
                </a:extLst>
              </p:cNvPr>
              <p:cNvGrpSpPr/>
              <p:nvPr/>
            </p:nvGrpSpPr>
            <p:grpSpPr>
              <a:xfrm>
                <a:off x="7227724" y="1875253"/>
                <a:ext cx="2015999" cy="2015999"/>
                <a:chOff x="7215313" y="1870201"/>
                <a:chExt cx="2015999" cy="2015999"/>
              </a:xfrm>
            </p:grpSpPr>
            <p:sp>
              <p:nvSpPr>
                <p:cNvPr id="15" name="Oval 10">
                  <a:extLst>
                    <a:ext uri="{FF2B5EF4-FFF2-40B4-BE49-F238E27FC236}">
                      <a16:creationId xmlns:a16="http://schemas.microsoft.com/office/drawing/2014/main" id="{91796AAC-191B-AB42-8F1A-1059EEE9ADF8}"/>
                    </a:ext>
                  </a:extLst>
                </p:cNvPr>
                <p:cNvSpPr/>
                <p:nvPr/>
              </p:nvSpPr>
              <p:spPr>
                <a:xfrm>
                  <a:off x="7215313" y="1870201"/>
                  <a:ext cx="2015999" cy="2015999"/>
                </a:xfrm>
                <a:prstGeom prst="ellipse">
                  <a:avLst/>
                </a:prstGeom>
                <a:noFill/>
                <a:ln w="3397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16" name="Oval 14">
                  <a:extLst>
                    <a:ext uri="{FF2B5EF4-FFF2-40B4-BE49-F238E27FC236}">
                      <a16:creationId xmlns:a16="http://schemas.microsoft.com/office/drawing/2014/main" id="{D9EADFC3-0D2F-4442-B4DF-9CA4ED153DC2}"/>
                    </a:ext>
                  </a:extLst>
                </p:cNvPr>
                <p:cNvSpPr/>
                <p:nvPr/>
              </p:nvSpPr>
              <p:spPr>
                <a:xfrm>
                  <a:off x="7302694" y="1964189"/>
                  <a:ext cx="1841239" cy="1841239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 dirty="0"/>
                </a:p>
              </p:txBody>
            </p:sp>
          </p:grpSp>
        </p:grpSp>
        <p:sp>
          <p:nvSpPr>
            <p:cNvPr id="10" name="Oval 19">
              <a:extLst>
                <a:ext uri="{FF2B5EF4-FFF2-40B4-BE49-F238E27FC236}">
                  <a16:creationId xmlns:a16="http://schemas.microsoft.com/office/drawing/2014/main" id="{EC5C0A5A-2057-A049-93E7-AAD85FD8709C}"/>
                </a:ext>
              </a:extLst>
            </p:cNvPr>
            <p:cNvSpPr/>
            <p:nvPr/>
          </p:nvSpPr>
          <p:spPr>
            <a:xfrm>
              <a:off x="6184234" y="1969715"/>
              <a:ext cx="328600" cy="328602"/>
            </a:xfrm>
            <a:prstGeom prst="ellipse">
              <a:avLst/>
            </a:prstGeom>
            <a:noFill/>
            <a:ln w="38100">
              <a:solidFill>
                <a:srgbClr val="111D3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cxnSp>
          <p:nvCxnSpPr>
            <p:cNvPr id="11" name="Straight Connector 22">
              <a:extLst>
                <a:ext uri="{FF2B5EF4-FFF2-40B4-BE49-F238E27FC236}">
                  <a16:creationId xmlns:a16="http://schemas.microsoft.com/office/drawing/2014/main" id="{46EF539E-D923-CD4A-921F-CDB69BAB6236}"/>
                </a:ext>
              </a:extLst>
            </p:cNvPr>
            <p:cNvCxnSpPr>
              <a:cxnSpLocks/>
              <a:stCxn id="10" idx="7"/>
              <a:endCxn id="16" idx="0"/>
            </p:cNvCxnSpPr>
            <p:nvPr/>
          </p:nvCxnSpPr>
          <p:spPr>
            <a:xfrm>
              <a:off x="6464712" y="2017838"/>
              <a:ext cx="1880555" cy="541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24">
              <a:extLst>
                <a:ext uri="{FF2B5EF4-FFF2-40B4-BE49-F238E27FC236}">
                  <a16:creationId xmlns:a16="http://schemas.microsoft.com/office/drawing/2014/main" id="{98567A79-03D8-5C4D-BE73-E240495190B6}"/>
                </a:ext>
              </a:extLst>
            </p:cNvPr>
            <p:cNvCxnSpPr>
              <a:cxnSpLocks/>
              <a:stCxn id="10" idx="4"/>
              <a:endCxn id="16" idx="3"/>
            </p:cNvCxnSpPr>
            <p:nvPr/>
          </p:nvCxnSpPr>
          <p:spPr>
            <a:xfrm>
              <a:off x="6348534" y="2298317"/>
              <a:ext cx="1345756" cy="134528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oogle Shape;343;p23">
            <a:extLst>
              <a:ext uri="{FF2B5EF4-FFF2-40B4-BE49-F238E27FC236}">
                <a16:creationId xmlns:a16="http://schemas.microsoft.com/office/drawing/2014/main" id="{365A3084-2D03-B14D-9F59-3F43E796C7CE}"/>
              </a:ext>
            </a:extLst>
          </p:cNvPr>
          <p:cNvGrpSpPr/>
          <p:nvPr/>
        </p:nvGrpSpPr>
        <p:grpSpPr>
          <a:xfrm>
            <a:off x="9205768" y="948781"/>
            <a:ext cx="1931961" cy="1823523"/>
            <a:chOff x="1400968" y="1795770"/>
            <a:chExt cx="2650015" cy="2477302"/>
          </a:xfrm>
        </p:grpSpPr>
        <p:sp>
          <p:nvSpPr>
            <p:cNvPr id="18" name="Google Shape;344;p23">
              <a:extLst>
                <a:ext uri="{FF2B5EF4-FFF2-40B4-BE49-F238E27FC236}">
                  <a16:creationId xmlns:a16="http://schemas.microsoft.com/office/drawing/2014/main" id="{BFF0FBAA-1D0A-E44A-931D-7BA2BABCA57A}"/>
                </a:ext>
              </a:extLst>
            </p:cNvPr>
            <p:cNvSpPr/>
            <p:nvPr/>
          </p:nvSpPr>
          <p:spPr>
            <a:xfrm rot="5400000">
              <a:off x="1893821" y="2763042"/>
              <a:ext cx="604200" cy="529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6FA8DC"/>
            </a:solidFill>
            <a:ln w="952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345;p23">
              <a:extLst>
                <a:ext uri="{FF2B5EF4-FFF2-40B4-BE49-F238E27FC236}">
                  <a16:creationId xmlns:a16="http://schemas.microsoft.com/office/drawing/2014/main" id="{0BD66061-6B23-304B-A037-5207CE5B8537}"/>
                </a:ext>
              </a:extLst>
            </p:cNvPr>
            <p:cNvSpPr/>
            <p:nvPr/>
          </p:nvSpPr>
          <p:spPr>
            <a:xfrm rot="5400000">
              <a:off x="2423875" y="2763042"/>
              <a:ext cx="604200" cy="529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DD7E6B"/>
            </a:solidFill>
            <a:ln w="952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346;p23">
              <a:extLst>
                <a:ext uri="{FF2B5EF4-FFF2-40B4-BE49-F238E27FC236}">
                  <a16:creationId xmlns:a16="http://schemas.microsoft.com/office/drawing/2014/main" id="{50E9F820-8F35-8E40-B5D4-018CAB476A90}"/>
                </a:ext>
              </a:extLst>
            </p:cNvPr>
            <p:cNvSpPr/>
            <p:nvPr/>
          </p:nvSpPr>
          <p:spPr>
            <a:xfrm rot="5400000">
              <a:off x="2174563" y="3234557"/>
              <a:ext cx="604200" cy="529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6FA8DC"/>
            </a:solidFill>
            <a:ln w="952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347;p23">
              <a:extLst>
                <a:ext uri="{FF2B5EF4-FFF2-40B4-BE49-F238E27FC236}">
                  <a16:creationId xmlns:a16="http://schemas.microsoft.com/office/drawing/2014/main" id="{EA4724F3-D6D8-EF42-8C3F-4F23B12BC4FE}"/>
                </a:ext>
              </a:extLst>
            </p:cNvPr>
            <p:cNvSpPr/>
            <p:nvPr/>
          </p:nvSpPr>
          <p:spPr>
            <a:xfrm rot="5400000">
              <a:off x="2174563" y="2300166"/>
              <a:ext cx="604200" cy="529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6FA8DC"/>
            </a:solidFill>
            <a:ln w="952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48;p23">
              <a:extLst>
                <a:ext uri="{FF2B5EF4-FFF2-40B4-BE49-F238E27FC236}">
                  <a16:creationId xmlns:a16="http://schemas.microsoft.com/office/drawing/2014/main" id="{1B6D6A61-8848-314C-B2F9-D4E9EA7E6610}"/>
                </a:ext>
              </a:extLst>
            </p:cNvPr>
            <p:cNvSpPr/>
            <p:nvPr/>
          </p:nvSpPr>
          <p:spPr>
            <a:xfrm rot="5400000">
              <a:off x="2953929" y="2758723"/>
              <a:ext cx="604200" cy="529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6FA8DC"/>
            </a:solidFill>
            <a:ln w="952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49;p23">
              <a:extLst>
                <a:ext uri="{FF2B5EF4-FFF2-40B4-BE49-F238E27FC236}">
                  <a16:creationId xmlns:a16="http://schemas.microsoft.com/office/drawing/2014/main" id="{29FE41FD-2F80-DA47-AE1D-8D10958C7152}"/>
                </a:ext>
              </a:extLst>
            </p:cNvPr>
            <p:cNvSpPr/>
            <p:nvPr/>
          </p:nvSpPr>
          <p:spPr>
            <a:xfrm rot="5400000">
              <a:off x="2704617" y="3230238"/>
              <a:ext cx="604200" cy="529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6FA8DC"/>
            </a:solidFill>
            <a:ln w="952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50;p23">
              <a:extLst>
                <a:ext uri="{FF2B5EF4-FFF2-40B4-BE49-F238E27FC236}">
                  <a16:creationId xmlns:a16="http://schemas.microsoft.com/office/drawing/2014/main" id="{C68F5C4D-0B52-9743-83C8-4EDD4C8FF1ED}"/>
                </a:ext>
              </a:extLst>
            </p:cNvPr>
            <p:cNvSpPr/>
            <p:nvPr/>
          </p:nvSpPr>
          <p:spPr>
            <a:xfrm rot="5400000">
              <a:off x="2704617" y="2295847"/>
              <a:ext cx="604200" cy="529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6FA8DC"/>
            </a:solidFill>
            <a:ln w="952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51;p23">
              <a:extLst>
                <a:ext uri="{FF2B5EF4-FFF2-40B4-BE49-F238E27FC236}">
                  <a16:creationId xmlns:a16="http://schemas.microsoft.com/office/drawing/2014/main" id="{A1828825-610D-DB40-8AE2-DDEA5E5BA185}"/>
                </a:ext>
              </a:extLst>
            </p:cNvPr>
            <p:cNvSpPr/>
            <p:nvPr/>
          </p:nvSpPr>
          <p:spPr>
            <a:xfrm rot="5400000">
              <a:off x="2423875" y="1837290"/>
              <a:ext cx="604200" cy="529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EECE1"/>
            </a:solidFill>
            <a:ln w="952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2;p23">
              <a:extLst>
                <a:ext uri="{FF2B5EF4-FFF2-40B4-BE49-F238E27FC236}">
                  <a16:creationId xmlns:a16="http://schemas.microsoft.com/office/drawing/2014/main" id="{B128AC3F-9AB7-064B-88F1-A31411FA96FF}"/>
                </a:ext>
              </a:extLst>
            </p:cNvPr>
            <p:cNvSpPr/>
            <p:nvPr/>
          </p:nvSpPr>
          <p:spPr>
            <a:xfrm rot="5400000">
              <a:off x="3232737" y="2295847"/>
              <a:ext cx="604200" cy="529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EECE1"/>
            </a:solidFill>
            <a:ln w="952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53;p23">
              <a:extLst>
                <a:ext uri="{FF2B5EF4-FFF2-40B4-BE49-F238E27FC236}">
                  <a16:creationId xmlns:a16="http://schemas.microsoft.com/office/drawing/2014/main" id="{66BCBB02-9C1C-E54C-81CB-287CAFE1C729}"/>
                </a:ext>
              </a:extLst>
            </p:cNvPr>
            <p:cNvSpPr/>
            <p:nvPr/>
          </p:nvSpPr>
          <p:spPr>
            <a:xfrm rot="5400000">
              <a:off x="2953929" y="1832970"/>
              <a:ext cx="604200" cy="529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EECE1"/>
            </a:solidFill>
            <a:ln w="952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54;p23">
              <a:extLst>
                <a:ext uri="{FF2B5EF4-FFF2-40B4-BE49-F238E27FC236}">
                  <a16:creationId xmlns:a16="http://schemas.microsoft.com/office/drawing/2014/main" id="{85AA57FA-0B3F-7944-AE4E-050E377A62AF}"/>
                </a:ext>
              </a:extLst>
            </p:cNvPr>
            <p:cNvSpPr/>
            <p:nvPr/>
          </p:nvSpPr>
          <p:spPr>
            <a:xfrm rot="5400000">
              <a:off x="2443539" y="3700532"/>
              <a:ext cx="604200" cy="529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EECE1"/>
            </a:solidFill>
            <a:ln w="952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355;p23">
              <a:extLst>
                <a:ext uri="{FF2B5EF4-FFF2-40B4-BE49-F238E27FC236}">
                  <a16:creationId xmlns:a16="http://schemas.microsoft.com/office/drawing/2014/main" id="{5046012E-26C8-A44F-BF0D-E1B6120361F5}"/>
                </a:ext>
              </a:extLst>
            </p:cNvPr>
            <p:cNvSpPr/>
            <p:nvPr/>
          </p:nvSpPr>
          <p:spPr>
            <a:xfrm rot="5400000">
              <a:off x="3222905" y="3234530"/>
              <a:ext cx="604200" cy="529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EECE1"/>
            </a:solidFill>
            <a:ln w="952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56;p23">
              <a:extLst>
                <a:ext uri="{FF2B5EF4-FFF2-40B4-BE49-F238E27FC236}">
                  <a16:creationId xmlns:a16="http://schemas.microsoft.com/office/drawing/2014/main" id="{7B73D9D4-EFCF-AA4F-A4CE-6359AEB386BA}"/>
                </a:ext>
              </a:extLst>
            </p:cNvPr>
            <p:cNvSpPr/>
            <p:nvPr/>
          </p:nvSpPr>
          <p:spPr>
            <a:xfrm rot="5400000">
              <a:off x="2963761" y="3706045"/>
              <a:ext cx="604200" cy="529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EECE1"/>
            </a:solidFill>
            <a:ln w="952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57;p23">
              <a:extLst>
                <a:ext uri="{FF2B5EF4-FFF2-40B4-BE49-F238E27FC236}">
                  <a16:creationId xmlns:a16="http://schemas.microsoft.com/office/drawing/2014/main" id="{E9ADC53F-90B7-6F4E-97F2-A5F2900E7524}"/>
                </a:ext>
              </a:extLst>
            </p:cNvPr>
            <p:cNvSpPr/>
            <p:nvPr/>
          </p:nvSpPr>
          <p:spPr>
            <a:xfrm rot="5400000">
              <a:off x="3483983" y="2769494"/>
              <a:ext cx="604200" cy="529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EECE1"/>
            </a:solidFill>
            <a:ln w="952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58;p23">
              <a:extLst>
                <a:ext uri="{FF2B5EF4-FFF2-40B4-BE49-F238E27FC236}">
                  <a16:creationId xmlns:a16="http://schemas.microsoft.com/office/drawing/2014/main" id="{CCE32A94-2F4E-464E-995B-97D14F1530E8}"/>
                </a:ext>
              </a:extLst>
            </p:cNvPr>
            <p:cNvSpPr/>
            <p:nvPr/>
          </p:nvSpPr>
          <p:spPr>
            <a:xfrm rot="5400000">
              <a:off x="1363768" y="2754404"/>
              <a:ext cx="604200" cy="529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EECE1"/>
            </a:solidFill>
            <a:ln w="952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59;p23">
              <a:extLst>
                <a:ext uri="{FF2B5EF4-FFF2-40B4-BE49-F238E27FC236}">
                  <a16:creationId xmlns:a16="http://schemas.microsoft.com/office/drawing/2014/main" id="{C55E0A3D-6281-3441-8FA4-53804F0C2D09}"/>
                </a:ext>
              </a:extLst>
            </p:cNvPr>
            <p:cNvSpPr/>
            <p:nvPr/>
          </p:nvSpPr>
          <p:spPr>
            <a:xfrm rot="5400000">
              <a:off x="1644509" y="3225919"/>
              <a:ext cx="604200" cy="529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EECE1"/>
            </a:solidFill>
            <a:ln w="952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60;p23">
              <a:extLst>
                <a:ext uri="{FF2B5EF4-FFF2-40B4-BE49-F238E27FC236}">
                  <a16:creationId xmlns:a16="http://schemas.microsoft.com/office/drawing/2014/main" id="{49AAA619-F8DB-A047-B0D6-7058E704E85F}"/>
                </a:ext>
              </a:extLst>
            </p:cNvPr>
            <p:cNvSpPr/>
            <p:nvPr/>
          </p:nvSpPr>
          <p:spPr>
            <a:xfrm rot="5400000">
              <a:off x="1634677" y="2291527"/>
              <a:ext cx="604200" cy="529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EECE1"/>
            </a:solidFill>
            <a:ln w="952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61;p23">
              <a:extLst>
                <a:ext uri="{FF2B5EF4-FFF2-40B4-BE49-F238E27FC236}">
                  <a16:creationId xmlns:a16="http://schemas.microsoft.com/office/drawing/2014/main" id="{F55D8682-3F5C-9D42-A3C9-AC9BFD431084}"/>
                </a:ext>
              </a:extLst>
            </p:cNvPr>
            <p:cNvSpPr/>
            <p:nvPr/>
          </p:nvSpPr>
          <p:spPr>
            <a:xfrm rot="5400000">
              <a:off x="1903653" y="3706072"/>
              <a:ext cx="604200" cy="529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EECE1"/>
            </a:solidFill>
            <a:ln w="952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2;p23">
              <a:extLst>
                <a:ext uri="{FF2B5EF4-FFF2-40B4-BE49-F238E27FC236}">
                  <a16:creationId xmlns:a16="http://schemas.microsoft.com/office/drawing/2014/main" id="{D592E531-C5AF-C14C-9F32-5458343465B9}"/>
                </a:ext>
              </a:extLst>
            </p:cNvPr>
            <p:cNvSpPr/>
            <p:nvPr/>
          </p:nvSpPr>
          <p:spPr>
            <a:xfrm rot="5400000">
              <a:off x="1893821" y="1837290"/>
              <a:ext cx="604200" cy="529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EECE1"/>
            </a:solidFill>
            <a:ln w="952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63;p23">
              <a:extLst>
                <a:ext uri="{FF2B5EF4-FFF2-40B4-BE49-F238E27FC236}">
                  <a16:creationId xmlns:a16="http://schemas.microsoft.com/office/drawing/2014/main" id="{5C1CDE7A-AF0C-754A-B5E8-9AFC2E602DA5}"/>
                </a:ext>
              </a:extLst>
            </p:cNvPr>
            <p:cNvSpPr txBox="1"/>
            <p:nvPr/>
          </p:nvSpPr>
          <p:spPr>
            <a:xfrm>
              <a:off x="2013095" y="1901805"/>
              <a:ext cx="3843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r>
                <a:rPr lang="fr-FR" sz="525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64;p23">
              <a:extLst>
                <a:ext uri="{FF2B5EF4-FFF2-40B4-BE49-F238E27FC236}">
                  <a16:creationId xmlns:a16="http://schemas.microsoft.com/office/drawing/2014/main" id="{DEFBD952-B574-344F-B942-9E3CB0BAAD97}"/>
                </a:ext>
              </a:extLst>
            </p:cNvPr>
            <p:cNvSpPr txBox="1"/>
            <p:nvPr/>
          </p:nvSpPr>
          <p:spPr>
            <a:xfrm>
              <a:off x="2560173" y="1901805"/>
              <a:ext cx="3843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r>
                <a:rPr lang="fr-FR" sz="525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65;p23">
              <a:extLst>
                <a:ext uri="{FF2B5EF4-FFF2-40B4-BE49-F238E27FC236}">
                  <a16:creationId xmlns:a16="http://schemas.microsoft.com/office/drawing/2014/main" id="{0CEC13D9-7721-2748-B5F9-BE5CAE7A0C38}"/>
                </a:ext>
              </a:extLst>
            </p:cNvPr>
            <p:cNvSpPr txBox="1"/>
            <p:nvPr/>
          </p:nvSpPr>
          <p:spPr>
            <a:xfrm>
              <a:off x="3107251" y="1901805"/>
              <a:ext cx="3843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r>
                <a:rPr lang="fr-FR" sz="525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366;p23">
              <a:extLst>
                <a:ext uri="{FF2B5EF4-FFF2-40B4-BE49-F238E27FC236}">
                  <a16:creationId xmlns:a16="http://schemas.microsoft.com/office/drawing/2014/main" id="{07A682D6-6044-814B-ADF3-224201B79019}"/>
                </a:ext>
              </a:extLst>
            </p:cNvPr>
            <p:cNvSpPr txBox="1"/>
            <p:nvPr/>
          </p:nvSpPr>
          <p:spPr>
            <a:xfrm>
              <a:off x="1732484" y="2351697"/>
              <a:ext cx="3843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r>
                <a:rPr lang="fr-FR" sz="525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367;p23">
              <a:extLst>
                <a:ext uri="{FF2B5EF4-FFF2-40B4-BE49-F238E27FC236}">
                  <a16:creationId xmlns:a16="http://schemas.microsoft.com/office/drawing/2014/main" id="{6F515CD9-6D09-5042-9A57-E37F460E0648}"/>
                </a:ext>
              </a:extLst>
            </p:cNvPr>
            <p:cNvSpPr txBox="1"/>
            <p:nvPr/>
          </p:nvSpPr>
          <p:spPr>
            <a:xfrm>
              <a:off x="2279562" y="2351697"/>
              <a:ext cx="3843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r>
                <a:rPr lang="fr-FR" sz="525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368;p23">
              <a:extLst>
                <a:ext uri="{FF2B5EF4-FFF2-40B4-BE49-F238E27FC236}">
                  <a16:creationId xmlns:a16="http://schemas.microsoft.com/office/drawing/2014/main" id="{B95EC9E6-E66F-2644-84FC-F0FE130F4DE2}"/>
                </a:ext>
              </a:extLst>
            </p:cNvPr>
            <p:cNvSpPr txBox="1"/>
            <p:nvPr/>
          </p:nvSpPr>
          <p:spPr>
            <a:xfrm>
              <a:off x="2826640" y="2351697"/>
              <a:ext cx="3843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r>
                <a:rPr lang="fr-FR" sz="525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369;p23">
              <a:extLst>
                <a:ext uri="{FF2B5EF4-FFF2-40B4-BE49-F238E27FC236}">
                  <a16:creationId xmlns:a16="http://schemas.microsoft.com/office/drawing/2014/main" id="{8CC08A82-EAD2-5045-9DC0-2EA7E8799CB6}"/>
                </a:ext>
              </a:extLst>
            </p:cNvPr>
            <p:cNvSpPr txBox="1"/>
            <p:nvPr/>
          </p:nvSpPr>
          <p:spPr>
            <a:xfrm>
              <a:off x="3393382" y="2351697"/>
              <a:ext cx="3843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r>
                <a:rPr lang="fr-FR" sz="525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370;p23">
              <a:extLst>
                <a:ext uri="{FF2B5EF4-FFF2-40B4-BE49-F238E27FC236}">
                  <a16:creationId xmlns:a16="http://schemas.microsoft.com/office/drawing/2014/main" id="{8202ACDB-6D5E-1547-962A-E1A099BE5C24}"/>
                </a:ext>
              </a:extLst>
            </p:cNvPr>
            <p:cNvSpPr txBox="1"/>
            <p:nvPr/>
          </p:nvSpPr>
          <p:spPr>
            <a:xfrm>
              <a:off x="1739556" y="3288790"/>
              <a:ext cx="3843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r>
                <a:rPr lang="fr-FR" sz="525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13</a:t>
              </a: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371;p23">
              <a:extLst>
                <a:ext uri="{FF2B5EF4-FFF2-40B4-BE49-F238E27FC236}">
                  <a16:creationId xmlns:a16="http://schemas.microsoft.com/office/drawing/2014/main" id="{081B50E0-FE27-C643-9D24-84E1C06747CD}"/>
                </a:ext>
              </a:extLst>
            </p:cNvPr>
            <p:cNvSpPr txBox="1"/>
            <p:nvPr/>
          </p:nvSpPr>
          <p:spPr>
            <a:xfrm>
              <a:off x="2286634" y="3288790"/>
              <a:ext cx="3843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r>
                <a:rPr lang="fr-FR" sz="525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14</a:t>
              </a:r>
              <a:endParaRPr sz="525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372;p23">
              <a:extLst>
                <a:ext uri="{FF2B5EF4-FFF2-40B4-BE49-F238E27FC236}">
                  <a16:creationId xmlns:a16="http://schemas.microsoft.com/office/drawing/2014/main" id="{2E3B8349-D732-5748-816E-1E61A23A6427}"/>
                </a:ext>
              </a:extLst>
            </p:cNvPr>
            <p:cNvSpPr txBox="1"/>
            <p:nvPr/>
          </p:nvSpPr>
          <p:spPr>
            <a:xfrm>
              <a:off x="2833712" y="3288790"/>
              <a:ext cx="3843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r>
                <a:rPr lang="fr-FR" sz="525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15</a:t>
              </a: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373;p23">
              <a:extLst>
                <a:ext uri="{FF2B5EF4-FFF2-40B4-BE49-F238E27FC236}">
                  <a16:creationId xmlns:a16="http://schemas.microsoft.com/office/drawing/2014/main" id="{47FE1EAB-B7DA-5748-A344-479CF465047F}"/>
                </a:ext>
              </a:extLst>
            </p:cNvPr>
            <p:cNvSpPr txBox="1"/>
            <p:nvPr/>
          </p:nvSpPr>
          <p:spPr>
            <a:xfrm>
              <a:off x="3380790" y="3288790"/>
              <a:ext cx="3843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r>
                <a:rPr lang="fr-FR" sz="525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16</a:t>
              </a: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374;p23">
              <a:extLst>
                <a:ext uri="{FF2B5EF4-FFF2-40B4-BE49-F238E27FC236}">
                  <a16:creationId xmlns:a16="http://schemas.microsoft.com/office/drawing/2014/main" id="{48976782-55E5-4145-B76D-0CB3043A84DD}"/>
                </a:ext>
              </a:extLst>
            </p:cNvPr>
            <p:cNvSpPr txBox="1"/>
            <p:nvPr/>
          </p:nvSpPr>
          <p:spPr>
            <a:xfrm>
              <a:off x="1458945" y="2820243"/>
              <a:ext cx="3843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r>
                <a:rPr lang="fr-FR" sz="525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375;p23">
              <a:extLst>
                <a:ext uri="{FF2B5EF4-FFF2-40B4-BE49-F238E27FC236}">
                  <a16:creationId xmlns:a16="http://schemas.microsoft.com/office/drawing/2014/main" id="{D60D5646-EFED-674D-90C9-577BB7555894}"/>
                </a:ext>
              </a:extLst>
            </p:cNvPr>
            <p:cNvSpPr txBox="1"/>
            <p:nvPr/>
          </p:nvSpPr>
          <p:spPr>
            <a:xfrm>
              <a:off x="2006023" y="2820243"/>
              <a:ext cx="3843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r>
                <a:rPr lang="fr-FR" sz="525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376;p23">
              <a:extLst>
                <a:ext uri="{FF2B5EF4-FFF2-40B4-BE49-F238E27FC236}">
                  <a16:creationId xmlns:a16="http://schemas.microsoft.com/office/drawing/2014/main" id="{8A1F37A6-9413-C84F-B765-6649B36131BC}"/>
                </a:ext>
              </a:extLst>
            </p:cNvPr>
            <p:cNvSpPr txBox="1"/>
            <p:nvPr/>
          </p:nvSpPr>
          <p:spPr>
            <a:xfrm>
              <a:off x="2553101" y="2820243"/>
              <a:ext cx="3843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r>
                <a:rPr lang="fr-FR" sz="525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377;p23">
              <a:extLst>
                <a:ext uri="{FF2B5EF4-FFF2-40B4-BE49-F238E27FC236}">
                  <a16:creationId xmlns:a16="http://schemas.microsoft.com/office/drawing/2014/main" id="{4A3682E9-87EC-364A-ABBF-D6886CA00258}"/>
                </a:ext>
              </a:extLst>
            </p:cNvPr>
            <p:cNvSpPr txBox="1"/>
            <p:nvPr/>
          </p:nvSpPr>
          <p:spPr>
            <a:xfrm>
              <a:off x="3100179" y="2820243"/>
              <a:ext cx="3843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r>
                <a:rPr lang="fr-FR" sz="525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11</a:t>
              </a: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378;p23">
              <a:extLst>
                <a:ext uri="{FF2B5EF4-FFF2-40B4-BE49-F238E27FC236}">
                  <a16:creationId xmlns:a16="http://schemas.microsoft.com/office/drawing/2014/main" id="{DC134654-A5FE-5241-8CF7-09C33925DD15}"/>
                </a:ext>
              </a:extLst>
            </p:cNvPr>
            <p:cNvSpPr txBox="1"/>
            <p:nvPr/>
          </p:nvSpPr>
          <p:spPr>
            <a:xfrm>
              <a:off x="3558087" y="2820243"/>
              <a:ext cx="3843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r>
                <a:rPr lang="fr-FR" sz="525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12</a:t>
              </a:r>
              <a:endParaRPr sz="525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379;p23">
              <a:extLst>
                <a:ext uri="{FF2B5EF4-FFF2-40B4-BE49-F238E27FC236}">
                  <a16:creationId xmlns:a16="http://schemas.microsoft.com/office/drawing/2014/main" id="{975A775A-B847-0748-A0A6-2CDE409546C2}"/>
                </a:ext>
              </a:extLst>
            </p:cNvPr>
            <p:cNvSpPr txBox="1"/>
            <p:nvPr/>
          </p:nvSpPr>
          <p:spPr>
            <a:xfrm>
              <a:off x="2016242" y="3767168"/>
              <a:ext cx="3843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r>
                <a:rPr lang="fr-FR" sz="525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17</a:t>
              </a: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380;p23">
              <a:extLst>
                <a:ext uri="{FF2B5EF4-FFF2-40B4-BE49-F238E27FC236}">
                  <a16:creationId xmlns:a16="http://schemas.microsoft.com/office/drawing/2014/main" id="{93D703E6-2ADD-B44A-85A2-BB9B893812A8}"/>
                </a:ext>
              </a:extLst>
            </p:cNvPr>
            <p:cNvSpPr txBox="1"/>
            <p:nvPr/>
          </p:nvSpPr>
          <p:spPr>
            <a:xfrm>
              <a:off x="2533824" y="3757336"/>
              <a:ext cx="3843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r>
                <a:rPr lang="fr-FR" sz="525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18</a:t>
              </a: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381;p23">
              <a:extLst>
                <a:ext uri="{FF2B5EF4-FFF2-40B4-BE49-F238E27FC236}">
                  <a16:creationId xmlns:a16="http://schemas.microsoft.com/office/drawing/2014/main" id="{A168D851-FEA8-BA49-BA4F-0A6FDF378E55}"/>
                </a:ext>
              </a:extLst>
            </p:cNvPr>
            <p:cNvSpPr txBox="1"/>
            <p:nvPr/>
          </p:nvSpPr>
          <p:spPr>
            <a:xfrm>
              <a:off x="3080902" y="3757336"/>
              <a:ext cx="3843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r>
                <a:rPr lang="fr-FR" sz="525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19</a:t>
              </a:r>
              <a:endParaRPr sz="525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" name="ZoneTexte 55">
            <a:extLst>
              <a:ext uri="{FF2B5EF4-FFF2-40B4-BE49-F238E27FC236}">
                <a16:creationId xmlns:a16="http://schemas.microsoft.com/office/drawing/2014/main" id="{AEDA516B-13A3-4042-A441-D84773FB8FEF}"/>
              </a:ext>
            </a:extLst>
          </p:cNvPr>
          <p:cNvSpPr txBox="1"/>
          <p:nvPr/>
        </p:nvSpPr>
        <p:spPr>
          <a:xfrm>
            <a:off x="9020004" y="505412"/>
            <a:ext cx="2434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chemeClr val="tx2">
                    <a:lumMod val="50000"/>
                  </a:schemeClr>
                </a:solidFill>
              </a:rPr>
              <a:t>True</a:t>
            </a:r>
            <a:r>
              <a:rPr lang="fr-FR" sz="1400" dirty="0">
                <a:solidFill>
                  <a:schemeClr val="tx2">
                    <a:lumMod val="50000"/>
                  </a:schemeClr>
                </a:solidFill>
              </a:rPr>
              <a:t> hexagonal </a:t>
            </a:r>
            <a:r>
              <a:rPr lang="fr-FR" sz="1400" dirty="0" err="1">
                <a:solidFill>
                  <a:schemeClr val="tx2">
                    <a:lumMod val="50000"/>
                  </a:schemeClr>
                </a:solidFill>
              </a:rPr>
              <a:t>neighborhood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57" name="Google Shape;385;p23">
            <a:extLst>
              <a:ext uri="{FF2B5EF4-FFF2-40B4-BE49-F238E27FC236}">
                <a16:creationId xmlns:a16="http://schemas.microsoft.com/office/drawing/2014/main" id="{EC2A29E1-DEFC-3F4B-88F5-54FF190F0D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984977"/>
              </p:ext>
            </p:extLst>
          </p:nvPr>
        </p:nvGraphicFramePr>
        <p:xfrm>
          <a:off x="9612424" y="3406713"/>
          <a:ext cx="930684" cy="213215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10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4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8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80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337" marR="91337" marT="91337" marB="91337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337" marR="91337" marT="91337" marB="91337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337" marR="91337" marT="91337" marB="91337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8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80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337" marR="91337" marT="91337" marB="91337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337" marR="91337" marT="91337" marB="91337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337" marR="91337" marT="91337" marB="91337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4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8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 sz="80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337" marR="91337" marT="91337" marB="91337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337" marR="91337" marT="91337" marB="91337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337" marR="91337" marT="91337" marB="91337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4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8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 sz="80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337" marR="91337" marT="91337" marB="91337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7E6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337" marR="91337" marT="91337" marB="91337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337" marR="91337" marT="91337" marB="91337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4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8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 sz="80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337" marR="91337" marT="91337" marB="91337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337" marR="91337" marT="91337" marB="91337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337" marR="91337" marT="91337" marB="91337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4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8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 sz="80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337" marR="91337" marT="91337" marB="91337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337" marR="91337" marT="91337" marB="91337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337" marR="91337" marT="91337" marB="91337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4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8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 sz="80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337" marR="91337" marT="91337" marB="91337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337" marR="91337" marT="91337" marB="91337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337" marR="91337" marT="91337" marB="91337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8" name="Google Shape;388;p23">
            <a:extLst>
              <a:ext uri="{FF2B5EF4-FFF2-40B4-BE49-F238E27FC236}">
                <a16:creationId xmlns:a16="http://schemas.microsoft.com/office/drawing/2014/main" id="{A2570304-F11E-CA4A-AAAB-B9395525FB11}"/>
              </a:ext>
            </a:extLst>
          </p:cNvPr>
          <p:cNvSpPr txBox="1"/>
          <p:nvPr/>
        </p:nvSpPr>
        <p:spPr>
          <a:xfrm>
            <a:off x="10237330" y="2976751"/>
            <a:ext cx="411803" cy="235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>
              <a:buClr>
                <a:srgbClr val="000000"/>
              </a:buClr>
            </a:pPr>
            <a:r>
              <a:rPr lang="fr-FR" sz="1200" kern="0" dirty="0">
                <a:solidFill>
                  <a:schemeClr val="tx2">
                    <a:lumMod val="50000"/>
                  </a:schemeClr>
                </a:solidFill>
                <a:cs typeface="Arial"/>
                <a:sym typeface="Arial"/>
              </a:rPr>
              <a:t>...</a:t>
            </a:r>
            <a:endParaRPr sz="1200" kern="0" dirty="0">
              <a:solidFill>
                <a:schemeClr val="tx2">
                  <a:lumMod val="50000"/>
                </a:schemeClr>
              </a:solidFill>
              <a:cs typeface="Arial"/>
              <a:sym typeface="Arial"/>
            </a:endParaRP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A58FF208-CF9A-6E40-A68D-B396D1255965}"/>
              </a:ext>
            </a:extLst>
          </p:cNvPr>
          <p:cNvCxnSpPr>
            <a:cxnSpLocks/>
          </p:cNvCxnSpPr>
          <p:nvPr/>
        </p:nvCxnSpPr>
        <p:spPr>
          <a:xfrm>
            <a:off x="9943778" y="2764948"/>
            <a:ext cx="0" cy="508329"/>
          </a:xfrm>
          <a:prstGeom prst="straightConnector1">
            <a:avLst/>
          </a:prstGeom>
          <a:ln w="28575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Google Shape;388;p23">
            <a:extLst>
              <a:ext uri="{FF2B5EF4-FFF2-40B4-BE49-F238E27FC236}">
                <a16:creationId xmlns:a16="http://schemas.microsoft.com/office/drawing/2014/main" id="{5B52FC06-3F9F-5C41-B6EE-AE26A44A2716}"/>
              </a:ext>
            </a:extLst>
          </p:cNvPr>
          <p:cNvSpPr txBox="1"/>
          <p:nvPr/>
        </p:nvSpPr>
        <p:spPr>
          <a:xfrm>
            <a:off x="10098534" y="2819363"/>
            <a:ext cx="889149" cy="36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>
              <a:buClr>
                <a:srgbClr val="000000"/>
              </a:buClr>
            </a:pPr>
            <a:r>
              <a:rPr lang="fr-FR" sz="1200" kern="0" dirty="0">
                <a:solidFill>
                  <a:schemeClr val="tx2">
                    <a:lumMod val="50000"/>
                  </a:schemeClr>
                </a:solidFill>
                <a:cs typeface="Arial"/>
                <a:sym typeface="Arial"/>
              </a:rPr>
              <a:t>im2col</a:t>
            </a:r>
            <a:endParaRPr sz="1200" kern="0" dirty="0">
              <a:solidFill>
                <a:schemeClr val="tx2">
                  <a:lumMod val="50000"/>
                </a:schemeClr>
              </a:solidFill>
              <a:cs typeface="Arial"/>
              <a:sym typeface="Arial"/>
            </a:endParaRPr>
          </a:p>
        </p:txBody>
      </p:sp>
      <p:sp>
        <p:nvSpPr>
          <p:cNvPr id="61" name="Espace réservé du contenu 2">
            <a:extLst>
              <a:ext uri="{FF2B5EF4-FFF2-40B4-BE49-F238E27FC236}">
                <a16:creationId xmlns:a16="http://schemas.microsoft.com/office/drawing/2014/main" id="{90B772F0-2262-BE4D-B5D5-9336EA54B695}"/>
              </a:ext>
            </a:extLst>
          </p:cNvPr>
          <p:cNvSpPr txBox="1">
            <a:spLocks/>
          </p:cNvSpPr>
          <p:nvPr/>
        </p:nvSpPr>
        <p:spPr>
          <a:xfrm>
            <a:off x="1633269" y="4850146"/>
            <a:ext cx="8165945" cy="93008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dirty="0"/>
              <a:t> </a:t>
            </a:r>
            <a:r>
              <a:rPr lang="fr-FR" sz="2200" dirty="0" err="1"/>
              <a:t>Developed</a:t>
            </a:r>
            <a:r>
              <a:rPr lang="fr-FR" sz="2200" dirty="0"/>
              <a:t> to </a:t>
            </a:r>
            <a:r>
              <a:rPr lang="fr-FR" sz="2200" dirty="0" err="1"/>
              <a:t>apply</a:t>
            </a:r>
            <a:r>
              <a:rPr lang="fr-FR" sz="2200" dirty="0"/>
              <a:t> </a:t>
            </a:r>
            <a:r>
              <a:rPr lang="fr-FR" sz="2200" dirty="0" err="1"/>
              <a:t>deep</a:t>
            </a:r>
            <a:r>
              <a:rPr lang="fr-FR" sz="2200" dirty="0"/>
              <a:t> </a:t>
            </a:r>
            <a:r>
              <a:rPr lang="fr-FR" sz="2200" dirty="0" err="1"/>
              <a:t>learning</a:t>
            </a:r>
            <a:r>
              <a:rPr lang="fr-FR" sz="2200" dirty="0"/>
              <a:t> to CTA images</a:t>
            </a:r>
          </a:p>
          <a:p>
            <a:r>
              <a:rPr lang="fr-FR" sz="2200" dirty="0"/>
              <a:t> </a:t>
            </a:r>
            <a:r>
              <a:rPr lang="fr-FR" sz="2200" dirty="0" err="1"/>
              <a:t>Generic</a:t>
            </a:r>
            <a:r>
              <a:rPr lang="fr-FR" sz="2200" dirty="0"/>
              <a:t> solution </a:t>
            </a:r>
            <a:r>
              <a:rPr lang="fr-FR" sz="2200" dirty="0" err="1"/>
              <a:t>that</a:t>
            </a:r>
            <a:r>
              <a:rPr lang="fr-FR" sz="2200" dirty="0"/>
              <a:t> </a:t>
            </a:r>
            <a:r>
              <a:rPr lang="fr-FR" sz="2200" dirty="0" err="1"/>
              <a:t>can</a:t>
            </a:r>
            <a:r>
              <a:rPr lang="fr-FR" sz="2200" dirty="0"/>
              <a:t> </a:t>
            </a:r>
            <a:r>
              <a:rPr lang="fr-FR" sz="2200" dirty="0" err="1"/>
              <a:t>be</a:t>
            </a:r>
            <a:r>
              <a:rPr lang="fr-FR" sz="2200" dirty="0"/>
              <a:t> </a:t>
            </a:r>
            <a:r>
              <a:rPr lang="fr-FR" sz="2200" dirty="0" err="1"/>
              <a:t>used</a:t>
            </a:r>
            <a:r>
              <a:rPr lang="fr-FR" sz="2200" dirty="0"/>
              <a:t> to a large </a:t>
            </a:r>
            <a:r>
              <a:rPr lang="fr-FR" sz="2200" dirty="0" err="1"/>
              <a:t>variety</a:t>
            </a:r>
            <a:r>
              <a:rPr lang="fr-FR" sz="2200" dirty="0"/>
              <a:t> of </a:t>
            </a:r>
            <a:r>
              <a:rPr lang="fr-FR" sz="2200" dirty="0" err="1"/>
              <a:t>problems</a:t>
            </a:r>
            <a:r>
              <a:rPr lang="fr-FR" sz="2200" dirty="0"/>
              <a:t> </a:t>
            </a:r>
            <a:r>
              <a:rPr lang="fr-FR" sz="2200" dirty="0" err="1"/>
              <a:t>with</a:t>
            </a:r>
            <a:r>
              <a:rPr lang="fr-FR" sz="2200" dirty="0"/>
              <a:t> </a:t>
            </a:r>
            <a:r>
              <a:rPr lang="fr-FR" sz="2200" dirty="0" err="1"/>
              <a:t>unconventional</a:t>
            </a:r>
            <a:r>
              <a:rPr lang="fr-FR" sz="2200" dirty="0"/>
              <a:t> images</a:t>
            </a:r>
          </a:p>
        </p:txBody>
      </p:sp>
      <p:sp>
        <p:nvSpPr>
          <p:cNvPr id="62" name="Footer Placeholder 3">
            <a:extLst>
              <a:ext uri="{FF2B5EF4-FFF2-40B4-BE49-F238E27FC236}">
                <a16:creationId xmlns:a16="http://schemas.microsoft.com/office/drawing/2014/main" id="{5B2A3EBC-BC4D-4121-A0DA-8DCDF067D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2197" y="6356352"/>
            <a:ext cx="2803585" cy="365125"/>
          </a:xfrm>
        </p:spPr>
        <p:txBody>
          <a:bodyPr/>
          <a:lstStyle/>
          <a:p>
            <a:r>
              <a:rPr lang="it-IT" dirty="0"/>
              <a:t>ESCAPE OSSR Webinar</a:t>
            </a:r>
          </a:p>
        </p:txBody>
      </p:sp>
      <p:sp>
        <p:nvSpPr>
          <p:cNvPr id="63" name="Espace réservé de la date 3">
            <a:extLst>
              <a:ext uri="{FF2B5EF4-FFF2-40B4-BE49-F238E27FC236}">
                <a16:creationId xmlns:a16="http://schemas.microsoft.com/office/drawing/2014/main" id="{4443710C-25A2-4C26-9B24-B68B8D830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55885" y="6356352"/>
            <a:ext cx="1171036" cy="365125"/>
          </a:xfrm>
        </p:spPr>
        <p:txBody>
          <a:bodyPr/>
          <a:lstStyle/>
          <a:p>
            <a:r>
              <a:rPr lang="fr-FR" dirty="0"/>
              <a:t>17/02/2021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8496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EBE4B3-B24F-A145-93FA-61ED5C11D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IndexedConv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7837BE-90B4-7C45-8D33-C06569082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 </a:t>
            </a:r>
            <a:r>
              <a:rPr lang="fr-FR" dirty="0">
                <a:hlinkClick r:id="rId2"/>
              </a:rPr>
              <a:t>Source code in the OSSR:</a:t>
            </a:r>
            <a:endParaRPr lang="fr-FR" dirty="0"/>
          </a:p>
          <a:p>
            <a:endParaRPr lang="fr-FR" dirty="0"/>
          </a:p>
          <a:p>
            <a:r>
              <a:rPr lang="fr-FR" dirty="0"/>
              <a:t> Documentation: </a:t>
            </a:r>
            <a:r>
              <a:rPr lang="fr-FR" dirty="0">
                <a:hlinkClick r:id="rId3"/>
              </a:rPr>
              <a:t>https://indexed-convolution.readthedocs.io/en/latest/</a:t>
            </a:r>
            <a:endParaRPr lang="fr-FR" dirty="0"/>
          </a:p>
          <a:p>
            <a:endParaRPr lang="fr-FR" dirty="0"/>
          </a:p>
          <a:p>
            <a:r>
              <a:rPr lang="fr-FR" dirty="0"/>
              <a:t> License: MIT License</a:t>
            </a:r>
          </a:p>
          <a:p>
            <a:endParaRPr lang="fr-FR" dirty="0"/>
          </a:p>
          <a:p>
            <a:r>
              <a:rPr lang="fr-FR" dirty="0"/>
              <a:t> Cite as: </a:t>
            </a:r>
            <a:r>
              <a:rPr lang="fr-FR" sz="1650" dirty="0"/>
              <a:t>Jacquemont, M.; </a:t>
            </a:r>
            <a:r>
              <a:rPr lang="fr-FR" sz="1650" dirty="0" err="1"/>
              <a:t>Antiga</a:t>
            </a:r>
            <a:r>
              <a:rPr lang="fr-FR" sz="1650" dirty="0"/>
              <a:t>, L.; Vuillaume, </a:t>
            </a:r>
            <a:r>
              <a:rPr lang="fr-FR" sz="1650" dirty="0" err="1"/>
              <a:t>T</a:t>
            </a:r>
            <a:r>
              <a:rPr lang="fr-FR" sz="1650" dirty="0"/>
              <a:t>.; Silvestri, G.; Benoit, A.; Lambert, P. and </a:t>
            </a:r>
            <a:r>
              <a:rPr lang="fr-FR" sz="1650" dirty="0" err="1"/>
              <a:t>Maurin</a:t>
            </a:r>
            <a:r>
              <a:rPr lang="fr-FR" sz="1650" dirty="0"/>
              <a:t>, G. (2019). </a:t>
            </a:r>
            <a:r>
              <a:rPr lang="fr-FR" sz="1650" b="1" dirty="0" err="1"/>
              <a:t>Indexed</a:t>
            </a:r>
            <a:r>
              <a:rPr lang="fr-FR" sz="1650" b="1" dirty="0"/>
              <a:t> Operations for Non-</a:t>
            </a:r>
            <a:r>
              <a:rPr lang="fr-FR" sz="1650" b="1" dirty="0" err="1"/>
              <a:t>rectangular</a:t>
            </a:r>
            <a:r>
              <a:rPr lang="fr-FR" sz="1650" b="1" dirty="0"/>
              <a:t> </a:t>
            </a:r>
            <a:r>
              <a:rPr lang="fr-FR" sz="1650" b="1" dirty="0" err="1"/>
              <a:t>Lattices</a:t>
            </a:r>
            <a:r>
              <a:rPr lang="fr-FR" sz="1650" b="1" dirty="0"/>
              <a:t> </a:t>
            </a:r>
            <a:r>
              <a:rPr lang="fr-FR" sz="1650" b="1" dirty="0" err="1"/>
              <a:t>Applied</a:t>
            </a:r>
            <a:r>
              <a:rPr lang="fr-FR" sz="1650" b="1" dirty="0"/>
              <a:t> to </a:t>
            </a:r>
            <a:r>
              <a:rPr lang="fr-FR" sz="1650" b="1" dirty="0" err="1"/>
              <a:t>Convolutional</a:t>
            </a:r>
            <a:r>
              <a:rPr lang="fr-FR" sz="1650" b="1" dirty="0"/>
              <a:t> Neural Networks</a:t>
            </a:r>
            <a:r>
              <a:rPr lang="fr-FR" sz="1650" dirty="0"/>
              <a:t>. In </a:t>
            </a:r>
            <a:r>
              <a:rPr lang="fr-FR" sz="1650" dirty="0" err="1"/>
              <a:t>Proceedings</a:t>
            </a:r>
            <a:r>
              <a:rPr lang="fr-FR" sz="1650" dirty="0"/>
              <a:t> of the 14th International Joint </a:t>
            </a:r>
            <a:r>
              <a:rPr lang="fr-FR" sz="1650" dirty="0" err="1"/>
              <a:t>Conference</a:t>
            </a:r>
            <a:r>
              <a:rPr lang="fr-FR" sz="1650" dirty="0"/>
              <a:t> on Computer Vision, Imaging and Computer Graphics Theory and Applications - Volume 5: VISAPP, ISBN 978-989-758-354-4, pages 362-371. DOI: 10.5220/0007364303620371</a:t>
            </a:r>
          </a:p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105ADE-F242-1E4F-9DFE-E9CDEDC2E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8</a:t>
            </a:fld>
            <a:endParaRPr lang="it-IT" dirty="0"/>
          </a:p>
        </p:txBody>
      </p:sp>
      <p:pic>
        <p:nvPicPr>
          <p:cNvPr id="8" name="Graphique 7">
            <a:hlinkClick r:id="rId2"/>
            <a:extLst>
              <a:ext uri="{FF2B5EF4-FFF2-40B4-BE49-F238E27FC236}">
                <a16:creationId xmlns:a16="http://schemas.microsoft.com/office/drawing/2014/main" id="{E3E35065-114A-4C4B-A6EC-BD0090F06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68895" y="1371770"/>
            <a:ext cx="4003016" cy="431980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BE00787-7588-4EFB-AE17-059654422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2197" y="6356352"/>
            <a:ext cx="2803585" cy="365125"/>
          </a:xfrm>
        </p:spPr>
        <p:txBody>
          <a:bodyPr/>
          <a:lstStyle/>
          <a:p>
            <a:r>
              <a:rPr lang="it-IT" dirty="0"/>
              <a:t>ESCAPE OSSR Webinar</a:t>
            </a:r>
          </a:p>
        </p:txBody>
      </p: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85A27FBD-C955-4E8C-B9D5-24A7F931F1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55885" y="6356352"/>
            <a:ext cx="1171036" cy="365125"/>
          </a:xfrm>
        </p:spPr>
        <p:txBody>
          <a:bodyPr/>
          <a:lstStyle/>
          <a:p>
            <a:r>
              <a:rPr lang="fr-FR" dirty="0"/>
              <a:t>17/02/2021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83937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03506D-41E2-F14C-A8A7-15517F53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ConCORDIA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287BBC-8DC0-2248-A86A-E06715873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 </a:t>
            </a:r>
            <a:r>
              <a:rPr lang="fr-FR" b="1" dirty="0"/>
              <a:t>Con</a:t>
            </a:r>
            <a:r>
              <a:rPr lang="fr-FR" dirty="0"/>
              <a:t>tainers for </a:t>
            </a:r>
            <a:r>
              <a:rPr lang="fr-FR" b="1" dirty="0"/>
              <a:t>COR</a:t>
            </a:r>
            <a:r>
              <a:rPr lang="fr-FR" dirty="0"/>
              <a:t>SIKA on </a:t>
            </a:r>
            <a:r>
              <a:rPr lang="fr-FR" b="1" dirty="0"/>
              <a:t>DI</a:t>
            </a:r>
            <a:r>
              <a:rPr lang="fr-FR" dirty="0"/>
              <a:t>R</a:t>
            </a:r>
            <a:r>
              <a:rPr lang="fr-FR" b="1" dirty="0"/>
              <a:t>A</a:t>
            </a:r>
            <a:r>
              <a:rPr lang="fr-FR" dirty="0"/>
              <a:t>C</a:t>
            </a:r>
          </a:p>
          <a:p>
            <a:pPr lvl="1"/>
            <a:r>
              <a:rPr lang="fr-FR" dirty="0"/>
              <a:t> Set of </a:t>
            </a:r>
            <a:r>
              <a:rPr lang="fr-FR" dirty="0" err="1"/>
              <a:t>turnkey</a:t>
            </a:r>
            <a:r>
              <a:rPr lang="fr-FR" dirty="0"/>
              <a:t> containers for CORSIKA simulations </a:t>
            </a:r>
            <a:r>
              <a:rPr lang="fr-FR" dirty="0" err="1"/>
              <a:t>hosted</a:t>
            </a:r>
            <a:r>
              <a:rPr lang="fr-FR" dirty="0"/>
              <a:t> on DIRAC</a:t>
            </a:r>
          </a:p>
          <a:p>
            <a:pPr lvl="1"/>
            <a:r>
              <a:rPr lang="fr-FR" dirty="0"/>
              <a:t> GUI/</a:t>
            </a:r>
            <a:r>
              <a:rPr lang="fr-FR" dirty="0" err="1"/>
              <a:t>scripting</a:t>
            </a:r>
            <a:r>
              <a:rPr lang="fr-FR" dirty="0"/>
              <a:t> </a:t>
            </a:r>
            <a:r>
              <a:rPr lang="fr-FR" dirty="0" err="1"/>
              <a:t>environment</a:t>
            </a:r>
            <a:r>
              <a:rPr lang="fr-FR" dirty="0"/>
              <a:t> to </a:t>
            </a:r>
            <a:r>
              <a:rPr lang="fr-FR" dirty="0" err="1"/>
              <a:t>quickly</a:t>
            </a:r>
            <a:r>
              <a:rPr lang="fr-FR" dirty="0"/>
              <a:t> </a:t>
            </a:r>
            <a:r>
              <a:rPr lang="fr-FR" dirty="0" err="1"/>
              <a:t>tweak</a:t>
            </a:r>
            <a:r>
              <a:rPr lang="fr-FR" dirty="0"/>
              <a:t>-tune new CORSIKA setup	</a:t>
            </a:r>
          </a:p>
          <a:p>
            <a:pPr lvl="1"/>
            <a:r>
              <a:rPr lang="fr-FR" dirty="0"/>
              <a:t> Use DIRAC for </a:t>
            </a:r>
            <a:r>
              <a:rPr lang="fr-FR" dirty="0" err="1"/>
              <a:t>intergration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ESCAPE Science </a:t>
            </a:r>
            <a:r>
              <a:rPr lang="fr-FR" dirty="0" err="1"/>
              <a:t>Analysis</a:t>
            </a:r>
            <a:r>
              <a:rPr lang="fr-FR" dirty="0"/>
              <a:t> Platform</a:t>
            </a:r>
          </a:p>
          <a:p>
            <a:endParaRPr lang="fr-FR" dirty="0"/>
          </a:p>
          <a:p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use cases: </a:t>
            </a:r>
            <a:br>
              <a:rPr lang="fr-FR" dirty="0"/>
            </a:br>
            <a:r>
              <a:rPr lang="fr-FR" dirty="0"/>
              <a:t>KM3NeT, CTA, </a:t>
            </a:r>
            <a:r>
              <a:rPr lang="fr-FR" dirty="0" err="1"/>
              <a:t>Muography</a:t>
            </a:r>
            <a:r>
              <a:rPr lang="fr-FR" dirty="0"/>
              <a:t>… </a:t>
            </a:r>
          </a:p>
          <a:p>
            <a:endParaRPr lang="fr-FR" dirty="0"/>
          </a:p>
          <a:p>
            <a:r>
              <a:rPr lang="fr-FR" dirty="0"/>
              <a:t> Web GUI </a:t>
            </a:r>
            <a:r>
              <a:rPr lang="fr-FR" dirty="0">
                <a:sym typeface="Wingdings" pitchFamily="2" charset="2"/>
              </a:rPr>
              <a:t> 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6F99DC-69E5-5743-9A39-2DC443591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9</a:t>
            </a:fld>
            <a:endParaRPr lang="it-IT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C198CF8-361B-7341-B6B9-4293E0C21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601" y="3101393"/>
            <a:ext cx="4782133" cy="2914904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13839F6-F67E-43BC-AFE3-F43E067DA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2197" y="6356352"/>
            <a:ext cx="2803585" cy="365125"/>
          </a:xfrm>
        </p:spPr>
        <p:txBody>
          <a:bodyPr/>
          <a:lstStyle/>
          <a:p>
            <a:r>
              <a:rPr lang="it-IT" dirty="0"/>
              <a:t>ESCAPE OSSR Webinar</a:t>
            </a:r>
          </a:p>
        </p:txBody>
      </p: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91BCFFDD-F87A-4450-824C-47B0DCF48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55885" y="6356352"/>
            <a:ext cx="1171036" cy="365125"/>
          </a:xfrm>
        </p:spPr>
        <p:txBody>
          <a:bodyPr/>
          <a:lstStyle/>
          <a:p>
            <a:r>
              <a:rPr lang="fr-FR" dirty="0"/>
              <a:t>17/02/2021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05024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CAPE PPT template_v4_16-9" id="{F69436B8-0B6C-C84A-924F-A924AA470464}" vid="{518A6F0E-2D71-A84F-914F-4A4C1B479DD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ESCAPE PPT template_v4_16-9</Template>
  <TotalTime>69</TotalTime>
  <Words>931</Words>
  <Application>Microsoft Office PowerPoint</Application>
  <PresentationFormat>Widescreen</PresentationFormat>
  <Paragraphs>171</Paragraphs>
  <Slides>17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3" baseType="lpstr">
      <vt:lpstr>Andale Mono</vt:lpstr>
      <vt:lpstr>Arial</vt:lpstr>
      <vt:lpstr>Avenir Book</vt:lpstr>
      <vt:lpstr>Calibri</vt:lpstr>
      <vt:lpstr>Calibri Light</vt:lpstr>
      <vt:lpstr>Tema di Office</vt:lpstr>
      <vt:lpstr>Presentazione standard di PowerPoint</vt:lpstr>
      <vt:lpstr>Enhancing science through sharing software – benefits &amp; use cases</vt:lpstr>
      <vt:lpstr>Presentazione standard di PowerPoint</vt:lpstr>
      <vt:lpstr>Presentazione standard di PowerPoint</vt:lpstr>
      <vt:lpstr>AGNPY</vt:lpstr>
      <vt:lpstr>AGNPY</vt:lpstr>
      <vt:lpstr>IndexedConv</vt:lpstr>
      <vt:lpstr>IndexedConv</vt:lpstr>
      <vt:lpstr>ConCORDIA</vt:lpstr>
      <vt:lpstr>ConCORDIA</vt:lpstr>
      <vt:lpstr>gLike </vt:lpstr>
      <vt:lpstr>gLike </vt:lpstr>
      <vt:lpstr>Deep learning frameworks for CTA</vt:lpstr>
      <vt:lpstr>Deep learning frameworks for CTA</vt:lpstr>
      <vt:lpstr>Presentazione standard di PowerPoint</vt:lpstr>
      <vt:lpstr>Enhancing science through sharing software – benefits &amp; use cases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Luigi Colucci</dc:creator>
  <cp:lastModifiedBy>luigi colucci</cp:lastModifiedBy>
  <cp:revision>20</cp:revision>
  <dcterms:created xsi:type="dcterms:W3CDTF">2021-02-17T09:16:56Z</dcterms:created>
  <dcterms:modified xsi:type="dcterms:W3CDTF">2021-03-23T12:01:33Z</dcterms:modified>
</cp:coreProperties>
</file>