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76" r:id="rId4"/>
    <p:sldId id="282" r:id="rId5"/>
    <p:sldId id="283" r:id="rId6"/>
    <p:sldId id="284" r:id="rId7"/>
    <p:sldId id="278" r:id="rId8"/>
    <p:sldId id="285" r:id="rId9"/>
    <p:sldId id="28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5EC"/>
    <a:srgbClr val="45BF50"/>
    <a:srgbClr val="CBC826"/>
    <a:srgbClr val="FFB900"/>
    <a:srgbClr val="FF0600"/>
    <a:srgbClr val="FF0800"/>
    <a:srgbClr val="85CD50"/>
    <a:srgbClr val="0BB250"/>
    <a:srgbClr val="09B250"/>
    <a:srgbClr val="FF3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64" autoAdjust="0"/>
    <p:restoredTop sz="94662"/>
  </p:normalViewPr>
  <p:slideViewPr>
    <p:cSldViewPr snapToGrid="0" snapToObjects="1">
      <p:cViewPr varScale="1">
        <p:scale>
          <a:sx n="90" d="100"/>
          <a:sy n="90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90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28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67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24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69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36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044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17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86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>
                <a:solidFill>
                  <a:schemeClr val="tx1"/>
                </a:solidFill>
              </a:rPr>
              <a:t>Horizon 2020 - Grant N° </a:t>
            </a:r>
            <a:r>
              <a:rPr lang="uk-UA" sz="1050">
                <a:solidFill>
                  <a:schemeClr val="tx1"/>
                </a:solidFill>
              </a:rPr>
              <a:t>824064</a:t>
            </a:r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/>
          <a:lstStyle/>
          <a:p>
            <a:r>
              <a:rPr lang="en-GB" dirty="0"/>
              <a:t>Data processing and data management for a neutrino telescope 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r>
              <a:rPr lang="it-IT" dirty="0"/>
              <a:t>Mieke Bouwhuis (KM3NeT / NIKHEF)</a:t>
            </a:r>
          </a:p>
          <a:p>
            <a:r>
              <a:rPr lang="en-GB" dirty="0"/>
              <a:t>31 March 2022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0488-8218-5645-9866-C0E629F3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KM3NeT Neutrino Telescope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1903-E3B5-4043-8800-39204CF4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737" y="1358780"/>
            <a:ext cx="4504443" cy="4745457"/>
          </a:xfrm>
        </p:spPr>
        <p:txBody>
          <a:bodyPr>
            <a:normAutofit/>
          </a:bodyPr>
          <a:lstStyle/>
          <a:p>
            <a:pPr marL="269875" indent="-269875"/>
            <a:r>
              <a:rPr lang="en-GB" sz="2400" dirty="0"/>
              <a:t>Distributed infrastructure in the Mediterranean Sea </a:t>
            </a:r>
          </a:p>
          <a:p>
            <a:pPr lvl="1" defTabSz="1254125"/>
            <a:r>
              <a:rPr lang="en-GB" sz="2000" dirty="0"/>
              <a:t>FR:	10</a:t>
            </a:r>
            <a:r>
              <a:rPr lang="en-GB" sz="2000" baseline="30000" dirty="0"/>
              <a:t>7</a:t>
            </a:r>
            <a:r>
              <a:rPr lang="en-GB" sz="2000" dirty="0"/>
              <a:t> m</a:t>
            </a:r>
            <a:r>
              <a:rPr lang="en-GB" sz="2000" baseline="30000" dirty="0"/>
              <a:t>3</a:t>
            </a:r>
          </a:p>
          <a:p>
            <a:pPr lvl="1" defTabSz="1254125"/>
            <a:r>
              <a:rPr lang="en-GB" sz="2000" dirty="0"/>
              <a:t>IT: 	  1 km</a:t>
            </a:r>
            <a:r>
              <a:rPr lang="en-GB" sz="2000" baseline="30000" dirty="0"/>
              <a:t>3</a:t>
            </a:r>
          </a:p>
          <a:p>
            <a:pPr marL="269875" indent="-269875"/>
            <a:r>
              <a:rPr lang="en-US" sz="2400" dirty="0"/>
              <a:t>Modular telescope array</a:t>
            </a:r>
          </a:p>
          <a:p>
            <a:pPr marL="727075" lvl="1" indent="-269875"/>
            <a:r>
              <a:rPr lang="en-US" sz="2000" dirty="0"/>
              <a:t>345 vertical strings </a:t>
            </a:r>
          </a:p>
          <a:p>
            <a:pPr marL="727075" lvl="1" indent="-269875"/>
            <a:r>
              <a:rPr lang="en-US" sz="2000" dirty="0"/>
              <a:t>200.000 light-sensitive photo-multiplier tubes</a:t>
            </a:r>
          </a:p>
          <a:p>
            <a:pPr marL="269875" indent="-269875"/>
            <a:r>
              <a:rPr lang="en-US" sz="2400" dirty="0"/>
              <a:t>Today:</a:t>
            </a:r>
            <a:endParaRPr lang="en-GB" sz="2400" dirty="0"/>
          </a:p>
          <a:p>
            <a:pPr marL="727075" lvl="1" indent="-269875" defTabSz="1254125"/>
            <a:r>
              <a:rPr lang="en-GB" sz="2000" dirty="0"/>
              <a:t>FR:	10% operational</a:t>
            </a:r>
          </a:p>
          <a:p>
            <a:pPr marL="727075" lvl="1" indent="-269875" defTabSz="1254125"/>
            <a:r>
              <a:rPr lang="en-US" sz="2000" dirty="0"/>
              <a:t>IT:	  5% operational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5255"/>
          <a:stretch/>
        </p:blipFill>
        <p:spPr>
          <a:xfrm>
            <a:off x="0" y="1038386"/>
            <a:ext cx="7413753" cy="514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7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0488-8218-5645-9866-C0E629F3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KM3NeT data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1903-E3B5-4043-8800-39204CF4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834" y="1358780"/>
            <a:ext cx="6426792" cy="4745457"/>
          </a:xfrm>
        </p:spPr>
        <p:txBody>
          <a:bodyPr>
            <a:normAutofit/>
          </a:bodyPr>
          <a:lstStyle/>
          <a:p>
            <a:pPr marL="266700" indent="-266700"/>
            <a:r>
              <a:rPr lang="en-GB" sz="2400" dirty="0"/>
              <a:t>Detection of Cherenkov light produced by relativistic particles</a:t>
            </a:r>
          </a:p>
          <a:p>
            <a:pPr marL="266700" indent="-266700"/>
            <a:r>
              <a:rPr lang="en-US" sz="2400" dirty="0"/>
              <a:t>Photo-multiplier tubes (PMT) measure the arrival time of the light at the quantum level</a:t>
            </a:r>
          </a:p>
          <a:p>
            <a:pPr marL="0" indent="0">
              <a:buNone/>
            </a:pPr>
            <a:endParaRPr lang="en-US" sz="2400" dirty="0"/>
          </a:p>
          <a:p>
            <a:pPr marL="266700" indent="-266700"/>
            <a:r>
              <a:rPr lang="en-US" sz="2400" dirty="0"/>
              <a:t>PMT singles rate	  10 kHz</a:t>
            </a:r>
          </a:p>
          <a:p>
            <a:pPr marL="266700" indent="-266700"/>
            <a:r>
              <a:rPr lang="en-US" sz="2400" dirty="0"/>
              <a:t>1 string		300 Mbps</a:t>
            </a:r>
          </a:p>
          <a:p>
            <a:pPr marL="266700" indent="-266700"/>
            <a:r>
              <a:rPr lang="en-US" sz="2400" dirty="0"/>
              <a:t>Full detector	100 </a:t>
            </a:r>
            <a:r>
              <a:rPr lang="en-US" sz="2400" dirty="0" err="1"/>
              <a:t>Gbps</a:t>
            </a:r>
            <a:br>
              <a:rPr lang="en-US" sz="2400" dirty="0"/>
            </a:br>
            <a:r>
              <a:rPr lang="en-US" sz="2400" dirty="0"/>
              <a:t>(345 strings)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6" t="12881" r="-617" b="11865"/>
          <a:stretch/>
        </p:blipFill>
        <p:spPr>
          <a:xfrm>
            <a:off x="0" y="1005293"/>
            <a:ext cx="4091552" cy="5160936"/>
          </a:xfrm>
          <a:prstGeom prst="rect">
            <a:avLst/>
          </a:prstGeom>
        </p:spPr>
      </p:pic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6A70F737-988C-4082-9D88-C11BA47682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2793" r="22052" b="5292"/>
          <a:stretch/>
        </p:blipFill>
        <p:spPr>
          <a:xfrm>
            <a:off x="3275017" y="3645783"/>
            <a:ext cx="2099666" cy="2094212"/>
          </a:xfrm>
          <a:prstGeom prst="ellips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CA1BC4-A5F4-4467-940F-B51217A39A28}"/>
              </a:ext>
            </a:extLst>
          </p:cNvPr>
          <p:cNvSpPr txBox="1"/>
          <p:nvPr/>
        </p:nvSpPr>
        <p:spPr>
          <a:xfrm>
            <a:off x="2126243" y="5614628"/>
            <a:ext cx="180036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nl-NL" sz="1600" cap="none" dirty="0">
                <a:solidFill>
                  <a:srgbClr val="FFFFFF"/>
                </a:solidFill>
              </a:rPr>
              <a:t>18 modules/string</a:t>
            </a:r>
          </a:p>
          <a:p>
            <a:pPr marL="180975" marR="0" indent="-180975" algn="l" defTabSz="825500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nl-NL" sz="16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Arial"/>
              </a:rPr>
              <a:t>31 </a:t>
            </a:r>
            <a:r>
              <a:rPr kumimoji="0" lang="nl-NL" sz="16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sym typeface="Arial"/>
              </a:rPr>
              <a:t>PMTs</a:t>
            </a:r>
            <a:r>
              <a:rPr kumimoji="0" lang="nl-NL" sz="16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Arial"/>
              </a:rPr>
              <a:t>/module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1067" y="5315634"/>
            <a:ext cx="3248325" cy="646331"/>
          </a:xfrm>
          <a:prstGeom prst="rect">
            <a:avLst/>
          </a:prstGeom>
          <a:noFill/>
          <a:ln w="25400">
            <a:solidFill>
              <a:srgbClr val="689ED6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All data to shore</a:t>
            </a:r>
            <a:endParaRPr lang="en-GB" sz="3600" dirty="0"/>
          </a:p>
        </p:txBody>
      </p:sp>
      <p:sp>
        <p:nvSpPr>
          <p:cNvPr id="13" name="Oval 12"/>
          <p:cNvSpPr/>
          <p:nvPr/>
        </p:nvSpPr>
        <p:spPr>
          <a:xfrm>
            <a:off x="1933575" y="4600575"/>
            <a:ext cx="219075" cy="2190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stCxn id="13" idx="0"/>
          </p:cNvCxnSpPr>
          <p:nvPr/>
        </p:nvCxnSpPr>
        <p:spPr>
          <a:xfrm flipV="1">
            <a:off x="2043113" y="3731508"/>
            <a:ext cx="1897629" cy="8690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</p:cNvCxnSpPr>
          <p:nvPr/>
        </p:nvCxnSpPr>
        <p:spPr>
          <a:xfrm>
            <a:off x="2043113" y="4819650"/>
            <a:ext cx="1920211" cy="8690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73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ounded Rectangle 165"/>
          <p:cNvSpPr/>
          <p:nvPr/>
        </p:nvSpPr>
        <p:spPr>
          <a:xfrm>
            <a:off x="6092150" y="1246940"/>
            <a:ext cx="2071888" cy="788276"/>
          </a:xfrm>
          <a:prstGeom prst="roundRect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5591657" y="1178745"/>
            <a:ext cx="2071888" cy="788276"/>
          </a:xfrm>
          <a:prstGeom prst="roundRect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5077753" y="1100776"/>
            <a:ext cx="2071888" cy="788276"/>
          </a:xfrm>
          <a:prstGeom prst="roundRect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>
            <a:off x="20140" y="4065181"/>
            <a:ext cx="12168000" cy="0"/>
          </a:xfrm>
          <a:prstGeom prst="line">
            <a:avLst/>
          </a:prstGeom>
          <a:ln w="19050">
            <a:solidFill>
              <a:srgbClr val="689E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Bent-Up Arrow 118"/>
          <p:cNvSpPr/>
          <p:nvPr/>
        </p:nvSpPr>
        <p:spPr>
          <a:xfrm>
            <a:off x="5792212" y="4043913"/>
            <a:ext cx="771865" cy="641733"/>
          </a:xfrm>
          <a:prstGeom prst="bentUpArrow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Bent-Up Arrow 140"/>
          <p:cNvSpPr/>
          <p:nvPr/>
        </p:nvSpPr>
        <p:spPr>
          <a:xfrm flipH="1">
            <a:off x="6518776" y="4043913"/>
            <a:ext cx="771865" cy="641733"/>
          </a:xfrm>
          <a:prstGeom prst="bentUpArrow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ounded Rectangle 135"/>
          <p:cNvSpPr/>
          <p:nvPr/>
        </p:nvSpPr>
        <p:spPr>
          <a:xfrm>
            <a:off x="5990293" y="3197706"/>
            <a:ext cx="1345324" cy="788276"/>
          </a:xfrm>
          <a:prstGeom prst="roundRect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CC-FR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CC-IT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D0488-8218-5645-9866-C0E629F3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KM3NeT Computing Model</a:t>
            </a:r>
          </a:p>
        </p:txBody>
      </p:sp>
      <p:pic>
        <p:nvPicPr>
          <p:cNvPr id="91" name="Picture Placeholder 50">
            <a:extLst>
              <a:ext uri="{FF2B5EF4-FFF2-40B4-BE49-F238E27FC236}">
                <a16:creationId xmlns:a16="http://schemas.microsoft.com/office/drawing/2014/main" id="{32AB3F6A-AC45-44D5-92C3-7E8CA97C6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25096" r="39586" b="5475"/>
          <a:stretch/>
        </p:blipFill>
        <p:spPr>
          <a:xfrm>
            <a:off x="10645254" y="4040372"/>
            <a:ext cx="1546746" cy="2137150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10652599" y="5818289"/>
            <a:ext cx="1255864" cy="301558"/>
            <a:chOff x="6216868" y="1599534"/>
            <a:chExt cx="5364479" cy="1700867"/>
          </a:xfrm>
        </p:grpSpPr>
        <p:sp>
          <p:nvSpPr>
            <p:cNvPr id="84" name="Freeform: Shape 51">
              <a:extLst>
                <a:ext uri="{FF2B5EF4-FFF2-40B4-BE49-F238E27FC236}">
                  <a16:creationId xmlns:a16="http://schemas.microsoft.com/office/drawing/2014/main" id="{891D7EB5-2246-4171-94D9-DC8183D2D4EE}"/>
                </a:ext>
              </a:extLst>
            </p:cNvPr>
            <p:cNvSpPr/>
            <p:nvPr/>
          </p:nvSpPr>
          <p:spPr>
            <a:xfrm>
              <a:off x="7419291" y="2677830"/>
              <a:ext cx="3317020" cy="522073"/>
            </a:xfrm>
            <a:custGeom>
              <a:avLst/>
              <a:gdLst>
                <a:gd name="connsiteX0" fmla="*/ 2490281 w 3317020"/>
                <a:gd name="connsiteY0" fmla="*/ 0 h 522073"/>
                <a:gd name="connsiteX1" fmla="*/ 3171217 w 3317020"/>
                <a:gd name="connsiteY1" fmla="*/ 486383 h 522073"/>
                <a:gd name="connsiteX2" fmla="*/ 0 w 3317020"/>
                <a:gd name="connsiteY2" fmla="*/ 447473 h 52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7020" h="522073">
                  <a:moveTo>
                    <a:pt x="2490281" y="0"/>
                  </a:moveTo>
                  <a:cubicBezTo>
                    <a:pt x="3038272" y="205902"/>
                    <a:pt x="3586264" y="411804"/>
                    <a:pt x="3171217" y="486383"/>
                  </a:cubicBezTo>
                  <a:cubicBezTo>
                    <a:pt x="2756170" y="560962"/>
                    <a:pt x="1378085" y="504217"/>
                    <a:pt x="0" y="447473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5" name="Freeform: Shape 3">
              <a:extLst>
                <a:ext uri="{FF2B5EF4-FFF2-40B4-BE49-F238E27FC236}">
                  <a16:creationId xmlns:a16="http://schemas.microsoft.com/office/drawing/2014/main" id="{C0EB466D-F721-497E-BD11-16A956408032}"/>
                </a:ext>
              </a:extLst>
            </p:cNvPr>
            <p:cNvSpPr/>
            <p:nvPr/>
          </p:nvSpPr>
          <p:spPr>
            <a:xfrm>
              <a:off x="7447628" y="2541643"/>
              <a:ext cx="2137311" cy="457200"/>
            </a:xfrm>
            <a:custGeom>
              <a:avLst/>
              <a:gdLst>
                <a:gd name="connsiteX0" fmla="*/ 1451114 w 2137311"/>
                <a:gd name="connsiteY0" fmla="*/ 0 h 457200"/>
                <a:gd name="connsiteX1" fmla="*/ 2067340 w 2137311"/>
                <a:gd name="connsiteY1" fmla="*/ 298174 h 457200"/>
                <a:gd name="connsiteX2" fmla="*/ 0 w 2137311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7311" h="457200">
                  <a:moveTo>
                    <a:pt x="1451114" y="0"/>
                  </a:moveTo>
                  <a:cubicBezTo>
                    <a:pt x="1880153" y="110987"/>
                    <a:pt x="2309192" y="221974"/>
                    <a:pt x="2067340" y="298174"/>
                  </a:cubicBezTo>
                  <a:cubicBezTo>
                    <a:pt x="1825488" y="374374"/>
                    <a:pt x="912744" y="415787"/>
                    <a:pt x="0" y="457200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6" name="Freeform: Shape 5">
              <a:extLst>
                <a:ext uri="{FF2B5EF4-FFF2-40B4-BE49-F238E27FC236}">
                  <a16:creationId xmlns:a16="http://schemas.microsoft.com/office/drawing/2014/main" id="{E9A96C77-8B32-4058-96ED-32CD76C4B893}"/>
                </a:ext>
              </a:extLst>
            </p:cNvPr>
            <p:cNvSpPr/>
            <p:nvPr/>
          </p:nvSpPr>
          <p:spPr>
            <a:xfrm>
              <a:off x="7418112" y="2126007"/>
              <a:ext cx="3983729" cy="886691"/>
            </a:xfrm>
            <a:custGeom>
              <a:avLst/>
              <a:gdLst>
                <a:gd name="connsiteX0" fmla="*/ 2216728 w 3983729"/>
                <a:gd name="connsiteY0" fmla="*/ 0 h 886691"/>
                <a:gd name="connsiteX1" fmla="*/ 3906982 w 3983729"/>
                <a:gd name="connsiteY1" fmla="*/ 581891 h 886691"/>
                <a:gd name="connsiteX2" fmla="*/ 0 w 3983729"/>
                <a:gd name="connsiteY2" fmla="*/ 886691 h 88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3729" h="886691">
                  <a:moveTo>
                    <a:pt x="2216728" y="0"/>
                  </a:moveTo>
                  <a:cubicBezTo>
                    <a:pt x="3246582" y="217054"/>
                    <a:pt x="4276437" y="434109"/>
                    <a:pt x="3906982" y="581891"/>
                  </a:cubicBezTo>
                  <a:cubicBezTo>
                    <a:pt x="3537527" y="729673"/>
                    <a:pt x="1768763" y="808182"/>
                    <a:pt x="0" y="886691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7" name="Freeform: Shape 6">
              <a:extLst>
                <a:ext uri="{FF2B5EF4-FFF2-40B4-BE49-F238E27FC236}">
                  <a16:creationId xmlns:a16="http://schemas.microsoft.com/office/drawing/2014/main" id="{D60E6244-B87F-4B39-B2F7-2B0E1DCFEE1E}"/>
                </a:ext>
              </a:extLst>
            </p:cNvPr>
            <p:cNvSpPr/>
            <p:nvPr/>
          </p:nvSpPr>
          <p:spPr>
            <a:xfrm>
              <a:off x="7501240" y="1682661"/>
              <a:ext cx="4080107" cy="1357746"/>
            </a:xfrm>
            <a:custGeom>
              <a:avLst/>
              <a:gdLst>
                <a:gd name="connsiteX0" fmla="*/ 2854036 w 4080107"/>
                <a:gd name="connsiteY0" fmla="*/ 0 h 1357746"/>
                <a:gd name="connsiteX1" fmla="*/ 3934690 w 4080107"/>
                <a:gd name="connsiteY1" fmla="*/ 443346 h 1357746"/>
                <a:gd name="connsiteX2" fmla="*/ 0 w 4080107"/>
                <a:gd name="connsiteY2" fmla="*/ 1357746 h 13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0107" h="1357746">
                  <a:moveTo>
                    <a:pt x="2854036" y="0"/>
                  </a:moveTo>
                  <a:cubicBezTo>
                    <a:pt x="3632199" y="108527"/>
                    <a:pt x="4410363" y="217055"/>
                    <a:pt x="3934690" y="443346"/>
                  </a:cubicBezTo>
                  <a:cubicBezTo>
                    <a:pt x="3459017" y="669637"/>
                    <a:pt x="1729508" y="1013691"/>
                    <a:pt x="0" y="1357746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8" name="Freeform: Shape 9">
              <a:extLst>
                <a:ext uri="{FF2B5EF4-FFF2-40B4-BE49-F238E27FC236}">
                  <a16:creationId xmlns:a16="http://schemas.microsoft.com/office/drawing/2014/main" id="{AD3E48FF-23FF-4A15-8D88-296D778C5ADD}"/>
                </a:ext>
              </a:extLst>
            </p:cNvPr>
            <p:cNvSpPr/>
            <p:nvPr/>
          </p:nvSpPr>
          <p:spPr>
            <a:xfrm>
              <a:off x="7251858" y="1599534"/>
              <a:ext cx="4127445" cy="1440873"/>
            </a:xfrm>
            <a:custGeom>
              <a:avLst/>
              <a:gdLst>
                <a:gd name="connsiteX0" fmla="*/ 1967345 w 4127445"/>
                <a:gd name="connsiteY0" fmla="*/ 0 h 1440873"/>
                <a:gd name="connsiteX1" fmla="*/ 4073236 w 4127445"/>
                <a:gd name="connsiteY1" fmla="*/ 1080654 h 1440873"/>
                <a:gd name="connsiteX2" fmla="*/ 0 w 4127445"/>
                <a:gd name="connsiteY2" fmla="*/ 1440873 h 144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7445" h="1440873">
                  <a:moveTo>
                    <a:pt x="1967345" y="0"/>
                  </a:moveTo>
                  <a:cubicBezTo>
                    <a:pt x="3184236" y="420254"/>
                    <a:pt x="4401127" y="840509"/>
                    <a:pt x="4073236" y="1080654"/>
                  </a:cubicBezTo>
                  <a:cubicBezTo>
                    <a:pt x="3745345" y="1320800"/>
                    <a:pt x="1872672" y="1380836"/>
                    <a:pt x="0" y="1440873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4856EBCF-B9F6-4E8F-AB9E-E7CF8C154FCC}"/>
                </a:ext>
              </a:extLst>
            </p:cNvPr>
            <p:cNvSpPr/>
            <p:nvPr/>
          </p:nvSpPr>
          <p:spPr>
            <a:xfrm>
              <a:off x="6216868" y="2755653"/>
              <a:ext cx="1556426" cy="544748"/>
            </a:xfrm>
            <a:prstGeom prst="cube">
              <a:avLst/>
            </a:prstGeom>
            <a:solidFill>
              <a:srgbClr val="C8B53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92" name="Picture Placeholder 50">
            <a:extLst>
              <a:ext uri="{FF2B5EF4-FFF2-40B4-BE49-F238E27FC236}">
                <a16:creationId xmlns:a16="http://schemas.microsoft.com/office/drawing/2014/main" id="{32AB3F6A-AC45-44D5-92C3-7E8CA97C6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25442" r="39586" b="5474"/>
          <a:stretch/>
        </p:blipFill>
        <p:spPr>
          <a:xfrm>
            <a:off x="1812800" y="4051005"/>
            <a:ext cx="1546746" cy="2126517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 flipH="1">
            <a:off x="2096590" y="5818289"/>
            <a:ext cx="1255864" cy="301558"/>
            <a:chOff x="6216868" y="1599534"/>
            <a:chExt cx="5364479" cy="1700867"/>
          </a:xfrm>
        </p:grpSpPr>
        <p:sp>
          <p:nvSpPr>
            <p:cNvPr id="94" name="Freeform: Shape 51">
              <a:extLst>
                <a:ext uri="{FF2B5EF4-FFF2-40B4-BE49-F238E27FC236}">
                  <a16:creationId xmlns:a16="http://schemas.microsoft.com/office/drawing/2014/main" id="{891D7EB5-2246-4171-94D9-DC8183D2D4EE}"/>
                </a:ext>
              </a:extLst>
            </p:cNvPr>
            <p:cNvSpPr/>
            <p:nvPr/>
          </p:nvSpPr>
          <p:spPr>
            <a:xfrm>
              <a:off x="7419291" y="2677830"/>
              <a:ext cx="3317020" cy="522073"/>
            </a:xfrm>
            <a:custGeom>
              <a:avLst/>
              <a:gdLst>
                <a:gd name="connsiteX0" fmla="*/ 2490281 w 3317020"/>
                <a:gd name="connsiteY0" fmla="*/ 0 h 522073"/>
                <a:gd name="connsiteX1" fmla="*/ 3171217 w 3317020"/>
                <a:gd name="connsiteY1" fmla="*/ 486383 h 522073"/>
                <a:gd name="connsiteX2" fmla="*/ 0 w 3317020"/>
                <a:gd name="connsiteY2" fmla="*/ 447473 h 52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7020" h="522073">
                  <a:moveTo>
                    <a:pt x="2490281" y="0"/>
                  </a:moveTo>
                  <a:cubicBezTo>
                    <a:pt x="3038272" y="205902"/>
                    <a:pt x="3586264" y="411804"/>
                    <a:pt x="3171217" y="486383"/>
                  </a:cubicBezTo>
                  <a:cubicBezTo>
                    <a:pt x="2756170" y="560962"/>
                    <a:pt x="1378085" y="504217"/>
                    <a:pt x="0" y="447473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5" name="Freeform: Shape 3">
              <a:extLst>
                <a:ext uri="{FF2B5EF4-FFF2-40B4-BE49-F238E27FC236}">
                  <a16:creationId xmlns:a16="http://schemas.microsoft.com/office/drawing/2014/main" id="{C0EB466D-F721-497E-BD11-16A956408032}"/>
                </a:ext>
              </a:extLst>
            </p:cNvPr>
            <p:cNvSpPr/>
            <p:nvPr/>
          </p:nvSpPr>
          <p:spPr>
            <a:xfrm>
              <a:off x="7447628" y="2541643"/>
              <a:ext cx="2137311" cy="457200"/>
            </a:xfrm>
            <a:custGeom>
              <a:avLst/>
              <a:gdLst>
                <a:gd name="connsiteX0" fmla="*/ 1451114 w 2137311"/>
                <a:gd name="connsiteY0" fmla="*/ 0 h 457200"/>
                <a:gd name="connsiteX1" fmla="*/ 2067340 w 2137311"/>
                <a:gd name="connsiteY1" fmla="*/ 298174 h 457200"/>
                <a:gd name="connsiteX2" fmla="*/ 0 w 2137311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7311" h="457200">
                  <a:moveTo>
                    <a:pt x="1451114" y="0"/>
                  </a:moveTo>
                  <a:cubicBezTo>
                    <a:pt x="1880153" y="110987"/>
                    <a:pt x="2309192" y="221974"/>
                    <a:pt x="2067340" y="298174"/>
                  </a:cubicBezTo>
                  <a:cubicBezTo>
                    <a:pt x="1825488" y="374374"/>
                    <a:pt x="912744" y="415787"/>
                    <a:pt x="0" y="457200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6" name="Freeform: Shape 5">
              <a:extLst>
                <a:ext uri="{FF2B5EF4-FFF2-40B4-BE49-F238E27FC236}">
                  <a16:creationId xmlns:a16="http://schemas.microsoft.com/office/drawing/2014/main" id="{E9A96C77-8B32-4058-96ED-32CD76C4B893}"/>
                </a:ext>
              </a:extLst>
            </p:cNvPr>
            <p:cNvSpPr/>
            <p:nvPr/>
          </p:nvSpPr>
          <p:spPr>
            <a:xfrm>
              <a:off x="7418112" y="2126007"/>
              <a:ext cx="3983729" cy="886691"/>
            </a:xfrm>
            <a:custGeom>
              <a:avLst/>
              <a:gdLst>
                <a:gd name="connsiteX0" fmla="*/ 2216728 w 3983729"/>
                <a:gd name="connsiteY0" fmla="*/ 0 h 886691"/>
                <a:gd name="connsiteX1" fmla="*/ 3906982 w 3983729"/>
                <a:gd name="connsiteY1" fmla="*/ 581891 h 886691"/>
                <a:gd name="connsiteX2" fmla="*/ 0 w 3983729"/>
                <a:gd name="connsiteY2" fmla="*/ 886691 h 88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3729" h="886691">
                  <a:moveTo>
                    <a:pt x="2216728" y="0"/>
                  </a:moveTo>
                  <a:cubicBezTo>
                    <a:pt x="3246582" y="217054"/>
                    <a:pt x="4276437" y="434109"/>
                    <a:pt x="3906982" y="581891"/>
                  </a:cubicBezTo>
                  <a:cubicBezTo>
                    <a:pt x="3537527" y="729673"/>
                    <a:pt x="1768763" y="808182"/>
                    <a:pt x="0" y="886691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7" name="Freeform: Shape 6">
              <a:extLst>
                <a:ext uri="{FF2B5EF4-FFF2-40B4-BE49-F238E27FC236}">
                  <a16:creationId xmlns:a16="http://schemas.microsoft.com/office/drawing/2014/main" id="{D60E6244-B87F-4B39-B2F7-2B0E1DCFEE1E}"/>
                </a:ext>
              </a:extLst>
            </p:cNvPr>
            <p:cNvSpPr/>
            <p:nvPr/>
          </p:nvSpPr>
          <p:spPr>
            <a:xfrm>
              <a:off x="7501240" y="1682661"/>
              <a:ext cx="4080107" cy="1357746"/>
            </a:xfrm>
            <a:custGeom>
              <a:avLst/>
              <a:gdLst>
                <a:gd name="connsiteX0" fmla="*/ 2854036 w 4080107"/>
                <a:gd name="connsiteY0" fmla="*/ 0 h 1357746"/>
                <a:gd name="connsiteX1" fmla="*/ 3934690 w 4080107"/>
                <a:gd name="connsiteY1" fmla="*/ 443346 h 1357746"/>
                <a:gd name="connsiteX2" fmla="*/ 0 w 4080107"/>
                <a:gd name="connsiteY2" fmla="*/ 1357746 h 13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0107" h="1357746">
                  <a:moveTo>
                    <a:pt x="2854036" y="0"/>
                  </a:moveTo>
                  <a:cubicBezTo>
                    <a:pt x="3632199" y="108527"/>
                    <a:pt x="4410363" y="217055"/>
                    <a:pt x="3934690" y="443346"/>
                  </a:cubicBezTo>
                  <a:cubicBezTo>
                    <a:pt x="3459017" y="669637"/>
                    <a:pt x="1729508" y="1013691"/>
                    <a:pt x="0" y="1357746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8" name="Freeform: Shape 9">
              <a:extLst>
                <a:ext uri="{FF2B5EF4-FFF2-40B4-BE49-F238E27FC236}">
                  <a16:creationId xmlns:a16="http://schemas.microsoft.com/office/drawing/2014/main" id="{AD3E48FF-23FF-4A15-8D88-296D778C5ADD}"/>
                </a:ext>
              </a:extLst>
            </p:cNvPr>
            <p:cNvSpPr/>
            <p:nvPr/>
          </p:nvSpPr>
          <p:spPr>
            <a:xfrm>
              <a:off x="7251858" y="1599534"/>
              <a:ext cx="4127445" cy="1440873"/>
            </a:xfrm>
            <a:custGeom>
              <a:avLst/>
              <a:gdLst>
                <a:gd name="connsiteX0" fmla="*/ 1967345 w 4127445"/>
                <a:gd name="connsiteY0" fmla="*/ 0 h 1440873"/>
                <a:gd name="connsiteX1" fmla="*/ 4073236 w 4127445"/>
                <a:gd name="connsiteY1" fmla="*/ 1080654 h 1440873"/>
                <a:gd name="connsiteX2" fmla="*/ 0 w 4127445"/>
                <a:gd name="connsiteY2" fmla="*/ 1440873 h 144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7445" h="1440873">
                  <a:moveTo>
                    <a:pt x="1967345" y="0"/>
                  </a:moveTo>
                  <a:cubicBezTo>
                    <a:pt x="3184236" y="420254"/>
                    <a:pt x="4401127" y="840509"/>
                    <a:pt x="4073236" y="1080654"/>
                  </a:cubicBezTo>
                  <a:cubicBezTo>
                    <a:pt x="3745345" y="1320800"/>
                    <a:pt x="1872672" y="1380836"/>
                    <a:pt x="0" y="1440873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4856EBCF-B9F6-4E8F-AB9E-E7CF8C154FCC}"/>
                </a:ext>
              </a:extLst>
            </p:cNvPr>
            <p:cNvSpPr/>
            <p:nvPr/>
          </p:nvSpPr>
          <p:spPr>
            <a:xfrm>
              <a:off x="6216868" y="2755653"/>
              <a:ext cx="1556426" cy="544748"/>
            </a:xfrm>
            <a:prstGeom prst="cube">
              <a:avLst/>
            </a:prstGeom>
            <a:solidFill>
              <a:srgbClr val="C8B53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918325" y="4224307"/>
            <a:ext cx="2352037" cy="1678369"/>
            <a:chOff x="3567450" y="4224307"/>
            <a:chExt cx="2352037" cy="1678369"/>
          </a:xfrm>
        </p:grpSpPr>
        <p:sp>
          <p:nvSpPr>
            <p:cNvPr id="72" name="TextBox 71"/>
            <p:cNvSpPr txBox="1"/>
            <p:nvPr/>
          </p:nvSpPr>
          <p:spPr>
            <a:xfrm>
              <a:off x="4535719" y="444773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</a:t>
              </a:r>
              <a:endParaRPr lang="en-GB" dirty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567450" y="4224307"/>
              <a:ext cx="2352037" cy="1678369"/>
              <a:chOff x="3280367" y="3873428"/>
              <a:chExt cx="2352037" cy="1678369"/>
            </a:xfrm>
          </p:grpSpPr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23182012-1135-44F2-9CE0-F62B27D4A6B4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0367" y="3873428"/>
                <a:ext cx="2352037" cy="1678369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>
                <a:grpSpLocks noChangeAspect="1"/>
              </p:cNvGrpSpPr>
              <p:nvPr/>
            </p:nvGrpSpPr>
            <p:grpSpPr>
              <a:xfrm>
                <a:off x="3801359" y="4482246"/>
                <a:ext cx="1316450" cy="972000"/>
                <a:chOff x="4311385" y="2863697"/>
                <a:chExt cx="4266912" cy="3150477"/>
              </a:xfrm>
            </p:grpSpPr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F5898400-DD04-4318-B3E0-9E87D83A74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11371" b="24633"/>
                <a:stretch/>
              </p:blipFill>
              <p:spPr>
                <a:xfrm>
                  <a:off x="6124251" y="4412353"/>
                  <a:ext cx="2454046" cy="1601821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770BF72A-8A41-4501-8559-9A042AE86C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4311385" y="2863697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1D496648-B363-46F1-83D2-82421373F7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5213712" y="2863697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5C353E13-BE9D-41EF-86FD-7B56E3431D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6124251" y="2863697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44CBAFAC-343A-4F8A-950F-FE9BEE611D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4311385" y="4412353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9C9BA9DD-EBBA-41A0-8BD6-56BFAD5059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5213712" y="4412353"/>
                  <a:ext cx="957914" cy="160182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16" name="Group 115"/>
          <p:cNvGrpSpPr/>
          <p:nvPr/>
        </p:nvGrpSpPr>
        <p:grpSpPr>
          <a:xfrm>
            <a:off x="6792670" y="4224307"/>
            <a:ext cx="2352037" cy="1678369"/>
            <a:chOff x="6792670" y="4224307"/>
            <a:chExt cx="2352037" cy="1678369"/>
          </a:xfrm>
        </p:grpSpPr>
        <p:sp>
          <p:nvSpPr>
            <p:cNvPr id="73" name="TextBox 72"/>
            <p:cNvSpPr txBox="1"/>
            <p:nvPr/>
          </p:nvSpPr>
          <p:spPr>
            <a:xfrm>
              <a:off x="7791396" y="4447731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</a:t>
              </a:r>
              <a:endParaRPr lang="en-GB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792670" y="4224307"/>
              <a:ext cx="2352037" cy="1678369"/>
              <a:chOff x="6505587" y="3866336"/>
              <a:chExt cx="2352037" cy="1678369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23182012-1135-44F2-9CE0-F62B27D4A6B4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587" y="3866336"/>
                <a:ext cx="2352037" cy="1678369"/>
              </a:xfrm>
              <a:prstGeom prst="rect">
                <a:avLst/>
              </a:prstGeom>
            </p:spPr>
          </p:pic>
          <p:grpSp>
            <p:nvGrpSpPr>
              <p:cNvPr id="109" name="Group 108"/>
              <p:cNvGrpSpPr>
                <a:grpSpLocks noChangeAspect="1"/>
              </p:cNvGrpSpPr>
              <p:nvPr/>
            </p:nvGrpSpPr>
            <p:grpSpPr>
              <a:xfrm>
                <a:off x="7026579" y="4475154"/>
                <a:ext cx="1316450" cy="972000"/>
                <a:chOff x="4311385" y="2863697"/>
                <a:chExt cx="4266912" cy="3150477"/>
              </a:xfrm>
            </p:grpSpPr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F5898400-DD04-4318-B3E0-9E87D83A74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11371" b="24633"/>
                <a:stretch/>
              </p:blipFill>
              <p:spPr>
                <a:xfrm>
                  <a:off x="6124251" y="4412353"/>
                  <a:ext cx="2454046" cy="1601821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770BF72A-8A41-4501-8559-9A042AE86C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4311385" y="2863697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1D496648-B363-46F1-83D2-82421373F7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5213712" y="2863697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5C353E13-BE9D-41EF-86FD-7B56E3431D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6124251" y="2863697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44CBAFAC-343A-4F8A-950F-FE9BEE611D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4311385" y="4412353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9C9BA9DD-EBBA-41A0-8BD6-56BFAD5059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5213712" y="4412353"/>
                  <a:ext cx="957914" cy="160182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21" name="TextBox 120"/>
          <p:cNvSpPr txBox="1"/>
          <p:nvPr/>
        </p:nvSpPr>
        <p:spPr>
          <a:xfrm>
            <a:off x="4104163" y="5824937"/>
            <a:ext cx="204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onshore computing</a:t>
            </a:r>
            <a:endParaRPr lang="en-GB" dirty="0"/>
          </a:p>
        </p:txBody>
      </p:sp>
      <p:sp>
        <p:nvSpPr>
          <p:cNvPr id="122" name="TextBox 121"/>
          <p:cNvSpPr txBox="1"/>
          <p:nvPr/>
        </p:nvSpPr>
        <p:spPr>
          <a:xfrm>
            <a:off x="6989140" y="5824937"/>
            <a:ext cx="204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onshore computing</a:t>
            </a:r>
            <a:endParaRPr lang="en-GB" dirty="0"/>
          </a:p>
        </p:txBody>
      </p:sp>
      <p:sp>
        <p:nvSpPr>
          <p:cNvPr id="125" name="TextBox 124"/>
          <p:cNvSpPr txBox="1"/>
          <p:nvPr/>
        </p:nvSpPr>
        <p:spPr>
          <a:xfrm>
            <a:off x="-32153" y="5902676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89ED6"/>
                </a:solidFill>
              </a:rPr>
              <a:t>Tier-0</a:t>
            </a:r>
            <a:endParaRPr lang="en-GB" dirty="0">
              <a:solidFill>
                <a:srgbClr val="689ED6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-32153" y="3739485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89ED6"/>
                </a:solidFill>
              </a:rPr>
              <a:t>Tier-1</a:t>
            </a:r>
            <a:endParaRPr lang="en-GB" dirty="0">
              <a:solidFill>
                <a:srgbClr val="689ED6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-32153" y="1828431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89ED6"/>
                </a:solidFill>
              </a:rPr>
              <a:t>Tier-2</a:t>
            </a:r>
            <a:endParaRPr lang="en-GB" dirty="0">
              <a:solidFill>
                <a:srgbClr val="689ED6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37720" y="4886100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</a:t>
            </a:r>
          </a:p>
          <a:p>
            <a:r>
              <a:rPr lang="en-US" dirty="0"/>
              <a:t>acquisition</a:t>
            </a:r>
            <a:endParaRPr lang="en-GB" dirty="0"/>
          </a:p>
        </p:txBody>
      </p:sp>
      <p:sp>
        <p:nvSpPr>
          <p:cNvPr id="129" name="TextBox 128"/>
          <p:cNvSpPr txBox="1"/>
          <p:nvPr/>
        </p:nvSpPr>
        <p:spPr>
          <a:xfrm>
            <a:off x="137720" y="2373719"/>
            <a:ext cx="1181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</a:t>
            </a:r>
          </a:p>
          <a:p>
            <a:r>
              <a:rPr lang="en-US" dirty="0"/>
              <a:t>processing</a:t>
            </a:r>
            <a:endParaRPr lang="en-GB" dirty="0"/>
          </a:p>
        </p:txBody>
      </p:sp>
      <p:sp>
        <p:nvSpPr>
          <p:cNvPr id="130" name="TextBox 129"/>
          <p:cNvSpPr txBox="1"/>
          <p:nvPr/>
        </p:nvSpPr>
        <p:spPr>
          <a:xfrm>
            <a:off x="137720" y="1225544"/>
            <a:ext cx="915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</a:t>
            </a:r>
          </a:p>
          <a:p>
            <a:r>
              <a:rPr lang="en-US" dirty="0"/>
              <a:t>analysis</a:t>
            </a:r>
            <a:endParaRPr lang="en-GB" dirty="0"/>
          </a:p>
        </p:txBody>
      </p:sp>
      <p:sp>
        <p:nvSpPr>
          <p:cNvPr id="131" name="TextBox 130"/>
          <p:cNvSpPr txBox="1"/>
          <p:nvPr/>
        </p:nvSpPr>
        <p:spPr>
          <a:xfrm>
            <a:off x="137720" y="3217843"/>
            <a:ext cx="87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</a:t>
            </a:r>
          </a:p>
          <a:p>
            <a:r>
              <a:rPr lang="en-US" dirty="0"/>
              <a:t>storage</a:t>
            </a:r>
            <a:endParaRPr lang="en-GB" dirty="0"/>
          </a:p>
        </p:txBody>
      </p:sp>
      <p:sp>
        <p:nvSpPr>
          <p:cNvPr id="135" name="Rounded Rectangle 134"/>
          <p:cNvSpPr/>
          <p:nvPr/>
        </p:nvSpPr>
        <p:spPr>
          <a:xfrm>
            <a:off x="5799722" y="3066834"/>
            <a:ext cx="1345324" cy="788276"/>
          </a:xfrm>
          <a:prstGeom prst="roundRect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CC-FR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CC-IT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23683" y="2144234"/>
            <a:ext cx="12168000" cy="0"/>
          </a:xfrm>
          <a:prstGeom prst="line">
            <a:avLst/>
          </a:prstGeom>
          <a:ln w="19050">
            <a:solidFill>
              <a:srgbClr val="689E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ounded Rectangle 142"/>
          <p:cNvSpPr/>
          <p:nvPr/>
        </p:nvSpPr>
        <p:spPr>
          <a:xfrm>
            <a:off x="2661481" y="2516566"/>
            <a:ext cx="1345324" cy="788276"/>
          </a:xfrm>
          <a:prstGeom prst="roundRect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Computer Centre FR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3733920" y="2295402"/>
            <a:ext cx="1345324" cy="788276"/>
          </a:xfrm>
          <a:prstGeom prst="roundRect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Computer Centre 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7443716" y="2276832"/>
            <a:ext cx="1345324" cy="788276"/>
          </a:xfrm>
          <a:prstGeom prst="roundRect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Computer Centre PL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8496579" y="2412129"/>
            <a:ext cx="1345324" cy="788276"/>
          </a:xfrm>
          <a:prstGeom prst="roundRect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Computer Centre NL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9519003" y="2689540"/>
            <a:ext cx="1345324" cy="788276"/>
          </a:xfrm>
          <a:prstGeom prst="roundRect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Computer Centre  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0" name="Left-Up Arrow 149"/>
          <p:cNvSpPr/>
          <p:nvPr/>
        </p:nvSpPr>
        <p:spPr>
          <a:xfrm>
            <a:off x="7365017" y="3062784"/>
            <a:ext cx="799954" cy="402563"/>
          </a:xfrm>
          <a:prstGeom prst="leftUpArrow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Left-Up Arrow 151"/>
          <p:cNvSpPr/>
          <p:nvPr/>
        </p:nvSpPr>
        <p:spPr>
          <a:xfrm>
            <a:off x="7365017" y="3515581"/>
            <a:ext cx="3001727" cy="435324"/>
          </a:xfrm>
          <a:prstGeom prst="leftUpArrow">
            <a:avLst>
              <a:gd name="adj1" fmla="val 25000"/>
              <a:gd name="adj2" fmla="val 23779"/>
              <a:gd name="adj3" fmla="val 27443"/>
            </a:avLst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Left-Up Arrow 153"/>
          <p:cNvSpPr/>
          <p:nvPr/>
        </p:nvSpPr>
        <p:spPr>
          <a:xfrm>
            <a:off x="7365018" y="3300246"/>
            <a:ext cx="1822378" cy="402563"/>
          </a:xfrm>
          <a:prstGeom prst="leftUpArrow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Left-Up Arrow 157"/>
          <p:cNvSpPr/>
          <p:nvPr/>
        </p:nvSpPr>
        <p:spPr>
          <a:xfrm flipH="1">
            <a:off x="3236599" y="3407078"/>
            <a:ext cx="2502576" cy="402563"/>
          </a:xfrm>
          <a:prstGeom prst="leftUpArrow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Left-Up Arrow 158"/>
          <p:cNvSpPr/>
          <p:nvPr/>
        </p:nvSpPr>
        <p:spPr>
          <a:xfrm flipH="1">
            <a:off x="4338083" y="3229867"/>
            <a:ext cx="1401091" cy="402563"/>
          </a:xfrm>
          <a:prstGeom prst="leftUpArrow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Rounded Rectangle 159"/>
          <p:cNvSpPr/>
          <p:nvPr/>
        </p:nvSpPr>
        <p:spPr>
          <a:xfrm>
            <a:off x="4638272" y="1044073"/>
            <a:ext cx="2071888" cy="788276"/>
          </a:xfrm>
          <a:prstGeom prst="roundRect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computing resources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8" name="Left-Up Arrow 167"/>
          <p:cNvSpPr/>
          <p:nvPr/>
        </p:nvSpPr>
        <p:spPr>
          <a:xfrm flipV="1">
            <a:off x="8289514" y="1349585"/>
            <a:ext cx="1086864" cy="980153"/>
          </a:xfrm>
          <a:prstGeom prst="leftUpArrow">
            <a:avLst>
              <a:gd name="adj1" fmla="val 12709"/>
              <a:gd name="adj2" fmla="val 13222"/>
              <a:gd name="adj3" fmla="val 19879"/>
            </a:avLst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Up-Down Arrow 168"/>
          <p:cNvSpPr/>
          <p:nvPr/>
        </p:nvSpPr>
        <p:spPr>
          <a:xfrm>
            <a:off x="6432698" y="2099013"/>
            <a:ext cx="277462" cy="909890"/>
          </a:xfrm>
          <a:prstGeom prst="upDownArrow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Left-Up Arrow 169"/>
          <p:cNvSpPr/>
          <p:nvPr/>
        </p:nvSpPr>
        <p:spPr>
          <a:xfrm flipH="1" flipV="1">
            <a:off x="3455230" y="1353127"/>
            <a:ext cx="1086864" cy="980153"/>
          </a:xfrm>
          <a:prstGeom prst="leftUpArrow">
            <a:avLst>
              <a:gd name="adj1" fmla="val 12709"/>
              <a:gd name="adj2" fmla="val 13222"/>
              <a:gd name="adj3" fmla="val 19879"/>
            </a:avLst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Freeform 170"/>
          <p:cNvSpPr/>
          <p:nvPr/>
        </p:nvSpPr>
        <p:spPr>
          <a:xfrm>
            <a:off x="8750595" y="5805377"/>
            <a:ext cx="1903228" cy="287079"/>
          </a:xfrm>
          <a:custGeom>
            <a:avLst/>
            <a:gdLst>
              <a:gd name="connsiteX0" fmla="*/ 1903228 w 1903228"/>
              <a:gd name="connsiteY0" fmla="*/ 287079 h 287079"/>
              <a:gd name="connsiteX1" fmla="*/ 861237 w 1903228"/>
              <a:gd name="connsiteY1" fmla="*/ 180753 h 287079"/>
              <a:gd name="connsiteX2" fmla="*/ 1637414 w 1903228"/>
              <a:gd name="connsiteY2" fmla="*/ 74428 h 287079"/>
              <a:gd name="connsiteX3" fmla="*/ 0 w 1903228"/>
              <a:gd name="connsiteY3" fmla="*/ 0 h 28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228" h="287079">
                <a:moveTo>
                  <a:pt x="1903228" y="287079"/>
                </a:moveTo>
                <a:cubicBezTo>
                  <a:pt x="1404383" y="251637"/>
                  <a:pt x="905539" y="216195"/>
                  <a:pt x="861237" y="180753"/>
                </a:cubicBezTo>
                <a:cubicBezTo>
                  <a:pt x="816935" y="145311"/>
                  <a:pt x="1780953" y="104553"/>
                  <a:pt x="1637414" y="74428"/>
                </a:cubicBezTo>
                <a:cubicBezTo>
                  <a:pt x="1493874" y="44302"/>
                  <a:pt x="746937" y="2215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Freeform 171"/>
          <p:cNvSpPr/>
          <p:nvPr/>
        </p:nvSpPr>
        <p:spPr>
          <a:xfrm>
            <a:off x="3338623" y="5827637"/>
            <a:ext cx="1010093" cy="275451"/>
          </a:xfrm>
          <a:custGeom>
            <a:avLst/>
            <a:gdLst>
              <a:gd name="connsiteX0" fmla="*/ 0 w 1010093"/>
              <a:gd name="connsiteY0" fmla="*/ 275451 h 275451"/>
              <a:gd name="connsiteX1" fmla="*/ 733647 w 1010093"/>
              <a:gd name="connsiteY1" fmla="*/ 190391 h 275451"/>
              <a:gd name="connsiteX2" fmla="*/ 106326 w 1010093"/>
              <a:gd name="connsiteY2" fmla="*/ 20270 h 275451"/>
              <a:gd name="connsiteX3" fmla="*/ 1010093 w 1010093"/>
              <a:gd name="connsiteY3" fmla="*/ 9637 h 27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093" h="275451">
                <a:moveTo>
                  <a:pt x="0" y="275451"/>
                </a:moveTo>
                <a:cubicBezTo>
                  <a:pt x="357963" y="254186"/>
                  <a:pt x="715926" y="232921"/>
                  <a:pt x="733647" y="190391"/>
                </a:cubicBezTo>
                <a:cubicBezTo>
                  <a:pt x="751368" y="147861"/>
                  <a:pt x="60252" y="50396"/>
                  <a:pt x="106326" y="20270"/>
                </a:cubicBezTo>
                <a:cubicBezTo>
                  <a:pt x="152400" y="-9856"/>
                  <a:pt x="581246" y="-110"/>
                  <a:pt x="1010093" y="963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55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eft-Up Arrow 167"/>
          <p:cNvSpPr/>
          <p:nvPr/>
        </p:nvSpPr>
        <p:spPr>
          <a:xfrm flipV="1">
            <a:off x="8289514" y="1349584"/>
            <a:ext cx="1086864" cy="887927"/>
          </a:xfrm>
          <a:prstGeom prst="leftUpArrow">
            <a:avLst>
              <a:gd name="adj1" fmla="val 12709"/>
              <a:gd name="adj2" fmla="val 13222"/>
              <a:gd name="adj3" fmla="val 19879"/>
            </a:avLst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ounded Rectangle 165"/>
          <p:cNvSpPr/>
          <p:nvPr/>
        </p:nvSpPr>
        <p:spPr>
          <a:xfrm>
            <a:off x="6092150" y="1246940"/>
            <a:ext cx="2071888" cy="788276"/>
          </a:xfrm>
          <a:prstGeom prst="roundRect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5591657" y="1178745"/>
            <a:ext cx="2071888" cy="788276"/>
          </a:xfrm>
          <a:prstGeom prst="roundRect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5077753" y="1100776"/>
            <a:ext cx="2071888" cy="788276"/>
          </a:xfrm>
          <a:prstGeom prst="roundRect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>
            <a:off x="20140" y="4065181"/>
            <a:ext cx="12168000" cy="0"/>
          </a:xfrm>
          <a:prstGeom prst="line">
            <a:avLst/>
          </a:prstGeom>
          <a:ln w="19050">
            <a:solidFill>
              <a:srgbClr val="689E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Bent-Up Arrow 118"/>
          <p:cNvSpPr/>
          <p:nvPr/>
        </p:nvSpPr>
        <p:spPr>
          <a:xfrm>
            <a:off x="5792212" y="4043913"/>
            <a:ext cx="771865" cy="641733"/>
          </a:xfrm>
          <a:prstGeom prst="bentUpArrow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Bent-Up Arrow 140"/>
          <p:cNvSpPr/>
          <p:nvPr/>
        </p:nvSpPr>
        <p:spPr>
          <a:xfrm flipH="1">
            <a:off x="6518776" y="4043913"/>
            <a:ext cx="771865" cy="641733"/>
          </a:xfrm>
          <a:prstGeom prst="bentUpArrow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D0488-8218-5645-9866-C0E629F3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Using DIOS in KM3NeT</a:t>
            </a:r>
          </a:p>
        </p:txBody>
      </p:sp>
      <p:pic>
        <p:nvPicPr>
          <p:cNvPr id="91" name="Picture Placeholder 50">
            <a:extLst>
              <a:ext uri="{FF2B5EF4-FFF2-40B4-BE49-F238E27FC236}">
                <a16:creationId xmlns:a16="http://schemas.microsoft.com/office/drawing/2014/main" id="{32AB3F6A-AC45-44D5-92C3-7E8CA97C6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25096" r="39586" b="5475"/>
          <a:stretch/>
        </p:blipFill>
        <p:spPr>
          <a:xfrm>
            <a:off x="10645254" y="4040372"/>
            <a:ext cx="1546746" cy="2137150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10652599" y="5818289"/>
            <a:ext cx="1255864" cy="301558"/>
            <a:chOff x="6216868" y="1599534"/>
            <a:chExt cx="5364479" cy="1700867"/>
          </a:xfrm>
        </p:grpSpPr>
        <p:sp>
          <p:nvSpPr>
            <p:cNvPr id="84" name="Freeform: Shape 51">
              <a:extLst>
                <a:ext uri="{FF2B5EF4-FFF2-40B4-BE49-F238E27FC236}">
                  <a16:creationId xmlns:a16="http://schemas.microsoft.com/office/drawing/2014/main" id="{891D7EB5-2246-4171-94D9-DC8183D2D4EE}"/>
                </a:ext>
              </a:extLst>
            </p:cNvPr>
            <p:cNvSpPr/>
            <p:nvPr/>
          </p:nvSpPr>
          <p:spPr>
            <a:xfrm>
              <a:off x="7419291" y="2677830"/>
              <a:ext cx="3317020" cy="522073"/>
            </a:xfrm>
            <a:custGeom>
              <a:avLst/>
              <a:gdLst>
                <a:gd name="connsiteX0" fmla="*/ 2490281 w 3317020"/>
                <a:gd name="connsiteY0" fmla="*/ 0 h 522073"/>
                <a:gd name="connsiteX1" fmla="*/ 3171217 w 3317020"/>
                <a:gd name="connsiteY1" fmla="*/ 486383 h 522073"/>
                <a:gd name="connsiteX2" fmla="*/ 0 w 3317020"/>
                <a:gd name="connsiteY2" fmla="*/ 447473 h 52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7020" h="522073">
                  <a:moveTo>
                    <a:pt x="2490281" y="0"/>
                  </a:moveTo>
                  <a:cubicBezTo>
                    <a:pt x="3038272" y="205902"/>
                    <a:pt x="3586264" y="411804"/>
                    <a:pt x="3171217" y="486383"/>
                  </a:cubicBezTo>
                  <a:cubicBezTo>
                    <a:pt x="2756170" y="560962"/>
                    <a:pt x="1378085" y="504217"/>
                    <a:pt x="0" y="447473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5" name="Freeform: Shape 3">
              <a:extLst>
                <a:ext uri="{FF2B5EF4-FFF2-40B4-BE49-F238E27FC236}">
                  <a16:creationId xmlns:a16="http://schemas.microsoft.com/office/drawing/2014/main" id="{C0EB466D-F721-497E-BD11-16A956408032}"/>
                </a:ext>
              </a:extLst>
            </p:cNvPr>
            <p:cNvSpPr/>
            <p:nvPr/>
          </p:nvSpPr>
          <p:spPr>
            <a:xfrm>
              <a:off x="7447628" y="2541643"/>
              <a:ext cx="2137311" cy="457200"/>
            </a:xfrm>
            <a:custGeom>
              <a:avLst/>
              <a:gdLst>
                <a:gd name="connsiteX0" fmla="*/ 1451114 w 2137311"/>
                <a:gd name="connsiteY0" fmla="*/ 0 h 457200"/>
                <a:gd name="connsiteX1" fmla="*/ 2067340 w 2137311"/>
                <a:gd name="connsiteY1" fmla="*/ 298174 h 457200"/>
                <a:gd name="connsiteX2" fmla="*/ 0 w 2137311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7311" h="457200">
                  <a:moveTo>
                    <a:pt x="1451114" y="0"/>
                  </a:moveTo>
                  <a:cubicBezTo>
                    <a:pt x="1880153" y="110987"/>
                    <a:pt x="2309192" y="221974"/>
                    <a:pt x="2067340" y="298174"/>
                  </a:cubicBezTo>
                  <a:cubicBezTo>
                    <a:pt x="1825488" y="374374"/>
                    <a:pt x="912744" y="415787"/>
                    <a:pt x="0" y="457200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6" name="Freeform: Shape 5">
              <a:extLst>
                <a:ext uri="{FF2B5EF4-FFF2-40B4-BE49-F238E27FC236}">
                  <a16:creationId xmlns:a16="http://schemas.microsoft.com/office/drawing/2014/main" id="{E9A96C77-8B32-4058-96ED-32CD76C4B893}"/>
                </a:ext>
              </a:extLst>
            </p:cNvPr>
            <p:cNvSpPr/>
            <p:nvPr/>
          </p:nvSpPr>
          <p:spPr>
            <a:xfrm>
              <a:off x="7418112" y="2126007"/>
              <a:ext cx="3983729" cy="886691"/>
            </a:xfrm>
            <a:custGeom>
              <a:avLst/>
              <a:gdLst>
                <a:gd name="connsiteX0" fmla="*/ 2216728 w 3983729"/>
                <a:gd name="connsiteY0" fmla="*/ 0 h 886691"/>
                <a:gd name="connsiteX1" fmla="*/ 3906982 w 3983729"/>
                <a:gd name="connsiteY1" fmla="*/ 581891 h 886691"/>
                <a:gd name="connsiteX2" fmla="*/ 0 w 3983729"/>
                <a:gd name="connsiteY2" fmla="*/ 886691 h 88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3729" h="886691">
                  <a:moveTo>
                    <a:pt x="2216728" y="0"/>
                  </a:moveTo>
                  <a:cubicBezTo>
                    <a:pt x="3246582" y="217054"/>
                    <a:pt x="4276437" y="434109"/>
                    <a:pt x="3906982" y="581891"/>
                  </a:cubicBezTo>
                  <a:cubicBezTo>
                    <a:pt x="3537527" y="729673"/>
                    <a:pt x="1768763" y="808182"/>
                    <a:pt x="0" y="886691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7" name="Freeform: Shape 6">
              <a:extLst>
                <a:ext uri="{FF2B5EF4-FFF2-40B4-BE49-F238E27FC236}">
                  <a16:creationId xmlns:a16="http://schemas.microsoft.com/office/drawing/2014/main" id="{D60E6244-B87F-4B39-B2F7-2B0E1DCFEE1E}"/>
                </a:ext>
              </a:extLst>
            </p:cNvPr>
            <p:cNvSpPr/>
            <p:nvPr/>
          </p:nvSpPr>
          <p:spPr>
            <a:xfrm>
              <a:off x="7501240" y="1682661"/>
              <a:ext cx="4080107" cy="1357746"/>
            </a:xfrm>
            <a:custGeom>
              <a:avLst/>
              <a:gdLst>
                <a:gd name="connsiteX0" fmla="*/ 2854036 w 4080107"/>
                <a:gd name="connsiteY0" fmla="*/ 0 h 1357746"/>
                <a:gd name="connsiteX1" fmla="*/ 3934690 w 4080107"/>
                <a:gd name="connsiteY1" fmla="*/ 443346 h 1357746"/>
                <a:gd name="connsiteX2" fmla="*/ 0 w 4080107"/>
                <a:gd name="connsiteY2" fmla="*/ 1357746 h 13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0107" h="1357746">
                  <a:moveTo>
                    <a:pt x="2854036" y="0"/>
                  </a:moveTo>
                  <a:cubicBezTo>
                    <a:pt x="3632199" y="108527"/>
                    <a:pt x="4410363" y="217055"/>
                    <a:pt x="3934690" y="443346"/>
                  </a:cubicBezTo>
                  <a:cubicBezTo>
                    <a:pt x="3459017" y="669637"/>
                    <a:pt x="1729508" y="1013691"/>
                    <a:pt x="0" y="1357746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8" name="Freeform: Shape 9">
              <a:extLst>
                <a:ext uri="{FF2B5EF4-FFF2-40B4-BE49-F238E27FC236}">
                  <a16:creationId xmlns:a16="http://schemas.microsoft.com/office/drawing/2014/main" id="{AD3E48FF-23FF-4A15-8D88-296D778C5ADD}"/>
                </a:ext>
              </a:extLst>
            </p:cNvPr>
            <p:cNvSpPr/>
            <p:nvPr/>
          </p:nvSpPr>
          <p:spPr>
            <a:xfrm>
              <a:off x="7251858" y="1599534"/>
              <a:ext cx="4127445" cy="1440873"/>
            </a:xfrm>
            <a:custGeom>
              <a:avLst/>
              <a:gdLst>
                <a:gd name="connsiteX0" fmla="*/ 1967345 w 4127445"/>
                <a:gd name="connsiteY0" fmla="*/ 0 h 1440873"/>
                <a:gd name="connsiteX1" fmla="*/ 4073236 w 4127445"/>
                <a:gd name="connsiteY1" fmla="*/ 1080654 h 1440873"/>
                <a:gd name="connsiteX2" fmla="*/ 0 w 4127445"/>
                <a:gd name="connsiteY2" fmla="*/ 1440873 h 144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7445" h="1440873">
                  <a:moveTo>
                    <a:pt x="1967345" y="0"/>
                  </a:moveTo>
                  <a:cubicBezTo>
                    <a:pt x="3184236" y="420254"/>
                    <a:pt x="4401127" y="840509"/>
                    <a:pt x="4073236" y="1080654"/>
                  </a:cubicBezTo>
                  <a:cubicBezTo>
                    <a:pt x="3745345" y="1320800"/>
                    <a:pt x="1872672" y="1380836"/>
                    <a:pt x="0" y="1440873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4856EBCF-B9F6-4E8F-AB9E-E7CF8C154FCC}"/>
                </a:ext>
              </a:extLst>
            </p:cNvPr>
            <p:cNvSpPr/>
            <p:nvPr/>
          </p:nvSpPr>
          <p:spPr>
            <a:xfrm>
              <a:off x="6216868" y="2755653"/>
              <a:ext cx="1556426" cy="544748"/>
            </a:xfrm>
            <a:prstGeom prst="cube">
              <a:avLst/>
            </a:prstGeom>
            <a:solidFill>
              <a:srgbClr val="C8B53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92" name="Picture Placeholder 50">
            <a:extLst>
              <a:ext uri="{FF2B5EF4-FFF2-40B4-BE49-F238E27FC236}">
                <a16:creationId xmlns:a16="http://schemas.microsoft.com/office/drawing/2014/main" id="{32AB3F6A-AC45-44D5-92C3-7E8CA97C6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25442" r="39586" b="5474"/>
          <a:stretch/>
        </p:blipFill>
        <p:spPr>
          <a:xfrm>
            <a:off x="1812800" y="4051005"/>
            <a:ext cx="1546746" cy="2126517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 flipH="1">
            <a:off x="2096590" y="5818289"/>
            <a:ext cx="1255864" cy="301558"/>
            <a:chOff x="6216868" y="1599534"/>
            <a:chExt cx="5364479" cy="1700867"/>
          </a:xfrm>
        </p:grpSpPr>
        <p:sp>
          <p:nvSpPr>
            <p:cNvPr id="94" name="Freeform: Shape 51">
              <a:extLst>
                <a:ext uri="{FF2B5EF4-FFF2-40B4-BE49-F238E27FC236}">
                  <a16:creationId xmlns:a16="http://schemas.microsoft.com/office/drawing/2014/main" id="{891D7EB5-2246-4171-94D9-DC8183D2D4EE}"/>
                </a:ext>
              </a:extLst>
            </p:cNvPr>
            <p:cNvSpPr/>
            <p:nvPr/>
          </p:nvSpPr>
          <p:spPr>
            <a:xfrm>
              <a:off x="7419291" y="2677830"/>
              <a:ext cx="3317020" cy="522073"/>
            </a:xfrm>
            <a:custGeom>
              <a:avLst/>
              <a:gdLst>
                <a:gd name="connsiteX0" fmla="*/ 2490281 w 3317020"/>
                <a:gd name="connsiteY0" fmla="*/ 0 h 522073"/>
                <a:gd name="connsiteX1" fmla="*/ 3171217 w 3317020"/>
                <a:gd name="connsiteY1" fmla="*/ 486383 h 522073"/>
                <a:gd name="connsiteX2" fmla="*/ 0 w 3317020"/>
                <a:gd name="connsiteY2" fmla="*/ 447473 h 52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7020" h="522073">
                  <a:moveTo>
                    <a:pt x="2490281" y="0"/>
                  </a:moveTo>
                  <a:cubicBezTo>
                    <a:pt x="3038272" y="205902"/>
                    <a:pt x="3586264" y="411804"/>
                    <a:pt x="3171217" y="486383"/>
                  </a:cubicBezTo>
                  <a:cubicBezTo>
                    <a:pt x="2756170" y="560962"/>
                    <a:pt x="1378085" y="504217"/>
                    <a:pt x="0" y="447473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5" name="Freeform: Shape 3">
              <a:extLst>
                <a:ext uri="{FF2B5EF4-FFF2-40B4-BE49-F238E27FC236}">
                  <a16:creationId xmlns:a16="http://schemas.microsoft.com/office/drawing/2014/main" id="{C0EB466D-F721-497E-BD11-16A956408032}"/>
                </a:ext>
              </a:extLst>
            </p:cNvPr>
            <p:cNvSpPr/>
            <p:nvPr/>
          </p:nvSpPr>
          <p:spPr>
            <a:xfrm>
              <a:off x="7447628" y="2541643"/>
              <a:ext cx="2137311" cy="457200"/>
            </a:xfrm>
            <a:custGeom>
              <a:avLst/>
              <a:gdLst>
                <a:gd name="connsiteX0" fmla="*/ 1451114 w 2137311"/>
                <a:gd name="connsiteY0" fmla="*/ 0 h 457200"/>
                <a:gd name="connsiteX1" fmla="*/ 2067340 w 2137311"/>
                <a:gd name="connsiteY1" fmla="*/ 298174 h 457200"/>
                <a:gd name="connsiteX2" fmla="*/ 0 w 2137311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7311" h="457200">
                  <a:moveTo>
                    <a:pt x="1451114" y="0"/>
                  </a:moveTo>
                  <a:cubicBezTo>
                    <a:pt x="1880153" y="110987"/>
                    <a:pt x="2309192" y="221974"/>
                    <a:pt x="2067340" y="298174"/>
                  </a:cubicBezTo>
                  <a:cubicBezTo>
                    <a:pt x="1825488" y="374374"/>
                    <a:pt x="912744" y="415787"/>
                    <a:pt x="0" y="457200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6" name="Freeform: Shape 5">
              <a:extLst>
                <a:ext uri="{FF2B5EF4-FFF2-40B4-BE49-F238E27FC236}">
                  <a16:creationId xmlns:a16="http://schemas.microsoft.com/office/drawing/2014/main" id="{E9A96C77-8B32-4058-96ED-32CD76C4B893}"/>
                </a:ext>
              </a:extLst>
            </p:cNvPr>
            <p:cNvSpPr/>
            <p:nvPr/>
          </p:nvSpPr>
          <p:spPr>
            <a:xfrm>
              <a:off x="7418112" y="2126007"/>
              <a:ext cx="3983729" cy="886691"/>
            </a:xfrm>
            <a:custGeom>
              <a:avLst/>
              <a:gdLst>
                <a:gd name="connsiteX0" fmla="*/ 2216728 w 3983729"/>
                <a:gd name="connsiteY0" fmla="*/ 0 h 886691"/>
                <a:gd name="connsiteX1" fmla="*/ 3906982 w 3983729"/>
                <a:gd name="connsiteY1" fmla="*/ 581891 h 886691"/>
                <a:gd name="connsiteX2" fmla="*/ 0 w 3983729"/>
                <a:gd name="connsiteY2" fmla="*/ 886691 h 88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3729" h="886691">
                  <a:moveTo>
                    <a:pt x="2216728" y="0"/>
                  </a:moveTo>
                  <a:cubicBezTo>
                    <a:pt x="3246582" y="217054"/>
                    <a:pt x="4276437" y="434109"/>
                    <a:pt x="3906982" y="581891"/>
                  </a:cubicBezTo>
                  <a:cubicBezTo>
                    <a:pt x="3537527" y="729673"/>
                    <a:pt x="1768763" y="808182"/>
                    <a:pt x="0" y="886691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7" name="Freeform: Shape 6">
              <a:extLst>
                <a:ext uri="{FF2B5EF4-FFF2-40B4-BE49-F238E27FC236}">
                  <a16:creationId xmlns:a16="http://schemas.microsoft.com/office/drawing/2014/main" id="{D60E6244-B87F-4B39-B2F7-2B0E1DCFEE1E}"/>
                </a:ext>
              </a:extLst>
            </p:cNvPr>
            <p:cNvSpPr/>
            <p:nvPr/>
          </p:nvSpPr>
          <p:spPr>
            <a:xfrm>
              <a:off x="7501240" y="1682661"/>
              <a:ext cx="4080107" cy="1357746"/>
            </a:xfrm>
            <a:custGeom>
              <a:avLst/>
              <a:gdLst>
                <a:gd name="connsiteX0" fmla="*/ 2854036 w 4080107"/>
                <a:gd name="connsiteY0" fmla="*/ 0 h 1357746"/>
                <a:gd name="connsiteX1" fmla="*/ 3934690 w 4080107"/>
                <a:gd name="connsiteY1" fmla="*/ 443346 h 1357746"/>
                <a:gd name="connsiteX2" fmla="*/ 0 w 4080107"/>
                <a:gd name="connsiteY2" fmla="*/ 1357746 h 13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0107" h="1357746">
                  <a:moveTo>
                    <a:pt x="2854036" y="0"/>
                  </a:moveTo>
                  <a:cubicBezTo>
                    <a:pt x="3632199" y="108527"/>
                    <a:pt x="4410363" y="217055"/>
                    <a:pt x="3934690" y="443346"/>
                  </a:cubicBezTo>
                  <a:cubicBezTo>
                    <a:pt x="3459017" y="669637"/>
                    <a:pt x="1729508" y="1013691"/>
                    <a:pt x="0" y="1357746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8" name="Freeform: Shape 9">
              <a:extLst>
                <a:ext uri="{FF2B5EF4-FFF2-40B4-BE49-F238E27FC236}">
                  <a16:creationId xmlns:a16="http://schemas.microsoft.com/office/drawing/2014/main" id="{AD3E48FF-23FF-4A15-8D88-296D778C5ADD}"/>
                </a:ext>
              </a:extLst>
            </p:cNvPr>
            <p:cNvSpPr/>
            <p:nvPr/>
          </p:nvSpPr>
          <p:spPr>
            <a:xfrm>
              <a:off x="7251858" y="1599534"/>
              <a:ext cx="4127445" cy="1440873"/>
            </a:xfrm>
            <a:custGeom>
              <a:avLst/>
              <a:gdLst>
                <a:gd name="connsiteX0" fmla="*/ 1967345 w 4127445"/>
                <a:gd name="connsiteY0" fmla="*/ 0 h 1440873"/>
                <a:gd name="connsiteX1" fmla="*/ 4073236 w 4127445"/>
                <a:gd name="connsiteY1" fmla="*/ 1080654 h 1440873"/>
                <a:gd name="connsiteX2" fmla="*/ 0 w 4127445"/>
                <a:gd name="connsiteY2" fmla="*/ 1440873 h 144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7445" h="1440873">
                  <a:moveTo>
                    <a:pt x="1967345" y="0"/>
                  </a:moveTo>
                  <a:cubicBezTo>
                    <a:pt x="3184236" y="420254"/>
                    <a:pt x="4401127" y="840509"/>
                    <a:pt x="4073236" y="1080654"/>
                  </a:cubicBezTo>
                  <a:cubicBezTo>
                    <a:pt x="3745345" y="1320800"/>
                    <a:pt x="1872672" y="1380836"/>
                    <a:pt x="0" y="1440873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4856EBCF-B9F6-4E8F-AB9E-E7CF8C154FCC}"/>
                </a:ext>
              </a:extLst>
            </p:cNvPr>
            <p:cNvSpPr/>
            <p:nvPr/>
          </p:nvSpPr>
          <p:spPr>
            <a:xfrm>
              <a:off x="6216868" y="2755653"/>
              <a:ext cx="1556426" cy="544748"/>
            </a:xfrm>
            <a:prstGeom prst="cube">
              <a:avLst/>
            </a:prstGeom>
            <a:solidFill>
              <a:srgbClr val="C8B53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918325" y="4224307"/>
            <a:ext cx="2352037" cy="1678369"/>
            <a:chOff x="3567450" y="4224307"/>
            <a:chExt cx="2352037" cy="1678369"/>
          </a:xfrm>
        </p:grpSpPr>
        <p:sp>
          <p:nvSpPr>
            <p:cNvPr id="72" name="TextBox 71"/>
            <p:cNvSpPr txBox="1"/>
            <p:nvPr/>
          </p:nvSpPr>
          <p:spPr>
            <a:xfrm>
              <a:off x="4535719" y="444773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</a:t>
              </a:r>
              <a:endParaRPr lang="en-GB" dirty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567450" y="4224307"/>
              <a:ext cx="2352037" cy="1678369"/>
              <a:chOff x="3280367" y="3873428"/>
              <a:chExt cx="2352037" cy="1678369"/>
            </a:xfrm>
          </p:grpSpPr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23182012-1135-44F2-9CE0-F62B27D4A6B4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0367" y="3873428"/>
                <a:ext cx="2352037" cy="1678369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>
                <a:grpSpLocks noChangeAspect="1"/>
              </p:cNvGrpSpPr>
              <p:nvPr/>
            </p:nvGrpSpPr>
            <p:grpSpPr>
              <a:xfrm>
                <a:off x="3801359" y="4482246"/>
                <a:ext cx="1316450" cy="972000"/>
                <a:chOff x="4311385" y="2863697"/>
                <a:chExt cx="4266912" cy="3150477"/>
              </a:xfrm>
            </p:grpSpPr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F5898400-DD04-4318-B3E0-9E87D83A74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11371" b="24633"/>
                <a:stretch/>
              </p:blipFill>
              <p:spPr>
                <a:xfrm>
                  <a:off x="6124251" y="4412353"/>
                  <a:ext cx="2454046" cy="1601821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770BF72A-8A41-4501-8559-9A042AE86C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4311385" y="2863697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1D496648-B363-46F1-83D2-82421373F7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5213712" y="2863697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5C353E13-BE9D-41EF-86FD-7B56E3431D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6124251" y="2863697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44CBAFAC-343A-4F8A-950F-FE9BEE611D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4311385" y="4412353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9C9BA9DD-EBBA-41A0-8BD6-56BFAD5059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5213712" y="4412353"/>
                  <a:ext cx="957914" cy="160182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16" name="Group 115"/>
          <p:cNvGrpSpPr/>
          <p:nvPr/>
        </p:nvGrpSpPr>
        <p:grpSpPr>
          <a:xfrm>
            <a:off x="6792670" y="4224307"/>
            <a:ext cx="2352037" cy="1678369"/>
            <a:chOff x="6792670" y="4224307"/>
            <a:chExt cx="2352037" cy="1678369"/>
          </a:xfrm>
        </p:grpSpPr>
        <p:sp>
          <p:nvSpPr>
            <p:cNvPr id="73" name="TextBox 72"/>
            <p:cNvSpPr txBox="1"/>
            <p:nvPr/>
          </p:nvSpPr>
          <p:spPr>
            <a:xfrm>
              <a:off x="7791396" y="4447731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</a:t>
              </a:r>
              <a:endParaRPr lang="en-GB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792670" y="4224307"/>
              <a:ext cx="2352037" cy="1678369"/>
              <a:chOff x="6505587" y="3866336"/>
              <a:chExt cx="2352037" cy="1678369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23182012-1135-44F2-9CE0-F62B27D4A6B4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587" y="3866336"/>
                <a:ext cx="2352037" cy="1678369"/>
              </a:xfrm>
              <a:prstGeom prst="rect">
                <a:avLst/>
              </a:prstGeom>
            </p:spPr>
          </p:pic>
          <p:grpSp>
            <p:nvGrpSpPr>
              <p:cNvPr id="109" name="Group 108"/>
              <p:cNvGrpSpPr>
                <a:grpSpLocks noChangeAspect="1"/>
              </p:cNvGrpSpPr>
              <p:nvPr/>
            </p:nvGrpSpPr>
            <p:grpSpPr>
              <a:xfrm>
                <a:off x="7026579" y="4475154"/>
                <a:ext cx="1316450" cy="972000"/>
                <a:chOff x="4311385" y="2863697"/>
                <a:chExt cx="4266912" cy="3150477"/>
              </a:xfrm>
            </p:grpSpPr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F5898400-DD04-4318-B3E0-9E87D83A74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11371" b="24633"/>
                <a:stretch/>
              </p:blipFill>
              <p:spPr>
                <a:xfrm>
                  <a:off x="6124251" y="4412353"/>
                  <a:ext cx="2454046" cy="1601821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770BF72A-8A41-4501-8559-9A042AE86C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4311385" y="2863697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1D496648-B363-46F1-83D2-82421373F7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5213712" y="2863697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5C353E13-BE9D-41EF-86FD-7B56E3431D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6124251" y="2863697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44CBAFAC-343A-4F8A-950F-FE9BEE611D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4311385" y="4412353"/>
                  <a:ext cx="957914" cy="1601821"/>
                </a:xfrm>
                <a:prstGeom prst="rect">
                  <a:avLst/>
                </a:prstGeom>
              </p:spPr>
            </p:pic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9C9BA9DD-EBBA-41A0-8BD6-56BFAD5059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6" t="25000" r="58414" b="24633"/>
                <a:stretch/>
              </p:blipFill>
              <p:spPr>
                <a:xfrm>
                  <a:off x="5213712" y="4412353"/>
                  <a:ext cx="957914" cy="160182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21" name="TextBox 120"/>
          <p:cNvSpPr txBox="1"/>
          <p:nvPr/>
        </p:nvSpPr>
        <p:spPr>
          <a:xfrm>
            <a:off x="4104163" y="5824937"/>
            <a:ext cx="204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onshore computing</a:t>
            </a:r>
            <a:endParaRPr lang="en-GB" dirty="0"/>
          </a:p>
        </p:txBody>
      </p:sp>
      <p:sp>
        <p:nvSpPr>
          <p:cNvPr id="122" name="TextBox 121"/>
          <p:cNvSpPr txBox="1"/>
          <p:nvPr/>
        </p:nvSpPr>
        <p:spPr>
          <a:xfrm>
            <a:off x="6989140" y="5824937"/>
            <a:ext cx="204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onshore computing</a:t>
            </a:r>
            <a:endParaRPr lang="en-GB" dirty="0"/>
          </a:p>
        </p:txBody>
      </p:sp>
      <p:sp>
        <p:nvSpPr>
          <p:cNvPr id="125" name="TextBox 124"/>
          <p:cNvSpPr txBox="1"/>
          <p:nvPr/>
        </p:nvSpPr>
        <p:spPr>
          <a:xfrm>
            <a:off x="-32153" y="5902676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89ED6"/>
                </a:solidFill>
              </a:rPr>
              <a:t>Tier-0</a:t>
            </a:r>
            <a:endParaRPr lang="en-GB" dirty="0">
              <a:solidFill>
                <a:srgbClr val="689ED6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-32153" y="3739485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89ED6"/>
                </a:solidFill>
              </a:rPr>
              <a:t>Tier-1</a:t>
            </a:r>
            <a:endParaRPr lang="en-GB" dirty="0">
              <a:solidFill>
                <a:srgbClr val="689ED6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-32153" y="1828431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89ED6"/>
                </a:solidFill>
              </a:rPr>
              <a:t>Tier-2</a:t>
            </a:r>
            <a:endParaRPr lang="en-GB" dirty="0">
              <a:solidFill>
                <a:srgbClr val="689ED6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37720" y="4886100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</a:t>
            </a:r>
          </a:p>
          <a:p>
            <a:r>
              <a:rPr lang="en-US" dirty="0"/>
              <a:t>acquisition</a:t>
            </a:r>
            <a:endParaRPr lang="en-GB" dirty="0"/>
          </a:p>
        </p:txBody>
      </p:sp>
      <p:sp>
        <p:nvSpPr>
          <p:cNvPr id="129" name="TextBox 128"/>
          <p:cNvSpPr txBox="1"/>
          <p:nvPr/>
        </p:nvSpPr>
        <p:spPr>
          <a:xfrm>
            <a:off x="137720" y="2373719"/>
            <a:ext cx="1181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</a:t>
            </a:r>
          </a:p>
          <a:p>
            <a:r>
              <a:rPr lang="en-US" dirty="0"/>
              <a:t>processing</a:t>
            </a:r>
            <a:endParaRPr lang="en-GB" dirty="0"/>
          </a:p>
        </p:txBody>
      </p:sp>
      <p:sp>
        <p:nvSpPr>
          <p:cNvPr id="130" name="TextBox 129"/>
          <p:cNvSpPr txBox="1"/>
          <p:nvPr/>
        </p:nvSpPr>
        <p:spPr>
          <a:xfrm>
            <a:off x="137720" y="1225544"/>
            <a:ext cx="915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</a:t>
            </a:r>
          </a:p>
          <a:p>
            <a:r>
              <a:rPr lang="en-US" dirty="0"/>
              <a:t>analysis</a:t>
            </a:r>
            <a:endParaRPr lang="en-GB" dirty="0"/>
          </a:p>
        </p:txBody>
      </p:sp>
      <p:sp>
        <p:nvSpPr>
          <p:cNvPr id="131" name="TextBox 130"/>
          <p:cNvSpPr txBox="1"/>
          <p:nvPr/>
        </p:nvSpPr>
        <p:spPr>
          <a:xfrm>
            <a:off x="137720" y="3217843"/>
            <a:ext cx="87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</a:t>
            </a:r>
          </a:p>
          <a:p>
            <a:r>
              <a:rPr lang="en-US" dirty="0"/>
              <a:t>storage</a:t>
            </a:r>
            <a:endParaRPr lang="en-GB" dirty="0"/>
          </a:p>
        </p:txBody>
      </p:sp>
      <p:cxnSp>
        <p:nvCxnSpPr>
          <p:cNvPr id="142" name="Straight Connector 141"/>
          <p:cNvCxnSpPr/>
          <p:nvPr/>
        </p:nvCxnSpPr>
        <p:spPr>
          <a:xfrm>
            <a:off x="23683" y="2144234"/>
            <a:ext cx="12168000" cy="0"/>
          </a:xfrm>
          <a:prstGeom prst="line">
            <a:avLst/>
          </a:prstGeom>
          <a:ln w="19050">
            <a:solidFill>
              <a:srgbClr val="689E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ounded Rectangle 159"/>
          <p:cNvSpPr/>
          <p:nvPr/>
        </p:nvSpPr>
        <p:spPr>
          <a:xfrm>
            <a:off x="4638272" y="1044073"/>
            <a:ext cx="2071888" cy="788276"/>
          </a:xfrm>
          <a:prstGeom prst="roundRect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computing resources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0" name="Left-Up Arrow 169"/>
          <p:cNvSpPr/>
          <p:nvPr/>
        </p:nvSpPr>
        <p:spPr>
          <a:xfrm flipH="1" flipV="1">
            <a:off x="3455230" y="1353127"/>
            <a:ext cx="1086864" cy="980153"/>
          </a:xfrm>
          <a:prstGeom prst="leftUpArrow">
            <a:avLst>
              <a:gd name="adj1" fmla="val 12709"/>
              <a:gd name="adj2" fmla="val 13222"/>
              <a:gd name="adj3" fmla="val 19879"/>
            </a:avLst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Freeform 170"/>
          <p:cNvSpPr/>
          <p:nvPr/>
        </p:nvSpPr>
        <p:spPr>
          <a:xfrm>
            <a:off x="8750595" y="5805377"/>
            <a:ext cx="1903228" cy="287079"/>
          </a:xfrm>
          <a:custGeom>
            <a:avLst/>
            <a:gdLst>
              <a:gd name="connsiteX0" fmla="*/ 1903228 w 1903228"/>
              <a:gd name="connsiteY0" fmla="*/ 287079 h 287079"/>
              <a:gd name="connsiteX1" fmla="*/ 861237 w 1903228"/>
              <a:gd name="connsiteY1" fmla="*/ 180753 h 287079"/>
              <a:gd name="connsiteX2" fmla="*/ 1637414 w 1903228"/>
              <a:gd name="connsiteY2" fmla="*/ 74428 h 287079"/>
              <a:gd name="connsiteX3" fmla="*/ 0 w 1903228"/>
              <a:gd name="connsiteY3" fmla="*/ 0 h 28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228" h="287079">
                <a:moveTo>
                  <a:pt x="1903228" y="287079"/>
                </a:moveTo>
                <a:cubicBezTo>
                  <a:pt x="1404383" y="251637"/>
                  <a:pt x="905539" y="216195"/>
                  <a:pt x="861237" y="180753"/>
                </a:cubicBezTo>
                <a:cubicBezTo>
                  <a:pt x="816935" y="145311"/>
                  <a:pt x="1780953" y="104553"/>
                  <a:pt x="1637414" y="74428"/>
                </a:cubicBezTo>
                <a:cubicBezTo>
                  <a:pt x="1493874" y="44302"/>
                  <a:pt x="746937" y="2215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Freeform 171"/>
          <p:cNvSpPr/>
          <p:nvPr/>
        </p:nvSpPr>
        <p:spPr>
          <a:xfrm>
            <a:off x="3338623" y="5827637"/>
            <a:ext cx="1010093" cy="275451"/>
          </a:xfrm>
          <a:custGeom>
            <a:avLst/>
            <a:gdLst>
              <a:gd name="connsiteX0" fmla="*/ 0 w 1010093"/>
              <a:gd name="connsiteY0" fmla="*/ 275451 h 275451"/>
              <a:gd name="connsiteX1" fmla="*/ 733647 w 1010093"/>
              <a:gd name="connsiteY1" fmla="*/ 190391 h 275451"/>
              <a:gd name="connsiteX2" fmla="*/ 106326 w 1010093"/>
              <a:gd name="connsiteY2" fmla="*/ 20270 h 275451"/>
              <a:gd name="connsiteX3" fmla="*/ 1010093 w 1010093"/>
              <a:gd name="connsiteY3" fmla="*/ 9637 h 27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093" h="275451">
                <a:moveTo>
                  <a:pt x="0" y="275451"/>
                </a:moveTo>
                <a:cubicBezTo>
                  <a:pt x="357963" y="254186"/>
                  <a:pt x="715926" y="232921"/>
                  <a:pt x="733647" y="190391"/>
                </a:cubicBezTo>
                <a:cubicBezTo>
                  <a:pt x="751368" y="147861"/>
                  <a:pt x="60252" y="50396"/>
                  <a:pt x="106326" y="20270"/>
                </a:cubicBezTo>
                <a:cubicBezTo>
                  <a:pt x="152400" y="-9856"/>
                  <a:pt x="581246" y="-110"/>
                  <a:pt x="1010093" y="963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26215" y="2030229"/>
            <a:ext cx="8732910" cy="2041091"/>
          </a:xfrm>
          <a:prstGeom prst="rect">
            <a:avLst/>
          </a:prstGeom>
          <a:solidFill>
            <a:schemeClr val="bg1"/>
          </a:solidFill>
          <a:ln w="25400">
            <a:solidFill>
              <a:srgbClr val="BFD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11" y="2105471"/>
            <a:ext cx="6937262" cy="1889764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83" y="2116104"/>
            <a:ext cx="1633183" cy="190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19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0488-8218-5645-9866-C0E629F3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DIOS at the KM3NeT Tier-0 level</a:t>
            </a:r>
          </a:p>
        </p:txBody>
      </p:sp>
      <p:pic>
        <p:nvPicPr>
          <p:cNvPr id="91" name="Picture Placeholder 50">
            <a:extLst>
              <a:ext uri="{FF2B5EF4-FFF2-40B4-BE49-F238E27FC236}">
                <a16:creationId xmlns:a16="http://schemas.microsoft.com/office/drawing/2014/main" id="{32AB3F6A-AC45-44D5-92C3-7E8CA97C6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25096" r="39586" b="5475"/>
          <a:stretch/>
        </p:blipFill>
        <p:spPr>
          <a:xfrm>
            <a:off x="10645254" y="4040372"/>
            <a:ext cx="1546746" cy="2137150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10652599" y="5818289"/>
            <a:ext cx="1255864" cy="301558"/>
            <a:chOff x="6216868" y="1599534"/>
            <a:chExt cx="5364479" cy="1700867"/>
          </a:xfrm>
        </p:grpSpPr>
        <p:sp>
          <p:nvSpPr>
            <p:cNvPr id="84" name="Freeform: Shape 51">
              <a:extLst>
                <a:ext uri="{FF2B5EF4-FFF2-40B4-BE49-F238E27FC236}">
                  <a16:creationId xmlns:a16="http://schemas.microsoft.com/office/drawing/2014/main" id="{891D7EB5-2246-4171-94D9-DC8183D2D4EE}"/>
                </a:ext>
              </a:extLst>
            </p:cNvPr>
            <p:cNvSpPr/>
            <p:nvPr/>
          </p:nvSpPr>
          <p:spPr>
            <a:xfrm>
              <a:off x="7419291" y="2677830"/>
              <a:ext cx="3317020" cy="522073"/>
            </a:xfrm>
            <a:custGeom>
              <a:avLst/>
              <a:gdLst>
                <a:gd name="connsiteX0" fmla="*/ 2490281 w 3317020"/>
                <a:gd name="connsiteY0" fmla="*/ 0 h 522073"/>
                <a:gd name="connsiteX1" fmla="*/ 3171217 w 3317020"/>
                <a:gd name="connsiteY1" fmla="*/ 486383 h 522073"/>
                <a:gd name="connsiteX2" fmla="*/ 0 w 3317020"/>
                <a:gd name="connsiteY2" fmla="*/ 447473 h 52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7020" h="522073">
                  <a:moveTo>
                    <a:pt x="2490281" y="0"/>
                  </a:moveTo>
                  <a:cubicBezTo>
                    <a:pt x="3038272" y="205902"/>
                    <a:pt x="3586264" y="411804"/>
                    <a:pt x="3171217" y="486383"/>
                  </a:cubicBezTo>
                  <a:cubicBezTo>
                    <a:pt x="2756170" y="560962"/>
                    <a:pt x="1378085" y="504217"/>
                    <a:pt x="0" y="447473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5" name="Freeform: Shape 3">
              <a:extLst>
                <a:ext uri="{FF2B5EF4-FFF2-40B4-BE49-F238E27FC236}">
                  <a16:creationId xmlns:a16="http://schemas.microsoft.com/office/drawing/2014/main" id="{C0EB466D-F721-497E-BD11-16A956408032}"/>
                </a:ext>
              </a:extLst>
            </p:cNvPr>
            <p:cNvSpPr/>
            <p:nvPr/>
          </p:nvSpPr>
          <p:spPr>
            <a:xfrm>
              <a:off x="7447628" y="2541643"/>
              <a:ext cx="2137311" cy="457200"/>
            </a:xfrm>
            <a:custGeom>
              <a:avLst/>
              <a:gdLst>
                <a:gd name="connsiteX0" fmla="*/ 1451114 w 2137311"/>
                <a:gd name="connsiteY0" fmla="*/ 0 h 457200"/>
                <a:gd name="connsiteX1" fmla="*/ 2067340 w 2137311"/>
                <a:gd name="connsiteY1" fmla="*/ 298174 h 457200"/>
                <a:gd name="connsiteX2" fmla="*/ 0 w 2137311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7311" h="457200">
                  <a:moveTo>
                    <a:pt x="1451114" y="0"/>
                  </a:moveTo>
                  <a:cubicBezTo>
                    <a:pt x="1880153" y="110987"/>
                    <a:pt x="2309192" y="221974"/>
                    <a:pt x="2067340" y="298174"/>
                  </a:cubicBezTo>
                  <a:cubicBezTo>
                    <a:pt x="1825488" y="374374"/>
                    <a:pt x="912744" y="415787"/>
                    <a:pt x="0" y="457200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6" name="Freeform: Shape 5">
              <a:extLst>
                <a:ext uri="{FF2B5EF4-FFF2-40B4-BE49-F238E27FC236}">
                  <a16:creationId xmlns:a16="http://schemas.microsoft.com/office/drawing/2014/main" id="{E9A96C77-8B32-4058-96ED-32CD76C4B893}"/>
                </a:ext>
              </a:extLst>
            </p:cNvPr>
            <p:cNvSpPr/>
            <p:nvPr/>
          </p:nvSpPr>
          <p:spPr>
            <a:xfrm>
              <a:off x="7418112" y="2126007"/>
              <a:ext cx="3983729" cy="886691"/>
            </a:xfrm>
            <a:custGeom>
              <a:avLst/>
              <a:gdLst>
                <a:gd name="connsiteX0" fmla="*/ 2216728 w 3983729"/>
                <a:gd name="connsiteY0" fmla="*/ 0 h 886691"/>
                <a:gd name="connsiteX1" fmla="*/ 3906982 w 3983729"/>
                <a:gd name="connsiteY1" fmla="*/ 581891 h 886691"/>
                <a:gd name="connsiteX2" fmla="*/ 0 w 3983729"/>
                <a:gd name="connsiteY2" fmla="*/ 886691 h 88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3729" h="886691">
                  <a:moveTo>
                    <a:pt x="2216728" y="0"/>
                  </a:moveTo>
                  <a:cubicBezTo>
                    <a:pt x="3246582" y="217054"/>
                    <a:pt x="4276437" y="434109"/>
                    <a:pt x="3906982" y="581891"/>
                  </a:cubicBezTo>
                  <a:cubicBezTo>
                    <a:pt x="3537527" y="729673"/>
                    <a:pt x="1768763" y="808182"/>
                    <a:pt x="0" y="886691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7" name="Freeform: Shape 6">
              <a:extLst>
                <a:ext uri="{FF2B5EF4-FFF2-40B4-BE49-F238E27FC236}">
                  <a16:creationId xmlns:a16="http://schemas.microsoft.com/office/drawing/2014/main" id="{D60E6244-B87F-4B39-B2F7-2B0E1DCFEE1E}"/>
                </a:ext>
              </a:extLst>
            </p:cNvPr>
            <p:cNvSpPr/>
            <p:nvPr/>
          </p:nvSpPr>
          <p:spPr>
            <a:xfrm>
              <a:off x="7501240" y="1682661"/>
              <a:ext cx="4080107" cy="1357746"/>
            </a:xfrm>
            <a:custGeom>
              <a:avLst/>
              <a:gdLst>
                <a:gd name="connsiteX0" fmla="*/ 2854036 w 4080107"/>
                <a:gd name="connsiteY0" fmla="*/ 0 h 1357746"/>
                <a:gd name="connsiteX1" fmla="*/ 3934690 w 4080107"/>
                <a:gd name="connsiteY1" fmla="*/ 443346 h 1357746"/>
                <a:gd name="connsiteX2" fmla="*/ 0 w 4080107"/>
                <a:gd name="connsiteY2" fmla="*/ 1357746 h 13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0107" h="1357746">
                  <a:moveTo>
                    <a:pt x="2854036" y="0"/>
                  </a:moveTo>
                  <a:cubicBezTo>
                    <a:pt x="3632199" y="108527"/>
                    <a:pt x="4410363" y="217055"/>
                    <a:pt x="3934690" y="443346"/>
                  </a:cubicBezTo>
                  <a:cubicBezTo>
                    <a:pt x="3459017" y="669637"/>
                    <a:pt x="1729508" y="1013691"/>
                    <a:pt x="0" y="1357746"/>
                  </a:cubicBezTo>
                </a:path>
              </a:pathLst>
            </a:custGeom>
            <a:noFill/>
            <a:ln w="12700" cap="flat">
              <a:solidFill>
                <a:srgbClr val="C8B53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8" name="Freeform: Shape 9">
              <a:extLst>
                <a:ext uri="{FF2B5EF4-FFF2-40B4-BE49-F238E27FC236}">
                  <a16:creationId xmlns:a16="http://schemas.microsoft.com/office/drawing/2014/main" id="{AD3E48FF-23FF-4A15-8D88-296D778C5ADD}"/>
                </a:ext>
              </a:extLst>
            </p:cNvPr>
            <p:cNvSpPr/>
            <p:nvPr/>
          </p:nvSpPr>
          <p:spPr>
            <a:xfrm>
              <a:off x="7251858" y="1599534"/>
              <a:ext cx="4127445" cy="1440873"/>
            </a:xfrm>
            <a:custGeom>
              <a:avLst/>
              <a:gdLst>
                <a:gd name="connsiteX0" fmla="*/ 1967345 w 4127445"/>
                <a:gd name="connsiteY0" fmla="*/ 0 h 1440873"/>
                <a:gd name="connsiteX1" fmla="*/ 4073236 w 4127445"/>
                <a:gd name="connsiteY1" fmla="*/ 1080654 h 1440873"/>
                <a:gd name="connsiteX2" fmla="*/ 0 w 4127445"/>
                <a:gd name="connsiteY2" fmla="*/ 1440873 h 144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7445" h="1440873">
                  <a:moveTo>
                    <a:pt x="1967345" y="0"/>
                  </a:moveTo>
                  <a:cubicBezTo>
                    <a:pt x="3184236" y="420254"/>
                    <a:pt x="4401127" y="840509"/>
                    <a:pt x="4073236" y="1080654"/>
                  </a:cubicBezTo>
                  <a:cubicBezTo>
                    <a:pt x="3745345" y="1320800"/>
                    <a:pt x="1872672" y="1380836"/>
                    <a:pt x="0" y="1440873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4856EBCF-B9F6-4E8F-AB9E-E7CF8C154FCC}"/>
                </a:ext>
              </a:extLst>
            </p:cNvPr>
            <p:cNvSpPr/>
            <p:nvPr/>
          </p:nvSpPr>
          <p:spPr>
            <a:xfrm>
              <a:off x="6216868" y="2755653"/>
              <a:ext cx="1556426" cy="544748"/>
            </a:xfrm>
            <a:prstGeom prst="cube">
              <a:avLst/>
            </a:prstGeom>
            <a:solidFill>
              <a:srgbClr val="C8B53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792670" y="4224307"/>
            <a:ext cx="2352037" cy="1678369"/>
            <a:chOff x="6505587" y="3866336"/>
            <a:chExt cx="2352037" cy="1678369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23182012-1135-44F2-9CE0-F62B27D4A6B4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587" y="3866336"/>
              <a:ext cx="2352037" cy="1678369"/>
            </a:xfrm>
            <a:prstGeom prst="rect">
              <a:avLst/>
            </a:prstGeom>
          </p:spPr>
        </p:pic>
        <p:grpSp>
          <p:nvGrpSpPr>
            <p:cNvPr id="109" name="Group 108"/>
            <p:cNvGrpSpPr>
              <a:grpSpLocks noChangeAspect="1"/>
            </p:cNvGrpSpPr>
            <p:nvPr/>
          </p:nvGrpSpPr>
          <p:grpSpPr>
            <a:xfrm>
              <a:off x="7026579" y="4475154"/>
              <a:ext cx="1316450" cy="972000"/>
              <a:chOff x="4311385" y="2863697"/>
              <a:chExt cx="4266912" cy="3150477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F5898400-DD04-4318-B3E0-9E87D83A7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66" t="25000" r="11371" b="24633"/>
              <a:stretch/>
            </p:blipFill>
            <p:spPr>
              <a:xfrm>
                <a:off x="6124251" y="4412353"/>
                <a:ext cx="2454046" cy="1601821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770BF72A-8A41-4501-8559-9A042AE86C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66" t="25000" r="58414" b="24633"/>
              <a:stretch/>
            </p:blipFill>
            <p:spPr>
              <a:xfrm>
                <a:off x="4311385" y="2863697"/>
                <a:ext cx="957914" cy="1601821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1D496648-B363-46F1-83D2-82421373F7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66" t="25000" r="58414" b="24633"/>
              <a:stretch/>
            </p:blipFill>
            <p:spPr>
              <a:xfrm>
                <a:off x="5213712" y="2863697"/>
                <a:ext cx="957914" cy="1601821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5C353E13-BE9D-41EF-86FD-7B56E3431D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66" t="25000" r="58414" b="24633"/>
              <a:stretch/>
            </p:blipFill>
            <p:spPr>
              <a:xfrm>
                <a:off x="6124251" y="2863697"/>
                <a:ext cx="957914" cy="1601821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44CBAFAC-343A-4F8A-950F-FE9BEE611D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66" t="25000" r="58414" b="24633"/>
              <a:stretch/>
            </p:blipFill>
            <p:spPr>
              <a:xfrm>
                <a:off x="4311385" y="4412353"/>
                <a:ext cx="957914" cy="1601821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9C9BA9DD-EBBA-41A0-8BD6-56BFAD5059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66" t="25000" r="58414" b="24633"/>
              <a:stretch/>
            </p:blipFill>
            <p:spPr>
              <a:xfrm>
                <a:off x="5213712" y="4412353"/>
                <a:ext cx="957914" cy="1601821"/>
              </a:xfrm>
              <a:prstGeom prst="rect">
                <a:avLst/>
              </a:prstGeom>
            </p:spPr>
          </p:pic>
        </p:grpSp>
      </p:grpSp>
      <p:sp>
        <p:nvSpPr>
          <p:cNvPr id="122" name="TextBox 121"/>
          <p:cNvSpPr txBox="1"/>
          <p:nvPr/>
        </p:nvSpPr>
        <p:spPr>
          <a:xfrm>
            <a:off x="6989140" y="5824937"/>
            <a:ext cx="204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onshore computing</a:t>
            </a:r>
            <a:endParaRPr lang="en-GB" dirty="0"/>
          </a:p>
        </p:txBody>
      </p:sp>
      <p:sp>
        <p:nvSpPr>
          <p:cNvPr id="171" name="Freeform 170"/>
          <p:cNvSpPr/>
          <p:nvPr/>
        </p:nvSpPr>
        <p:spPr>
          <a:xfrm>
            <a:off x="8750595" y="5805377"/>
            <a:ext cx="1903228" cy="287079"/>
          </a:xfrm>
          <a:custGeom>
            <a:avLst/>
            <a:gdLst>
              <a:gd name="connsiteX0" fmla="*/ 1903228 w 1903228"/>
              <a:gd name="connsiteY0" fmla="*/ 287079 h 287079"/>
              <a:gd name="connsiteX1" fmla="*/ 861237 w 1903228"/>
              <a:gd name="connsiteY1" fmla="*/ 180753 h 287079"/>
              <a:gd name="connsiteX2" fmla="*/ 1637414 w 1903228"/>
              <a:gd name="connsiteY2" fmla="*/ 74428 h 287079"/>
              <a:gd name="connsiteX3" fmla="*/ 0 w 1903228"/>
              <a:gd name="connsiteY3" fmla="*/ 0 h 28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228" h="287079">
                <a:moveTo>
                  <a:pt x="1903228" y="287079"/>
                </a:moveTo>
                <a:cubicBezTo>
                  <a:pt x="1404383" y="251637"/>
                  <a:pt x="905539" y="216195"/>
                  <a:pt x="861237" y="180753"/>
                </a:cubicBezTo>
                <a:cubicBezTo>
                  <a:pt x="816935" y="145311"/>
                  <a:pt x="1780953" y="104553"/>
                  <a:pt x="1637414" y="74428"/>
                </a:cubicBezTo>
                <a:cubicBezTo>
                  <a:pt x="1493874" y="44302"/>
                  <a:pt x="746937" y="2215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081823" y="1464009"/>
            <a:ext cx="5497740" cy="1329659"/>
          </a:xfrm>
          <a:prstGeom prst="rect">
            <a:avLst/>
          </a:prstGeom>
          <a:solidFill>
            <a:schemeClr val="bg1"/>
          </a:solidFill>
          <a:ln w="25400">
            <a:solidFill>
              <a:srgbClr val="BFD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18" y="1508382"/>
            <a:ext cx="4418692" cy="1203686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62" y="1537579"/>
            <a:ext cx="1041804" cy="1217109"/>
          </a:xfrm>
          <a:prstGeom prst="rect">
            <a:avLst/>
          </a:prstGeom>
          <a:ln>
            <a:noFill/>
          </a:ln>
        </p:spPr>
      </p:pic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03D31903-E3B5-4043-8800-39204CF4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2326"/>
            <a:ext cx="10515600" cy="3711911"/>
          </a:xfrm>
        </p:spPr>
        <p:txBody>
          <a:bodyPr>
            <a:normAutofit lnSpcReduction="10000"/>
          </a:bodyPr>
          <a:lstStyle/>
          <a:p>
            <a:pPr marL="361950" indent="-361950"/>
            <a:r>
              <a:rPr lang="en-GB" sz="2400" dirty="0"/>
              <a:t>All data to shore </a:t>
            </a:r>
          </a:p>
          <a:p>
            <a:pPr marL="361950" indent="-361950"/>
            <a:r>
              <a:rPr lang="en-GB" sz="2400" dirty="0"/>
              <a:t>Onshore computing: finding causalities between</a:t>
            </a:r>
          </a:p>
          <a:p>
            <a:pPr lvl="1"/>
            <a:r>
              <a:rPr lang="en-US" sz="2000" dirty="0"/>
              <a:t>Arrival time of the photons</a:t>
            </a:r>
          </a:p>
          <a:p>
            <a:pPr lvl="1"/>
            <a:r>
              <a:rPr lang="en-US" sz="2000" dirty="0"/>
              <a:t>Positions of the detection modules</a:t>
            </a:r>
            <a:endParaRPr lang="en-GB" sz="2000" dirty="0"/>
          </a:p>
          <a:p>
            <a:pPr marL="361950" indent="-361950"/>
            <a:r>
              <a:rPr lang="en-US" sz="2400" dirty="0"/>
              <a:t>Filters out “events”</a:t>
            </a:r>
          </a:p>
          <a:p>
            <a:pPr marL="819150" lvl="1" indent="-361950"/>
            <a:r>
              <a:rPr lang="en-US" sz="2000" dirty="0"/>
              <a:t>Event rate:	200 Hz</a:t>
            </a:r>
          </a:p>
          <a:p>
            <a:pPr marL="819150" lvl="1" indent="-361950"/>
            <a:r>
              <a:rPr lang="en-US" sz="2000" dirty="0"/>
              <a:t>Reduction factor:	10</a:t>
            </a:r>
            <a:r>
              <a:rPr lang="en-US" sz="2000" baseline="30000" dirty="0"/>
              <a:t>4</a:t>
            </a:r>
          </a:p>
          <a:p>
            <a:pPr marL="361950" indent="-361950"/>
            <a:r>
              <a:rPr lang="en-US" sz="2400" dirty="0"/>
              <a:t>DIOS handles data storage of filtered events</a:t>
            </a:r>
          </a:p>
          <a:p>
            <a:pPr marL="819150" lvl="1" indent="-361950"/>
            <a:r>
              <a:rPr lang="en-US" sz="2000" dirty="0"/>
              <a:t>Safe storage</a:t>
            </a:r>
          </a:p>
          <a:p>
            <a:pPr marL="819150" lvl="1" indent="-361950"/>
            <a:r>
              <a:rPr lang="en-US" sz="2000" dirty="0"/>
              <a:t>Replication to multiple sites</a:t>
            </a:r>
            <a:endParaRPr lang="en-GB" sz="2000" dirty="0"/>
          </a:p>
        </p:txBody>
      </p:sp>
      <p:sp>
        <p:nvSpPr>
          <p:cNvPr id="67" name="Up Arrow 66"/>
          <p:cNvSpPr/>
          <p:nvPr/>
        </p:nvSpPr>
        <p:spPr>
          <a:xfrm>
            <a:off x="7819812" y="2838041"/>
            <a:ext cx="295541" cy="1340556"/>
          </a:xfrm>
          <a:prstGeom prst="upArrow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038206" y="3327985"/>
            <a:ext cx="1076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“events”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0913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0488-8218-5645-9866-C0E629F3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DIOS at the KM3NeT Tier-1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1903-E3B5-4043-8800-39204CF4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047"/>
            <a:ext cx="10515600" cy="4456190"/>
          </a:xfrm>
        </p:spPr>
        <p:txBody>
          <a:bodyPr>
            <a:normAutofit fontScale="92500" lnSpcReduction="20000"/>
          </a:bodyPr>
          <a:lstStyle/>
          <a:p>
            <a:pPr marL="361950" indent="-361950"/>
            <a:r>
              <a:rPr lang="en-GB" sz="2400" dirty="0"/>
              <a:t> Calibration of raw events</a:t>
            </a:r>
          </a:p>
          <a:p>
            <a:pPr lvl="1"/>
            <a:r>
              <a:rPr lang="en-US" sz="2000" dirty="0"/>
              <a:t>PMT quantum efficiency calibration</a:t>
            </a:r>
            <a:endParaRPr lang="en-GB" sz="2000" dirty="0"/>
          </a:p>
          <a:p>
            <a:pPr lvl="1"/>
            <a:r>
              <a:rPr lang="en-US" sz="2000" dirty="0"/>
              <a:t>PMT gain calibration</a:t>
            </a:r>
          </a:p>
          <a:p>
            <a:pPr lvl="1"/>
            <a:r>
              <a:rPr lang="en-US" sz="2000" dirty="0"/>
              <a:t>Position calibration of detection modules</a:t>
            </a:r>
          </a:p>
          <a:p>
            <a:pPr lvl="1"/>
            <a:r>
              <a:rPr lang="en-US" sz="2000" dirty="0"/>
              <a:t>Orientation calibration of detection modules</a:t>
            </a:r>
          </a:p>
          <a:p>
            <a:pPr lvl="1"/>
            <a:r>
              <a:rPr lang="en-US" sz="2000" dirty="0"/>
              <a:t>….</a:t>
            </a:r>
            <a:endParaRPr lang="en-GB" sz="1600" dirty="0"/>
          </a:p>
          <a:p>
            <a:pPr marL="361950" indent="-361950"/>
            <a:r>
              <a:rPr lang="en-GB" sz="2400" dirty="0"/>
              <a:t> “Reconstruction” of calibrated events, determination of</a:t>
            </a:r>
          </a:p>
          <a:p>
            <a:pPr lvl="1"/>
            <a:r>
              <a:rPr lang="en-US" sz="2000" dirty="0"/>
              <a:t>neutrino type</a:t>
            </a:r>
          </a:p>
          <a:p>
            <a:pPr lvl="1"/>
            <a:r>
              <a:rPr lang="en-US" sz="2000" dirty="0"/>
              <a:t>neutrino direction</a:t>
            </a:r>
          </a:p>
          <a:p>
            <a:pPr lvl="1"/>
            <a:r>
              <a:rPr lang="en-US" sz="2000" dirty="0"/>
              <a:t>neutrino energy</a:t>
            </a:r>
            <a:endParaRPr lang="en-GB" sz="2000" dirty="0"/>
          </a:p>
          <a:p>
            <a:pPr marL="0" indent="0">
              <a:buNone/>
            </a:pPr>
            <a:endParaRPr lang="en-US" sz="2400" dirty="0"/>
          </a:p>
          <a:p>
            <a:pPr marL="361950" indent="-361950"/>
            <a:r>
              <a:rPr lang="en-US" sz="2400" dirty="0"/>
              <a:t>DIOS handles storage of calibrated and reconstructed data</a:t>
            </a:r>
          </a:p>
          <a:p>
            <a:pPr marL="819150" lvl="1" indent="-361950"/>
            <a:r>
              <a:rPr lang="en-US" sz="2000" dirty="0"/>
              <a:t>Accessible to all KM3NeT partners</a:t>
            </a:r>
          </a:p>
          <a:p>
            <a:pPr marL="819150" lvl="1" indent="-361950"/>
            <a:r>
              <a:rPr lang="en-US" sz="2000" dirty="0"/>
              <a:t>Distribution of the data processing</a:t>
            </a:r>
          </a:p>
          <a:p>
            <a:pPr marL="819150" lvl="1" indent="-361950"/>
            <a:r>
              <a:rPr lang="en-US" sz="2000" dirty="0"/>
              <a:t>Organization in data sets</a:t>
            </a:r>
            <a:endParaRPr lang="en-GB" sz="20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815120" y="2160561"/>
            <a:ext cx="2538680" cy="613994"/>
            <a:chOff x="6081823" y="1464009"/>
            <a:chExt cx="5497740" cy="1329659"/>
          </a:xfrm>
        </p:grpSpPr>
        <p:sp>
          <p:nvSpPr>
            <p:cNvPr id="4" name="Rectangle 3"/>
            <p:cNvSpPr/>
            <p:nvPr/>
          </p:nvSpPr>
          <p:spPr>
            <a:xfrm>
              <a:off x="6081823" y="1464009"/>
              <a:ext cx="5497740" cy="132965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BFD5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218" y="1508382"/>
              <a:ext cx="4418692" cy="12036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162" y="1537579"/>
              <a:ext cx="1041804" cy="121710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Rounded Rectangle 7"/>
          <p:cNvSpPr/>
          <p:nvPr/>
        </p:nvSpPr>
        <p:spPr>
          <a:xfrm>
            <a:off x="7812000" y="1180210"/>
            <a:ext cx="4320000" cy="2721935"/>
          </a:xfrm>
          <a:prstGeom prst="roundRect">
            <a:avLst/>
          </a:prstGeom>
          <a:noFill/>
          <a:ln w="25400">
            <a:solidFill>
              <a:srgbClr val="BFD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Magnetic Disk 8"/>
          <p:cNvSpPr/>
          <p:nvPr/>
        </p:nvSpPr>
        <p:spPr>
          <a:xfrm>
            <a:off x="8242572" y="1371596"/>
            <a:ext cx="1056663" cy="489098"/>
          </a:xfrm>
          <a:prstGeom prst="flowChartMagneticDisk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Magnetic Disk 9"/>
          <p:cNvSpPr/>
          <p:nvPr/>
        </p:nvSpPr>
        <p:spPr>
          <a:xfrm>
            <a:off x="9734679" y="1236923"/>
            <a:ext cx="1056663" cy="489098"/>
          </a:xfrm>
          <a:prstGeom prst="flowChartMagneticDisk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Magnetic Disk 10"/>
          <p:cNvSpPr/>
          <p:nvPr/>
        </p:nvSpPr>
        <p:spPr>
          <a:xfrm>
            <a:off x="10907805" y="1591344"/>
            <a:ext cx="1056663" cy="489098"/>
          </a:xfrm>
          <a:prstGeom prst="flowChartMagneticDisk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Magnetic Disk 11"/>
          <p:cNvSpPr/>
          <p:nvPr/>
        </p:nvSpPr>
        <p:spPr>
          <a:xfrm>
            <a:off x="9853865" y="3110422"/>
            <a:ext cx="1056663" cy="489098"/>
          </a:xfrm>
          <a:prstGeom prst="flowChartMagneticDisk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Magnetic Disk 12"/>
          <p:cNvSpPr/>
          <p:nvPr/>
        </p:nvSpPr>
        <p:spPr>
          <a:xfrm>
            <a:off x="10982232" y="3037373"/>
            <a:ext cx="1056663" cy="489098"/>
          </a:xfrm>
          <a:prstGeom prst="flowChartMagneticDisk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Magnetic Disk 13"/>
          <p:cNvSpPr/>
          <p:nvPr/>
        </p:nvSpPr>
        <p:spPr>
          <a:xfrm>
            <a:off x="8728126" y="2824724"/>
            <a:ext cx="1056663" cy="489098"/>
          </a:xfrm>
          <a:prstGeom prst="flowChartMagneticDisk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Magnetic Disk 14"/>
          <p:cNvSpPr/>
          <p:nvPr/>
        </p:nvSpPr>
        <p:spPr>
          <a:xfrm>
            <a:off x="8058275" y="3366984"/>
            <a:ext cx="1056663" cy="489098"/>
          </a:xfrm>
          <a:prstGeom prst="flowChartMagneticDisk">
            <a:avLst/>
          </a:prstGeom>
          <a:solidFill>
            <a:srgbClr val="BFD5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Document 16"/>
          <p:cNvSpPr/>
          <p:nvPr/>
        </p:nvSpPr>
        <p:spPr>
          <a:xfrm>
            <a:off x="8335927" y="1582899"/>
            <a:ext cx="250680" cy="177420"/>
          </a:xfrm>
          <a:prstGeom prst="flowChartDocument">
            <a:avLst/>
          </a:prstGeom>
          <a:solidFill>
            <a:srgbClr val="45BF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Document 17"/>
          <p:cNvSpPr/>
          <p:nvPr/>
        </p:nvSpPr>
        <p:spPr>
          <a:xfrm>
            <a:off x="8732878" y="1607705"/>
            <a:ext cx="250680" cy="177420"/>
          </a:xfrm>
          <a:prstGeom prst="flowChartDocument">
            <a:avLst/>
          </a:prstGeom>
          <a:solidFill>
            <a:srgbClr val="45BF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Document 18"/>
          <p:cNvSpPr/>
          <p:nvPr/>
        </p:nvSpPr>
        <p:spPr>
          <a:xfrm>
            <a:off x="10465985" y="1458847"/>
            <a:ext cx="250680" cy="177420"/>
          </a:xfrm>
          <a:prstGeom prst="flowChartDocument">
            <a:avLst/>
          </a:prstGeom>
          <a:solidFill>
            <a:srgbClr val="FFB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Document 19"/>
          <p:cNvSpPr/>
          <p:nvPr/>
        </p:nvSpPr>
        <p:spPr>
          <a:xfrm>
            <a:off x="10125745" y="1512014"/>
            <a:ext cx="250680" cy="177420"/>
          </a:xfrm>
          <a:prstGeom prst="flowChartDocument">
            <a:avLst/>
          </a:prstGeom>
          <a:solidFill>
            <a:srgbClr val="CBC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Document 20"/>
          <p:cNvSpPr/>
          <p:nvPr/>
        </p:nvSpPr>
        <p:spPr>
          <a:xfrm>
            <a:off x="11008246" y="1820361"/>
            <a:ext cx="250680" cy="177420"/>
          </a:xfrm>
          <a:prstGeom prst="flowChartDocument">
            <a:avLst/>
          </a:prstGeom>
          <a:solidFill>
            <a:srgbClr val="FF0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Document 21"/>
          <p:cNvSpPr/>
          <p:nvPr/>
        </p:nvSpPr>
        <p:spPr>
          <a:xfrm>
            <a:off x="9838665" y="1437583"/>
            <a:ext cx="250680" cy="177420"/>
          </a:xfrm>
          <a:prstGeom prst="flowChartDocument">
            <a:avLst/>
          </a:prstGeom>
          <a:solidFill>
            <a:srgbClr val="CBC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Document 22"/>
          <p:cNvSpPr/>
          <p:nvPr/>
        </p:nvSpPr>
        <p:spPr>
          <a:xfrm>
            <a:off x="8786041" y="3606631"/>
            <a:ext cx="250680" cy="177420"/>
          </a:xfrm>
          <a:prstGeom prst="flowChartDocument">
            <a:avLst/>
          </a:prstGeom>
          <a:solidFill>
            <a:srgbClr val="FF38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Document 23"/>
          <p:cNvSpPr/>
          <p:nvPr/>
        </p:nvSpPr>
        <p:spPr>
          <a:xfrm>
            <a:off x="8488327" y="3564099"/>
            <a:ext cx="250680" cy="177420"/>
          </a:xfrm>
          <a:prstGeom prst="flowChartDocument">
            <a:avLst/>
          </a:prstGeom>
          <a:solidFill>
            <a:srgbClr val="FFB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Document 24"/>
          <p:cNvSpPr/>
          <p:nvPr/>
        </p:nvSpPr>
        <p:spPr>
          <a:xfrm>
            <a:off x="8211883" y="3627895"/>
            <a:ext cx="250680" cy="177420"/>
          </a:xfrm>
          <a:prstGeom prst="flowChartDocument">
            <a:avLst/>
          </a:prstGeom>
          <a:solidFill>
            <a:srgbClr val="FF67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Document 25"/>
          <p:cNvSpPr/>
          <p:nvPr/>
        </p:nvSpPr>
        <p:spPr>
          <a:xfrm>
            <a:off x="8903001" y="3043112"/>
            <a:ext cx="250680" cy="177420"/>
          </a:xfrm>
          <a:prstGeom prst="flowChartDocument">
            <a:avLst/>
          </a:prstGeom>
          <a:solidFill>
            <a:srgbClr val="09B2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Document 26"/>
          <p:cNvSpPr/>
          <p:nvPr/>
        </p:nvSpPr>
        <p:spPr>
          <a:xfrm>
            <a:off x="9455890" y="3074998"/>
            <a:ext cx="250680" cy="177420"/>
          </a:xfrm>
          <a:prstGeom prst="flowChartDocument">
            <a:avLst/>
          </a:prstGeom>
          <a:solidFill>
            <a:srgbClr val="0BB2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Document 27"/>
          <p:cNvSpPr/>
          <p:nvPr/>
        </p:nvSpPr>
        <p:spPr>
          <a:xfrm>
            <a:off x="10253333" y="3340814"/>
            <a:ext cx="250680" cy="177420"/>
          </a:xfrm>
          <a:prstGeom prst="flowChartDocument">
            <a:avLst/>
          </a:prstGeom>
          <a:solidFill>
            <a:srgbClr val="85CD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Document 28"/>
          <p:cNvSpPr/>
          <p:nvPr/>
        </p:nvSpPr>
        <p:spPr>
          <a:xfrm>
            <a:off x="11656840" y="3287649"/>
            <a:ext cx="250680" cy="177420"/>
          </a:xfrm>
          <a:prstGeom prst="flowChartDocument">
            <a:avLst/>
          </a:prstGeom>
          <a:solidFill>
            <a:srgbClr val="FF08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7812000" y="4051001"/>
            <a:ext cx="4320000" cy="233916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67000">
                <a:srgbClr val="FFC000"/>
              </a:gs>
              <a:gs pos="36000">
                <a:srgbClr val="92D05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726941" y="4231750"/>
            <a:ext cx="73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raw </a:t>
            </a:r>
            <a:br>
              <a:rPr lang="en-US" sz="1600" dirty="0"/>
            </a:br>
            <a:r>
              <a:rPr lang="en-US" sz="1600" dirty="0"/>
              <a:t>events</a:t>
            </a:r>
            <a:endParaRPr lang="en-GB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10881586" y="4236021"/>
            <a:ext cx="1347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reconstructed</a:t>
            </a:r>
            <a:br>
              <a:rPr lang="en-US" sz="1600" dirty="0"/>
            </a:br>
            <a:r>
              <a:rPr lang="en-US" sz="1600" dirty="0"/>
              <a:t>events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12823" y="2699941"/>
            <a:ext cx="983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Input </a:t>
            </a:r>
            <a:br>
              <a:rPr lang="en-US" sz="1400" dirty="0"/>
            </a:br>
            <a:r>
              <a:rPr lang="en-US" sz="1400" dirty="0"/>
              <a:t>to all analyses</a:t>
            </a:r>
            <a:endParaRPr lang="en-GB" sz="1400" dirty="0"/>
          </a:p>
        </p:txBody>
      </p:sp>
      <p:sp>
        <p:nvSpPr>
          <p:cNvPr id="33" name="Left Brace 32"/>
          <p:cNvSpPr/>
          <p:nvPr/>
        </p:nvSpPr>
        <p:spPr>
          <a:xfrm>
            <a:off x="706825" y="1602683"/>
            <a:ext cx="310985" cy="2908967"/>
          </a:xfrm>
          <a:prstGeom prst="leftBrace">
            <a:avLst>
              <a:gd name="adj1" fmla="val 8333"/>
              <a:gd name="adj2" fmla="val 50706"/>
            </a:avLst>
          </a:prstGeom>
          <a:ln w="25400">
            <a:solidFill>
              <a:srgbClr val="BFD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2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0488-8218-5645-9866-C0E629F3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DIOS at the KM3NeT Tier-2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1903-E3B5-4043-8800-39204CF4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884"/>
            <a:ext cx="10515600" cy="4509353"/>
          </a:xfrm>
        </p:spPr>
        <p:txBody>
          <a:bodyPr>
            <a:normAutofit/>
          </a:bodyPr>
          <a:lstStyle/>
          <a:p>
            <a:pPr marL="361950" indent="-361950"/>
            <a:r>
              <a:rPr lang="en-GB" sz="2400" dirty="0"/>
              <a:t> Scientific analyses</a:t>
            </a:r>
          </a:p>
          <a:p>
            <a:pPr marL="819150" lvl="1" indent="-361950"/>
            <a:r>
              <a:rPr lang="en-GB" sz="2000" dirty="0"/>
              <a:t>Neutrino astronomy</a:t>
            </a:r>
          </a:p>
          <a:p>
            <a:pPr marL="819150" lvl="1" indent="-361950"/>
            <a:r>
              <a:rPr lang="en-GB" sz="2000" dirty="0"/>
              <a:t>Multi-messenger astronomy</a:t>
            </a:r>
            <a:endParaRPr lang="en-GB" sz="1600" dirty="0"/>
          </a:p>
          <a:p>
            <a:pPr marL="361950" indent="-361950"/>
            <a:r>
              <a:rPr lang="en-GB" sz="2400" dirty="0"/>
              <a:t> Usage of single interface Data Lake as a Service</a:t>
            </a:r>
          </a:p>
          <a:p>
            <a:pPr marL="808038" lvl="1" indent="-350838"/>
            <a:r>
              <a:rPr lang="en-US" sz="2000" dirty="0"/>
              <a:t>Finding calibrated and reconstructed data</a:t>
            </a:r>
          </a:p>
          <a:p>
            <a:pPr marL="808038" lvl="1" indent="-350838"/>
            <a:r>
              <a:rPr lang="en-US" sz="2000" dirty="0"/>
              <a:t>Conversion to reduced data format</a:t>
            </a:r>
          </a:p>
          <a:p>
            <a:pPr marL="808038" lvl="1" indent="-350838"/>
            <a:r>
              <a:rPr lang="en-US" sz="2000" dirty="0"/>
              <a:t>Ingestion into the Data Lake </a:t>
            </a:r>
            <a:endParaRPr lang="en-US" sz="2400" dirty="0"/>
          </a:p>
          <a:p>
            <a:pPr marL="361950" indent="-361950"/>
            <a:r>
              <a:rPr lang="en-US" sz="2400" dirty="0"/>
              <a:t>Data Lake as a Service experience</a:t>
            </a:r>
          </a:p>
          <a:p>
            <a:pPr marL="819150" lvl="1" indent="-361950"/>
            <a:r>
              <a:rPr lang="en-US" sz="2000" dirty="0"/>
              <a:t>User-friendly interface to the Data Lake</a:t>
            </a:r>
          </a:p>
          <a:p>
            <a:pPr marL="819150" lvl="1" indent="-361950"/>
            <a:r>
              <a:rPr lang="en-US" sz="2000" dirty="0"/>
              <a:t>Organization in data sets</a:t>
            </a:r>
          </a:p>
          <a:p>
            <a:pPr marL="819150" lvl="1" indent="-361950"/>
            <a:r>
              <a:rPr lang="en-US" sz="2000" dirty="0"/>
              <a:t>Integrated development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18" y="3348370"/>
            <a:ext cx="5475767" cy="18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3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0488-8218-5645-9866-C0E629F3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1903-E3B5-4043-8800-39204CF4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679"/>
            <a:ext cx="10515600" cy="4445558"/>
          </a:xfrm>
        </p:spPr>
        <p:txBody>
          <a:bodyPr>
            <a:normAutofit/>
          </a:bodyPr>
          <a:lstStyle/>
          <a:p>
            <a:pPr marL="361950" indent="-361950"/>
            <a:r>
              <a:rPr lang="en-GB" sz="2400" dirty="0"/>
              <a:t> KM3NeT under construction</a:t>
            </a:r>
          </a:p>
          <a:p>
            <a:pPr marL="808038" lvl="1" indent="-350838"/>
            <a:r>
              <a:rPr lang="en-US" sz="2000" dirty="0"/>
              <a:t>Data taking ongoing 24/7</a:t>
            </a:r>
          </a:p>
          <a:p>
            <a:pPr marL="808038" lvl="1" indent="-350838"/>
            <a:r>
              <a:rPr lang="en-US" sz="2000" dirty="0"/>
              <a:t>Analyses progressing</a:t>
            </a:r>
            <a:endParaRPr lang="en-GB" sz="2000" dirty="0"/>
          </a:p>
          <a:p>
            <a:pPr marL="361950" indent="-361950"/>
            <a:r>
              <a:rPr lang="en-US" sz="2400" dirty="0"/>
              <a:t>Different data processing at different data levels</a:t>
            </a:r>
          </a:p>
          <a:p>
            <a:pPr marL="361950" indent="-361950"/>
            <a:r>
              <a:rPr lang="en-US" sz="2400" dirty="0"/>
              <a:t>KM3NeT needs a data management solution for the next 15-20 years</a:t>
            </a:r>
            <a:endParaRPr lang="en-GB" sz="2400" dirty="0"/>
          </a:p>
          <a:p>
            <a:pPr marL="361950" indent="-361950"/>
            <a:r>
              <a:rPr lang="en-GB" sz="2400" dirty="0"/>
              <a:t>Demonstrated KM3NeT with DIOS on all data management layers</a:t>
            </a:r>
          </a:p>
          <a:p>
            <a:pPr marL="361950" indent="-361950"/>
            <a:r>
              <a:rPr lang="en-US" sz="2400" dirty="0"/>
              <a:t>KM3NeT is adopting a DIOS-like infrastructure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40688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3CED01-B4E9-1440-B6BC-F5B5F72F0FB7}" vid="{DFDA9E33-CF96-054A-81CF-3EA211A2332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2806</TotalTime>
  <Words>441</Words>
  <Application>Microsoft Office PowerPoint</Application>
  <PresentationFormat>Widescreen</PresentationFormat>
  <Paragraphs>127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 Neue Medium</vt:lpstr>
      <vt:lpstr>Wingdings</vt:lpstr>
      <vt:lpstr>Tema di Office</vt:lpstr>
      <vt:lpstr>Data processing and data management for a neutrino telescope </vt:lpstr>
      <vt:lpstr>The KM3NeT Neutrino Telescope</vt:lpstr>
      <vt:lpstr>KM3NeT data rates</vt:lpstr>
      <vt:lpstr>KM3NeT Computing Model</vt:lpstr>
      <vt:lpstr>Using DIOS in KM3NeT</vt:lpstr>
      <vt:lpstr>DIOS at the KM3NeT Tier-0 level</vt:lpstr>
      <vt:lpstr>DIOS at the KM3NeT Tier-1 level</vt:lpstr>
      <vt:lpstr>DIOS at the KM3NeT Tier-2 level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Bird</dc:creator>
  <cp:lastModifiedBy>luigi colucci</cp:lastModifiedBy>
  <cp:revision>108</cp:revision>
  <dcterms:created xsi:type="dcterms:W3CDTF">2021-03-16T13:52:56Z</dcterms:created>
  <dcterms:modified xsi:type="dcterms:W3CDTF">2022-03-31T09:49:47Z</dcterms:modified>
</cp:coreProperties>
</file>