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48" r:id="rId2"/>
    <p:sldId id="411" r:id="rId3"/>
    <p:sldId id="265" r:id="rId4"/>
    <p:sldId id="260" r:id="rId5"/>
    <p:sldId id="261" r:id="rId6"/>
    <p:sldId id="258" r:id="rId7"/>
    <p:sldId id="267" r:id="rId8"/>
    <p:sldId id="259" r:id="rId9"/>
    <p:sldId id="269" r:id="rId10"/>
    <p:sldId id="270" r:id="rId11"/>
    <p:sldId id="271" r:id="rId12"/>
    <p:sldId id="408" r:id="rId13"/>
    <p:sldId id="268" r:id="rId14"/>
    <p:sldId id="443" r:id="rId15"/>
    <p:sldId id="45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A034F73-13F3-4CE6-BEEE-53EFD4D1E418}">
          <p14:sldIdLst>
            <p14:sldId id="448"/>
            <p14:sldId id="411"/>
            <p14:sldId id="265"/>
            <p14:sldId id="260"/>
            <p14:sldId id="261"/>
            <p14:sldId id="258"/>
            <p14:sldId id="267"/>
            <p14:sldId id="259"/>
            <p14:sldId id="269"/>
            <p14:sldId id="270"/>
            <p14:sldId id="271"/>
            <p14:sldId id="408"/>
            <p14:sldId id="268"/>
            <p14:sldId id="443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81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6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965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51ED5-1E17-44BD-ABA9-D5446E4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FB428-B6F5-476F-9038-AC1469A5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54F3-FE4D-494C-9D55-8EA51308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26D940-C1E8-45B9-A254-9984A74B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23/03/2021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4A968A-06DE-4E71-AFEF-CD58AC5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23/03/2021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B90D64-D0FA-4AED-B3E6-7BC07616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23/03/2021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5AF3B0-C217-4401-82E4-1D16EA6F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0B3376-A58C-4333-8002-639AD5BB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D1747-FFAF-4D6B-B3EB-8290B1F3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open-gamma-ray-astro/joint-crab/tree/v0.1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ithub.com/open-gamma-ray-astro/joint-crab/tree/v0.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hyperlink" Target="https://zenodo.org/communities/escape20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B56F84-064A-4C96-AAA0-C6B67021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23/03/2021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7C40F6-143D-415A-8755-5835500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</a:t>
            </a:fld>
            <a:endParaRPr lang="it-IT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17DA9A2-71BD-4886-AAEC-20E150DC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78F7767-6C92-40FE-BECC-DED88EB7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55" y="18718"/>
            <a:ext cx="8187490" cy="61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OSSR environment - FAIR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76337"/>
            <a:ext cx="8353985" cy="3613637"/>
          </a:xfrm>
        </p:spPr>
        <p:txBody>
          <a:bodyPr/>
          <a:lstStyle/>
          <a:p>
            <a:r>
              <a:rPr lang="en-GB" sz="1800" b="1" dirty="0">
                <a:solidFill>
                  <a:schemeClr val="accent1"/>
                </a:solidFill>
              </a:rPr>
              <a:t>Interoperable</a:t>
            </a:r>
            <a:r>
              <a:rPr lang="en-GB" sz="1800" dirty="0"/>
              <a:t> </a:t>
            </a:r>
            <a:r>
              <a:rPr lang="en-GB" sz="1800" dirty="0">
                <a:sym typeface="Wingdings" pitchFamily="2" charset="2"/>
              </a:rPr>
              <a:t> </a:t>
            </a:r>
            <a:r>
              <a:rPr lang="en-GB" sz="1800" dirty="0"/>
              <a:t>Metadata uses a formal, accessible, shared, and broadly applicable language for knowledge representation (OSSR </a:t>
            </a:r>
            <a:r>
              <a:rPr lang="en-GB" sz="1800" b="1" dirty="0"/>
              <a:t>metadata schema</a:t>
            </a:r>
            <a:r>
              <a:rPr lang="en-GB" sz="1800" dirty="0"/>
              <a:t>; </a:t>
            </a:r>
            <a:r>
              <a:rPr lang="en-GB" sz="1800" dirty="0" err="1"/>
              <a:t>CodeMeta</a:t>
            </a:r>
            <a:r>
              <a:rPr lang="en-GB" sz="1800" dirty="0"/>
              <a:t> schema).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10</a:t>
            </a:fld>
            <a:endParaRPr lang="it-IT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5549B8-023E-A243-B02B-5BAC7A98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96" y="3674689"/>
            <a:ext cx="2310103" cy="1018359"/>
          </a:xfrm>
          <a:prstGeom prst="rect">
            <a:avLst/>
          </a:prstGeom>
        </p:spPr>
      </p:pic>
      <p:sp>
        <p:nvSpPr>
          <p:cNvPr id="13" name="ZoneTexte 11">
            <a:extLst>
              <a:ext uri="{FF2B5EF4-FFF2-40B4-BE49-F238E27FC236}">
                <a16:creationId xmlns:a16="http://schemas.microsoft.com/office/drawing/2014/main" id="{E0CEB3F7-0FEA-2F49-A501-46F3B3AED90F}"/>
              </a:ext>
            </a:extLst>
          </p:cNvPr>
          <p:cNvSpPr txBox="1"/>
          <p:nvPr/>
        </p:nvSpPr>
        <p:spPr>
          <a:xfrm>
            <a:off x="2042459" y="4460303"/>
            <a:ext cx="25488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GB" sz="1350" dirty="0"/>
              <a:t>Scientific project</a:t>
            </a:r>
          </a:p>
          <a:p>
            <a:pPr marL="257175" indent="-257175">
              <a:buFont typeface="Arial" charset="0"/>
              <a:buChar char="•"/>
            </a:pPr>
            <a:r>
              <a:rPr lang="en-GB" sz="1350" dirty="0"/>
              <a:t>Metadata file</a:t>
            </a:r>
            <a:br>
              <a:rPr lang="en-GB" sz="1350" dirty="0"/>
            </a:br>
            <a:r>
              <a:rPr lang="en-GB" sz="1350" dirty="0"/>
              <a:t>(</a:t>
            </a:r>
            <a:r>
              <a:rPr lang="en-GB" sz="1350" b="1" dirty="0" err="1"/>
              <a:t>CodeMeta</a:t>
            </a:r>
            <a:r>
              <a:rPr lang="en-GB" sz="1350" dirty="0"/>
              <a:t> standard/schema)</a:t>
            </a:r>
          </a:p>
        </p:txBody>
      </p:sp>
      <p:sp>
        <p:nvSpPr>
          <p:cNvPr id="21" name="ZoneTexte 30">
            <a:extLst>
              <a:ext uri="{FF2B5EF4-FFF2-40B4-BE49-F238E27FC236}">
                <a16:creationId xmlns:a16="http://schemas.microsoft.com/office/drawing/2014/main" id="{8AF31EE5-4407-8A4E-A386-E23C31FB9C12}"/>
              </a:ext>
            </a:extLst>
          </p:cNvPr>
          <p:cNvSpPr txBox="1"/>
          <p:nvPr/>
        </p:nvSpPr>
        <p:spPr>
          <a:xfrm>
            <a:off x="7576483" y="2465478"/>
            <a:ext cx="214697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Persistent DOI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b="1" dirty="0"/>
              <a:t>Metadata (various exportable schemas)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Long term archived (CERN)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Entries findable even if restricted/closed data.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OAI-PMH harvest protocol</a:t>
            </a:r>
          </a:p>
        </p:txBody>
      </p:sp>
      <p:grpSp>
        <p:nvGrpSpPr>
          <p:cNvPr id="8" name="Groupe 2">
            <a:extLst>
              <a:ext uri="{FF2B5EF4-FFF2-40B4-BE49-F238E27FC236}">
                <a16:creationId xmlns:a16="http://schemas.microsoft.com/office/drawing/2014/main" id="{D4EB69C6-6D4C-4E46-BFB4-E9EC65101312}"/>
              </a:ext>
            </a:extLst>
          </p:cNvPr>
          <p:cNvGrpSpPr/>
          <p:nvPr/>
        </p:nvGrpSpPr>
        <p:grpSpPr>
          <a:xfrm>
            <a:off x="2768888" y="2477019"/>
            <a:ext cx="4750156" cy="1086728"/>
            <a:chOff x="2378182" y="1678968"/>
            <a:chExt cx="6333541" cy="144897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EBE3EBE-EFD5-BC45-8971-18FD6B781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duotone>
                <a:prstClr val="black"/>
                <a:srgbClr val="131E35">
                  <a:tint val="45000"/>
                  <a:satMod val="400000"/>
                </a:srgbClr>
              </a:duotone>
            </a:blip>
            <a:srcRect t="32737" b="41095"/>
            <a:stretch/>
          </p:blipFill>
          <p:spPr>
            <a:xfrm rot="10143880" flipH="1">
              <a:off x="2378182" y="2673859"/>
              <a:ext cx="4525605" cy="45408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36C9B01-4D99-4E42-AF30-AFA80838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0523" y="1678968"/>
              <a:ext cx="1981200" cy="1111673"/>
            </a:xfrm>
            <a:prstGeom prst="rect">
              <a:avLst/>
            </a:prstGeom>
          </p:spPr>
        </p:pic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EBE6AC0-2D6C-433F-9D00-8D30B2B2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130373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OSSR environment - FAIR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76337"/>
            <a:ext cx="8353985" cy="3613637"/>
          </a:xfrm>
        </p:spPr>
        <p:txBody>
          <a:bodyPr/>
          <a:lstStyle/>
          <a:p>
            <a:r>
              <a:rPr lang="en-GB" sz="1800" b="1" dirty="0">
                <a:solidFill>
                  <a:schemeClr val="accent1"/>
                </a:solidFill>
              </a:rPr>
              <a:t>Reusable</a:t>
            </a:r>
            <a:r>
              <a:rPr lang="en-GB" sz="1800" dirty="0"/>
              <a:t> </a:t>
            </a:r>
            <a:r>
              <a:rPr lang="en-GB" sz="1800" dirty="0">
                <a:sym typeface="Wingdings" pitchFamily="2" charset="2"/>
              </a:rPr>
              <a:t> </a:t>
            </a:r>
            <a:r>
              <a:rPr lang="en-GB" sz="1800" dirty="0"/>
              <a:t>Data and collections have a </a:t>
            </a:r>
            <a:r>
              <a:rPr lang="en-GB" sz="1800" b="1" dirty="0"/>
              <a:t>clear</a:t>
            </a:r>
            <a:r>
              <a:rPr lang="en-GB" sz="1800" dirty="0"/>
              <a:t> usage </a:t>
            </a:r>
            <a:r>
              <a:rPr lang="en-GB" sz="1800" b="1" dirty="0"/>
              <a:t>licenses</a:t>
            </a:r>
            <a:r>
              <a:rPr lang="en-GB" sz="1800" dirty="0"/>
              <a:t> and provide accurate information on </a:t>
            </a:r>
            <a:r>
              <a:rPr lang="en-GB" sz="1800" b="1" dirty="0"/>
              <a:t>provenance</a:t>
            </a:r>
            <a:r>
              <a:rPr lang="en-GB" sz="1800" dirty="0"/>
              <a:t>.</a:t>
            </a:r>
          </a:p>
          <a:p>
            <a:pPr lvl="1"/>
            <a:r>
              <a:rPr lang="en-GB" sz="1500" dirty="0"/>
              <a:t>OSSR Environment provides </a:t>
            </a:r>
            <a:br>
              <a:rPr lang="en-GB" sz="1500" dirty="0"/>
            </a:br>
            <a:r>
              <a:rPr lang="en-GB" sz="1500" dirty="0"/>
              <a:t>an integration service.</a:t>
            </a:r>
            <a:br>
              <a:rPr lang="en-GB" sz="1500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11</a:t>
            </a:fld>
            <a:endParaRPr lang="it-IT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5549B8-023E-A243-B02B-5BAC7A98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96" y="3674689"/>
            <a:ext cx="2310103" cy="1018359"/>
          </a:xfrm>
          <a:prstGeom prst="rect">
            <a:avLst/>
          </a:prstGeom>
        </p:spPr>
      </p:pic>
      <p:grpSp>
        <p:nvGrpSpPr>
          <p:cNvPr id="8" name="Groupe 2">
            <a:extLst>
              <a:ext uri="{FF2B5EF4-FFF2-40B4-BE49-F238E27FC236}">
                <a16:creationId xmlns:a16="http://schemas.microsoft.com/office/drawing/2014/main" id="{D4EB69C6-6D4C-4E46-BFB4-E9EC65101312}"/>
              </a:ext>
            </a:extLst>
          </p:cNvPr>
          <p:cNvGrpSpPr/>
          <p:nvPr/>
        </p:nvGrpSpPr>
        <p:grpSpPr>
          <a:xfrm>
            <a:off x="2768888" y="2477019"/>
            <a:ext cx="4750156" cy="1086728"/>
            <a:chOff x="2378182" y="1678968"/>
            <a:chExt cx="6333541" cy="144897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EBE3EBE-EFD5-BC45-8971-18FD6B781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duotone>
                <a:prstClr val="black"/>
                <a:srgbClr val="131E35">
                  <a:tint val="45000"/>
                  <a:satMod val="400000"/>
                </a:srgbClr>
              </a:duotone>
            </a:blip>
            <a:srcRect t="32737" b="41095"/>
            <a:stretch/>
          </p:blipFill>
          <p:spPr>
            <a:xfrm rot="10143880" flipH="1">
              <a:off x="2378182" y="2673859"/>
              <a:ext cx="4525605" cy="45408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36C9B01-4D99-4E42-AF30-AFA80838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0523" y="1678968"/>
              <a:ext cx="1981200" cy="1111673"/>
            </a:xfrm>
            <a:prstGeom prst="rect">
              <a:avLst/>
            </a:prstGeom>
          </p:spPr>
        </p:pic>
      </p:grpSp>
      <p:sp>
        <p:nvSpPr>
          <p:cNvPr id="13" name="ZoneTexte 11">
            <a:extLst>
              <a:ext uri="{FF2B5EF4-FFF2-40B4-BE49-F238E27FC236}">
                <a16:creationId xmlns:a16="http://schemas.microsoft.com/office/drawing/2014/main" id="{E0CEB3F7-0FEA-2F49-A501-46F3B3AED90F}"/>
              </a:ext>
            </a:extLst>
          </p:cNvPr>
          <p:cNvSpPr txBox="1"/>
          <p:nvPr/>
        </p:nvSpPr>
        <p:spPr>
          <a:xfrm>
            <a:off x="2042458" y="4460302"/>
            <a:ext cx="274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GB" sz="1350" b="1" dirty="0"/>
              <a:t>Open Source License</a:t>
            </a:r>
            <a:r>
              <a:rPr lang="en-GB" sz="1350" dirty="0"/>
              <a:t> </a:t>
            </a:r>
            <a:br>
              <a:rPr lang="en-GB" sz="1350" dirty="0"/>
            </a:br>
            <a:r>
              <a:rPr lang="en-GB" sz="1350" dirty="0"/>
              <a:t>Scientific project</a:t>
            </a:r>
          </a:p>
          <a:p>
            <a:pPr marL="257175" indent="-257175">
              <a:buFont typeface="Arial" charset="0"/>
              <a:buChar char="•"/>
            </a:pPr>
            <a:r>
              <a:rPr lang="en-GB" sz="1350" dirty="0"/>
              <a:t>Metadata file(</a:t>
            </a:r>
            <a:r>
              <a:rPr lang="en-GB" sz="1350" dirty="0" err="1"/>
              <a:t>CodeMeta</a:t>
            </a:r>
            <a:r>
              <a:rPr lang="en-GB" sz="1350" dirty="0"/>
              <a:t> standard/schema) </a:t>
            </a:r>
            <a:r>
              <a:rPr lang="en-GB" sz="1350" b="1" dirty="0"/>
              <a:t>+ Provenance</a:t>
            </a:r>
          </a:p>
        </p:txBody>
      </p:sp>
      <p:pic>
        <p:nvPicPr>
          <p:cNvPr id="14" name="Image 12">
            <a:extLst>
              <a:ext uri="{FF2B5EF4-FFF2-40B4-BE49-F238E27FC236}">
                <a16:creationId xmlns:a16="http://schemas.microsoft.com/office/drawing/2014/main" id="{632BECAE-03FA-F14B-8307-1578CEE4A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rgbClr val="131E35">
                <a:tint val="45000"/>
                <a:satMod val="400000"/>
              </a:srgbClr>
            </a:duotone>
          </a:blip>
          <a:srcRect t="32737" b="41095"/>
          <a:stretch/>
        </p:blipFill>
        <p:spPr>
          <a:xfrm rot="11196128" flipH="1" flipV="1">
            <a:off x="4086689" y="4601370"/>
            <a:ext cx="1262802" cy="183154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FBBF7FB6-1A94-FE43-B779-BF22C24E2BF4}"/>
              </a:ext>
            </a:extLst>
          </p:cNvPr>
          <p:cNvSpPr txBox="1"/>
          <p:nvPr/>
        </p:nvSpPr>
        <p:spPr>
          <a:xfrm>
            <a:off x="4202415" y="3922329"/>
            <a:ext cx="159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Builds images</a:t>
            </a:r>
          </a:p>
          <a:p>
            <a:pPr algn="ctr"/>
            <a:r>
              <a:rPr lang="en-GB" sz="1125" dirty="0"/>
              <a:t>(prototype workflow, still WIP)</a:t>
            </a:r>
          </a:p>
        </p:txBody>
      </p:sp>
      <p:pic>
        <p:nvPicPr>
          <p:cNvPr id="16" name="Image 16">
            <a:extLst>
              <a:ext uri="{FF2B5EF4-FFF2-40B4-BE49-F238E27FC236}">
                <a16:creationId xmlns:a16="http://schemas.microsoft.com/office/drawing/2014/main" id="{539C5CB9-4850-5C49-BD9B-159C5BBA4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rgbClr val="131E35">
                <a:tint val="45000"/>
                <a:satMod val="400000"/>
              </a:srgbClr>
            </a:duotone>
          </a:blip>
          <a:srcRect t="32737" b="41095"/>
          <a:stretch/>
        </p:blipFill>
        <p:spPr>
          <a:xfrm rot="6359611" flipH="1" flipV="1">
            <a:off x="6470494" y="3717667"/>
            <a:ext cx="1151581" cy="329858"/>
          </a:xfrm>
          <a:prstGeom prst="rect">
            <a:avLst/>
          </a:prstGeom>
        </p:spPr>
      </p:pic>
      <p:sp>
        <p:nvSpPr>
          <p:cNvPr id="17" name="ZoneTexte 17">
            <a:extLst>
              <a:ext uri="{FF2B5EF4-FFF2-40B4-BE49-F238E27FC236}">
                <a16:creationId xmlns:a16="http://schemas.microsoft.com/office/drawing/2014/main" id="{904C132A-F0F9-7444-91DF-770BA53E15A8}"/>
              </a:ext>
            </a:extLst>
          </p:cNvPr>
          <p:cNvSpPr txBox="1"/>
          <p:nvPr/>
        </p:nvSpPr>
        <p:spPr>
          <a:xfrm>
            <a:off x="7075361" y="4044635"/>
            <a:ext cx="1060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Publishes </a:t>
            </a:r>
            <a:br>
              <a:rPr lang="en-GB" sz="1350" dirty="0"/>
            </a:br>
            <a:r>
              <a:rPr lang="en-GB" sz="1350" dirty="0"/>
              <a:t>to OSSR</a:t>
            </a:r>
          </a:p>
        </p:txBody>
      </p:sp>
      <p:pic>
        <p:nvPicPr>
          <p:cNvPr id="18" name="Image 20">
            <a:extLst>
              <a:ext uri="{FF2B5EF4-FFF2-40B4-BE49-F238E27FC236}">
                <a16:creationId xmlns:a16="http://schemas.microsoft.com/office/drawing/2014/main" id="{2AE41BDD-DB51-234F-A53C-B1D00D92F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614" y="4770262"/>
            <a:ext cx="1033169" cy="585925"/>
          </a:xfrm>
          <a:prstGeom prst="rect">
            <a:avLst/>
          </a:prstGeom>
        </p:spPr>
      </p:pic>
      <p:pic>
        <p:nvPicPr>
          <p:cNvPr id="19" name="Image 15">
            <a:extLst>
              <a:ext uri="{FF2B5EF4-FFF2-40B4-BE49-F238E27FC236}">
                <a16:creationId xmlns:a16="http://schemas.microsoft.com/office/drawing/2014/main" id="{CE2BFD23-0B26-4243-9178-090E7747C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626" y="3892228"/>
            <a:ext cx="881069" cy="881069"/>
          </a:xfrm>
          <a:prstGeom prst="rect">
            <a:avLst/>
          </a:prstGeom>
        </p:spPr>
      </p:pic>
      <p:sp>
        <p:nvSpPr>
          <p:cNvPr id="21" name="ZoneTexte 30">
            <a:extLst>
              <a:ext uri="{FF2B5EF4-FFF2-40B4-BE49-F238E27FC236}">
                <a16:creationId xmlns:a16="http://schemas.microsoft.com/office/drawing/2014/main" id="{8AF31EE5-4407-8A4E-A386-E23C31FB9C12}"/>
              </a:ext>
            </a:extLst>
          </p:cNvPr>
          <p:cNvSpPr txBox="1"/>
          <p:nvPr/>
        </p:nvSpPr>
        <p:spPr>
          <a:xfrm>
            <a:off x="7576483" y="2465478"/>
            <a:ext cx="214697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Persistent DOI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Metadata (various exportable schemas)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Long term archived (CERN)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Entries findable even if restricted/closed data.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OAI-PMH harvest protocol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CBCC718-340A-4423-81AA-C20107D7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161959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C9E20-AA2D-42E3-B3AD-65C72282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12" y="322685"/>
            <a:ext cx="7519399" cy="856708"/>
          </a:xfrm>
        </p:spPr>
        <p:txBody>
          <a:bodyPr>
            <a:normAutofit fontScale="90000"/>
          </a:bodyPr>
          <a:lstStyle/>
          <a:p>
            <a:r>
              <a:rPr lang="en-GB" dirty="0"/>
              <a:t>ESCAPE Virtual Environment. </a:t>
            </a:r>
            <a:r>
              <a:rPr lang="en-US" dirty="0"/>
              <a:t>A </a:t>
            </a:r>
            <a:r>
              <a:rPr lang="en-GB" dirty="0"/>
              <a:t>general (evolving) overview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239334-5504-40FC-BED0-4492C4AE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pic>
        <p:nvPicPr>
          <p:cNvPr id="7" name="Image 15">
            <a:extLst>
              <a:ext uri="{FF2B5EF4-FFF2-40B4-BE49-F238E27FC236}">
                <a16:creationId xmlns:a16="http://schemas.microsoft.com/office/drawing/2014/main" id="{732D1659-BE17-F242-8942-2EFB104DA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76" y="1471163"/>
            <a:ext cx="7919048" cy="4446302"/>
          </a:xfrm>
          <a:prstGeom prst="rect">
            <a:avLst/>
          </a:prstGeom>
        </p:spPr>
      </p:pic>
      <p:sp>
        <p:nvSpPr>
          <p:cNvPr id="8" name="Snip Single Corner Rectangle 7"/>
          <p:cNvSpPr/>
          <p:nvPr/>
        </p:nvSpPr>
        <p:spPr>
          <a:xfrm>
            <a:off x="8754817" y="4852405"/>
            <a:ext cx="1769378" cy="1018760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Common A&amp;A</a:t>
            </a:r>
            <a:br>
              <a:rPr lang="en-GB" sz="1350" dirty="0"/>
            </a:br>
            <a:r>
              <a:rPr lang="en-GB" sz="1350" dirty="0"/>
              <a:t>and (compatible) metadata schemas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0CEFE9-617E-4EC3-A846-5792FE96313D}"/>
              </a:ext>
            </a:extLst>
          </p:cNvPr>
          <p:cNvSpPr txBox="1">
            <a:spLocks/>
          </p:cNvSpPr>
          <p:nvPr/>
        </p:nvSpPr>
        <p:spPr>
          <a:xfrm>
            <a:off x="6427201" y="6346704"/>
            <a:ext cx="548986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15B12F-D02A-B845-865F-37AC5B232343}" type="slidenum">
              <a:rPr lang="it-IT"/>
              <a:pPr algn="ctr"/>
              <a:t>12</a:t>
            </a:fld>
            <a:endParaRPr lang="it-IT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906A319-73D7-42BD-92A4-30E07868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142038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</a:t>
            </a:r>
            <a:r>
              <a:rPr lang="mr-IN" dirty="0"/>
              <a:t>–</a:t>
            </a:r>
            <a:r>
              <a:rPr lang="en-GB" dirty="0"/>
              <a:t> OSSR and EOSC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Where are we ?</a:t>
            </a:r>
          </a:p>
          <a:p>
            <a:pPr lvl="1"/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the ESCAPE services to create an integrated environment</a:t>
            </a:r>
          </a:p>
          <a:p>
            <a:pPr lvl="2">
              <a:buFont typeface="Arial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✅ OSSR environment</a:t>
            </a:r>
          </a:p>
          <a:p>
            <a:pPr lvl="2">
              <a:buFont typeface="Arial" charset="0"/>
              <a:buChar char="•"/>
            </a:pPr>
            <a:r>
              <a:rPr lang="en-GB" sz="1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WIP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ESCAPE services</a:t>
            </a:r>
          </a:p>
          <a:p>
            <a:pPr lvl="1"/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license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provenance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metadata guidelines</a:t>
            </a:r>
          </a:p>
          <a:p>
            <a:pPr lvl="2">
              <a:buFont typeface="Arial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✅ OSSR environment</a:t>
            </a:r>
          </a:p>
          <a:p>
            <a:pPr lvl="2">
              <a:buFont typeface="Arial" charset="0"/>
              <a:buChar char="•"/>
            </a:pPr>
            <a:r>
              <a:rPr lang="en-GB" sz="1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WIP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ESCAPE services</a:t>
            </a:r>
          </a:p>
          <a:p>
            <a:r>
              <a:rPr lang="en-GB" sz="1800" dirty="0"/>
              <a:t>What we aim for ESCAPE ?</a:t>
            </a:r>
          </a:p>
          <a:p>
            <a:pPr lvl="1"/>
            <a:r>
              <a:rPr lang="en-GB" sz="1500" dirty="0"/>
              <a:t>Starting a new </a:t>
            </a:r>
            <a:r>
              <a:rPr lang="en-GB" sz="1500" b="1" dirty="0"/>
              <a:t>Science project </a:t>
            </a:r>
            <a:r>
              <a:rPr lang="en-GB" sz="1500" dirty="0"/>
              <a:t>(through validation) sets up a complete linked virtual environment</a:t>
            </a:r>
          </a:p>
          <a:p>
            <a:pPr lvl="1"/>
            <a:r>
              <a:rPr lang="en-GB" sz="1500" dirty="0"/>
              <a:t>Researchers / Institutes </a:t>
            </a:r>
            <a:r>
              <a:rPr lang="en-GB" sz="1500" b="1" dirty="0"/>
              <a:t>contribute</a:t>
            </a:r>
            <a:r>
              <a:rPr lang="en-GB" sz="1500" dirty="0"/>
              <a:t> to the science project by publishing software / data / workflow - The contributions are validated by science project curators.</a:t>
            </a:r>
          </a:p>
          <a:p>
            <a:pPr lvl="1"/>
            <a:r>
              <a:rPr lang="en-GB" sz="1500" dirty="0"/>
              <a:t>Users can </a:t>
            </a:r>
            <a:r>
              <a:rPr lang="en-GB" sz="1500" b="1" dirty="0"/>
              <a:t>search</a:t>
            </a:r>
            <a:r>
              <a:rPr lang="en-GB" sz="1500" dirty="0"/>
              <a:t> the repository (OSSR / EOSC) or </a:t>
            </a:r>
            <a:r>
              <a:rPr lang="en-GB" sz="1500" b="1" dirty="0"/>
              <a:t>explore</a:t>
            </a:r>
            <a:r>
              <a:rPr lang="en-GB" sz="1500" dirty="0"/>
              <a:t> it through the science projects</a:t>
            </a:r>
          </a:p>
          <a:p>
            <a:pPr lvl="1"/>
            <a:r>
              <a:rPr lang="en-GB" sz="1500" b="1" dirty="0"/>
              <a:t>Enhancing</a:t>
            </a:r>
            <a:r>
              <a:rPr lang="en-GB" sz="1500" dirty="0"/>
              <a:t> the FAIR principles in every contribution to the OSSR</a:t>
            </a:r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13</a:t>
            </a:fld>
            <a:endParaRPr lang="it-IT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3A3BCE1-1FFF-4BC1-ADA8-737910D5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118541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ABE1FB-4CE5-4A2F-A106-2E545DA47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1665" y="2371517"/>
            <a:ext cx="8548668" cy="1277766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venir Book" panose="02000503020000020003" pitchFamily="2" charset="0"/>
              </a:rPr>
              <a:t>Enhancing science through sharing software – benefits &amp; use cases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9ECBDF5-4C11-4524-BA55-061401BCC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672" y="5988962"/>
            <a:ext cx="3744657" cy="404622"/>
          </a:xfrm>
        </p:spPr>
        <p:txBody>
          <a:bodyPr>
            <a:normAutofit/>
          </a:bodyPr>
          <a:lstStyle/>
          <a:p>
            <a:r>
              <a:rPr lang="en-GB" sz="1800" dirty="0"/>
              <a:t>ESCAPE OSSR Webinar - 17/02/2021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CD8741-1192-40C0-BAA2-CDA069BED2F6}"/>
              </a:ext>
            </a:extLst>
          </p:cNvPr>
          <p:cNvSpPr txBox="1">
            <a:spLocks/>
          </p:cNvSpPr>
          <p:nvPr/>
        </p:nvSpPr>
        <p:spPr>
          <a:xfrm>
            <a:off x="1821665" y="3978724"/>
            <a:ext cx="8548668" cy="1387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venir Book" panose="02000503020000020003" pitchFamily="2" charset="0"/>
              </a:rPr>
              <a:t>Thank you!</a:t>
            </a:r>
          </a:p>
          <a:p>
            <a:pPr algn="l"/>
            <a:endParaRPr lang="en-US" sz="2400" dirty="0">
              <a:latin typeface="Avenir Book" panose="02000503020000020003" pitchFamily="2" charset="0"/>
            </a:endParaRPr>
          </a:p>
          <a:p>
            <a:pPr algn="l"/>
            <a:r>
              <a:rPr lang="en-US" sz="2800" dirty="0">
                <a:latin typeface="Avenir Book" panose="02000503020000020003" pitchFamily="2" charset="0"/>
              </a:rPr>
              <a:t>Enrique García</a:t>
            </a:r>
            <a:r>
              <a:rPr lang="en-US" sz="2400" dirty="0">
                <a:latin typeface="Avenir Book" panose="02000503020000020003" pitchFamily="2" charset="0"/>
              </a:rPr>
              <a:t>, </a:t>
            </a:r>
            <a:r>
              <a:rPr lang="en-US" sz="1600" i="1" dirty="0">
                <a:latin typeface="Avenir Book" panose="02000503020000020003" pitchFamily="2" charset="0"/>
              </a:rPr>
              <a:t>LAPP, CNRS</a:t>
            </a:r>
            <a:endParaRPr lang="en-GB" sz="2400" i="1" dirty="0">
              <a:latin typeface="Avenir Book" panose="02000503020000020003" pitchFamily="2" charset="0"/>
            </a:endParaRPr>
          </a:p>
        </p:txBody>
      </p:sp>
      <p:sp>
        <p:nvSpPr>
          <p:cNvPr id="6" name="Ritardo 5">
            <a:extLst>
              <a:ext uri="{FF2B5EF4-FFF2-40B4-BE49-F238E27FC236}">
                <a16:creationId xmlns:a16="http://schemas.microsoft.com/office/drawing/2014/main" id="{4A6D84C3-C396-42FC-936E-752982C34352}"/>
              </a:ext>
            </a:extLst>
          </p:cNvPr>
          <p:cNvSpPr/>
          <p:nvPr/>
        </p:nvSpPr>
        <p:spPr>
          <a:xfrm rot="5400000">
            <a:off x="5175812" y="-167829"/>
            <a:ext cx="1840376" cy="217604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8E77DFF-18E9-4919-AB5C-4E79C9144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548" y="60644"/>
            <a:ext cx="2284486" cy="14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32B8-3997-6045-A60E-97DA1B73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885" y="1708161"/>
            <a:ext cx="7886700" cy="3441678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3900" b="1" dirty="0"/>
              <a:t>Follow us on Twitter</a:t>
            </a:r>
            <a:r>
              <a:rPr lang="en-GB" sz="2000" dirty="0"/>
              <a:t>: </a:t>
            </a:r>
            <a:br>
              <a:rPr lang="en-GB" sz="2000" dirty="0"/>
            </a:br>
            <a:r>
              <a:rPr lang="en-GB" sz="2800" dirty="0"/>
              <a:t>@ESCAPE_EU</a:t>
            </a:r>
            <a:br>
              <a:rPr lang="en-GB" sz="2000" dirty="0"/>
            </a:br>
            <a:endParaRPr lang="en-GB" sz="2000" dirty="0"/>
          </a:p>
          <a:p>
            <a:pPr lvl="1"/>
            <a:r>
              <a:rPr lang="en-GB" sz="3900" b="1" dirty="0"/>
              <a:t>Follow us on LinkedIn</a:t>
            </a:r>
            <a:r>
              <a:rPr lang="en-GB" sz="2000" dirty="0"/>
              <a:t>: </a:t>
            </a:r>
            <a:r>
              <a:rPr lang="en-GB" sz="3000" dirty="0"/>
              <a:t>linkedin.com/company/</a:t>
            </a:r>
            <a:r>
              <a:rPr lang="en-GB" sz="3000" dirty="0" err="1"/>
              <a:t>projectescape</a:t>
            </a:r>
            <a:r>
              <a:rPr lang="en-GB" sz="3000" dirty="0"/>
              <a:t>/</a:t>
            </a:r>
            <a:br>
              <a:rPr lang="en-GB" sz="3000" dirty="0"/>
            </a:br>
            <a:endParaRPr lang="en-GB" sz="2000" dirty="0"/>
          </a:p>
          <a:p>
            <a:pPr lvl="1"/>
            <a:r>
              <a:rPr lang="en-GB" sz="3600" b="1" dirty="0"/>
              <a:t>Subscribe to our Newsletter</a:t>
            </a:r>
            <a:r>
              <a:rPr lang="en-GB" sz="2000" dirty="0"/>
              <a:t>:  </a:t>
            </a:r>
            <a:r>
              <a:rPr lang="en-GB" sz="2800" dirty="0"/>
              <a:t>https://projectescape.eu/#mc_embed_signup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6FE82-AF93-5646-906F-FB67A7A7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ESCAPE OSSR Webinar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E7317-51DE-1A4D-AA0D-450AFC53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15</a:t>
            </a:fld>
            <a:endParaRPr lang="it-IT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8BD0487-20A4-4741-B045-E822B6DD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885" y="6356352"/>
            <a:ext cx="1171036" cy="365125"/>
          </a:xfrm>
        </p:spPr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9724C6-8809-421C-A1EC-15260D352343}"/>
              </a:ext>
            </a:extLst>
          </p:cNvPr>
          <p:cNvSpPr txBox="1">
            <a:spLocks/>
          </p:cNvSpPr>
          <p:nvPr/>
        </p:nvSpPr>
        <p:spPr>
          <a:xfrm>
            <a:off x="2901352" y="57785"/>
            <a:ext cx="7137998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Join our community!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89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4E5C-B365-0E4D-A649-0B9A09F4D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1665" y="2371517"/>
            <a:ext cx="8548668" cy="1277766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venir Book" panose="02000503020000020003" pitchFamily="2" charset="0"/>
              </a:rPr>
              <a:t>Enhancing science through sharing software – benefits &amp; use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9E21F-2FCF-2341-A6F2-A51A3954F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672" y="5988962"/>
            <a:ext cx="3744657" cy="404622"/>
          </a:xfrm>
        </p:spPr>
        <p:txBody>
          <a:bodyPr>
            <a:normAutofit/>
          </a:bodyPr>
          <a:lstStyle/>
          <a:p>
            <a:r>
              <a:rPr lang="en-GB" sz="1800" dirty="0"/>
              <a:t>ESCAPE OSSR Webinar - 17/02/2021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C7C3AF-E7A3-49D3-A4C1-D0D63794DD9E}"/>
              </a:ext>
            </a:extLst>
          </p:cNvPr>
          <p:cNvSpPr txBox="1">
            <a:spLocks/>
          </p:cNvSpPr>
          <p:nvPr/>
        </p:nvSpPr>
        <p:spPr>
          <a:xfrm>
            <a:off x="1821665" y="3978724"/>
            <a:ext cx="8548668" cy="1387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venir Book" panose="02000503020000020003" pitchFamily="2" charset="0"/>
              </a:rPr>
              <a:t>A FAIR Multi-messenger data-driven cooperative approach - ESCAPE OSSR and EOSC</a:t>
            </a:r>
          </a:p>
          <a:p>
            <a:pPr algn="l"/>
            <a:endParaRPr lang="en-US" sz="2400" dirty="0">
              <a:latin typeface="Avenir Book" panose="02000503020000020003" pitchFamily="2" charset="0"/>
            </a:endParaRPr>
          </a:p>
          <a:p>
            <a:pPr algn="l"/>
            <a:r>
              <a:rPr lang="en-US" sz="2800" dirty="0">
                <a:latin typeface="Avenir Book" panose="02000503020000020003" pitchFamily="2" charset="0"/>
              </a:rPr>
              <a:t>Enrique García</a:t>
            </a:r>
            <a:r>
              <a:rPr lang="en-US" sz="2400" dirty="0">
                <a:latin typeface="Avenir Book" panose="02000503020000020003" pitchFamily="2" charset="0"/>
              </a:rPr>
              <a:t>, </a:t>
            </a:r>
            <a:r>
              <a:rPr lang="en-US" sz="1600" i="1" dirty="0">
                <a:latin typeface="Avenir Book" panose="02000503020000020003" pitchFamily="2" charset="0"/>
              </a:rPr>
              <a:t>LAPP, CNRS</a:t>
            </a:r>
            <a:endParaRPr lang="en-GB" sz="2400" i="1" dirty="0">
              <a:latin typeface="Avenir Book" panose="02000503020000020003" pitchFamily="2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6E273E4-7C82-42A2-B96F-4F7D077A3F9E}"/>
              </a:ext>
            </a:extLst>
          </p:cNvPr>
          <p:cNvSpPr/>
          <p:nvPr/>
        </p:nvSpPr>
        <p:spPr>
          <a:xfrm>
            <a:off x="5707379" y="3763404"/>
            <a:ext cx="7772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ardo 5">
            <a:extLst>
              <a:ext uri="{FF2B5EF4-FFF2-40B4-BE49-F238E27FC236}">
                <a16:creationId xmlns:a16="http://schemas.microsoft.com/office/drawing/2014/main" id="{303193D7-3DEE-4BAF-A594-7DC7747B1DEF}"/>
              </a:ext>
            </a:extLst>
          </p:cNvPr>
          <p:cNvSpPr/>
          <p:nvPr/>
        </p:nvSpPr>
        <p:spPr>
          <a:xfrm rot="5400000">
            <a:off x="5175812" y="-167829"/>
            <a:ext cx="1840376" cy="217604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14A0923-9330-4E3A-8CB0-C9DAAB4C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548" y="60644"/>
            <a:ext cx="2284486" cy="14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CEE5F-950D-7E4F-A1EC-DA9908D6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 example of open science project : The Crab bundle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0F471-8627-BB4D-BB92-2BF222F3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9BADD-F5A6-094E-9E4B-E871741B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D96715-4B06-804B-8A5B-BE66571DC01F}"/>
              </a:ext>
            </a:extLst>
          </p:cNvPr>
          <p:cNvSpPr/>
          <p:nvPr/>
        </p:nvSpPr>
        <p:spPr>
          <a:xfrm>
            <a:off x="5540122" y="3816278"/>
            <a:ext cx="473171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50" dirty="0"/>
              <a:t>Multi-instrument gamma-ray analysis of the Crab Nebulae with Fermi-LAT, MAGIC, VERITAS, FACT and H.E.S.S.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6846B60-C900-9648-8653-9472428FC9C8}"/>
              </a:ext>
            </a:extLst>
          </p:cNvPr>
          <p:cNvCxnSpPr>
            <a:cxnSpLocks/>
          </p:cNvCxnSpPr>
          <p:nvPr/>
        </p:nvCxnSpPr>
        <p:spPr>
          <a:xfrm flipH="1">
            <a:off x="13165314" y="5087587"/>
            <a:ext cx="509532" cy="14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27B90BE-E367-2740-AD75-2DD0892C0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52" y="1827731"/>
            <a:ext cx="3717151" cy="34042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954E16-62A9-9347-80B6-5FD7AEECF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715" y="1883305"/>
            <a:ext cx="5199770" cy="17907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9D7E4A-ABD5-7C44-937C-6743C2DD8612}"/>
              </a:ext>
            </a:extLst>
          </p:cNvPr>
          <p:cNvSpPr/>
          <p:nvPr/>
        </p:nvSpPr>
        <p:spPr>
          <a:xfrm>
            <a:off x="5582003" y="486829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i="1" dirty="0">
                <a:latin typeface="Open Sans"/>
              </a:rPr>
              <a:t>*Towards open and reproducible multi-instrument analysis in gamma-ray astronomy, </a:t>
            </a:r>
            <a:r>
              <a:rPr lang="en-GB" sz="1200" b="1" i="1" dirty="0">
                <a:solidFill>
                  <a:srgbClr val="333333"/>
                </a:solidFill>
                <a:latin typeface="inherit"/>
              </a:rPr>
              <a:t>C. </a:t>
            </a:r>
            <a:r>
              <a:rPr lang="en-GB" sz="1200" b="1" i="1" dirty="0" err="1">
                <a:solidFill>
                  <a:srgbClr val="333333"/>
                </a:solidFill>
                <a:latin typeface="inherit"/>
              </a:rPr>
              <a:t>Nigro</a:t>
            </a:r>
            <a:r>
              <a:rPr lang="en-GB" sz="1200" b="1" i="1" dirty="0">
                <a:solidFill>
                  <a:srgbClr val="333333"/>
                </a:solidFill>
                <a:latin typeface="inherit"/>
              </a:rPr>
              <a:t> et al, in A&amp;A 625 (2019)</a:t>
            </a:r>
            <a:endParaRPr lang="en-GB" sz="1200" i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" name="Snip Single Corner Rectangle 13"/>
          <p:cNvSpPr/>
          <p:nvPr/>
        </p:nvSpPr>
        <p:spPr>
          <a:xfrm rot="20206941">
            <a:off x="9703153" y="4952491"/>
            <a:ext cx="1601990" cy="830724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T. </a:t>
            </a:r>
            <a:r>
              <a:rPr lang="en-GB" sz="1200" dirty="0" err="1"/>
              <a:t>Vuillaume’s</a:t>
            </a:r>
            <a:r>
              <a:rPr lang="en-GB" sz="1200" dirty="0"/>
              <a:t> ESCAPE progress meeting slides (Feb ’21) 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742DDAB-C9B8-4D0C-8851-D4785AE8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68567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CEE5F-950D-7E4F-A1EC-DA9908D6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 example of open science project : The Crab bundle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0F471-8627-BB4D-BB92-2BF222F3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17/02/2021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9BADD-F5A6-094E-9E4B-E871741B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2F3DF4-7392-0A4C-BA12-0AFE5F7A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39" y="2366341"/>
            <a:ext cx="4480548" cy="2643368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3981AB66-081F-B74C-A73A-F00BE746E24C}"/>
              </a:ext>
            </a:extLst>
          </p:cNvPr>
          <p:cNvGrpSpPr/>
          <p:nvPr/>
        </p:nvGrpSpPr>
        <p:grpSpPr>
          <a:xfrm>
            <a:off x="6075788" y="2321557"/>
            <a:ext cx="4592213" cy="3074591"/>
            <a:chOff x="6034324" y="1061156"/>
            <a:chExt cx="6122951" cy="40994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0ED8CCD-B128-664D-8108-83418E03B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046"/>
            <a:stretch/>
          </p:blipFill>
          <p:spPr>
            <a:xfrm>
              <a:off x="6034324" y="1061156"/>
              <a:ext cx="6044323" cy="3198327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3581084-C48A-1247-9502-A11EE8E39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946"/>
            <a:stretch/>
          </p:blipFill>
          <p:spPr>
            <a:xfrm>
              <a:off x="9965802" y="4234636"/>
              <a:ext cx="2191473" cy="92597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1D96715-4B06-804B-8A5B-BE66571DC01F}"/>
              </a:ext>
            </a:extLst>
          </p:cNvPr>
          <p:cNvSpPr/>
          <p:nvPr/>
        </p:nvSpPr>
        <p:spPr>
          <a:xfrm>
            <a:off x="2753539" y="1606666"/>
            <a:ext cx="780279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/>
              <a:t>The Crab multi-instrument gamma-ray analysis with MAGIC, VERITAS, FACT and H.E.S.S.</a:t>
            </a:r>
          </a:p>
          <a:p>
            <a:r>
              <a:rPr lang="en-GB" sz="1350" dirty="0">
                <a:hlinkClick r:id="rId5"/>
              </a:rPr>
              <a:t>https://github.com/open-gamma-ray-astro/joint-crab/tree/v0.1</a:t>
            </a:r>
            <a:endParaRPr lang="en-GB" sz="1350" dirty="0">
              <a:hlinkClick r:id="" action="ppaction://noaction"/>
            </a:endParaRPr>
          </a:p>
          <a:p>
            <a:r>
              <a:rPr lang="en-GB" sz="1350" dirty="0">
                <a:hlinkClick r:id="" action="ppaction://noaction"/>
              </a:rPr>
              <a:t>https://zenodo.org/record/2381863#.XkxcD5NKhhA</a:t>
            </a:r>
            <a:endParaRPr lang="en-GB" sz="1350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B37F526-6189-594B-88B2-E7C1C05811C7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604076" y="4572725"/>
            <a:ext cx="583174" cy="554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81375C3-D211-8F48-9CDB-E986F40A0E25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730198" y="4816935"/>
            <a:ext cx="457053" cy="310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2152340-1580-AF43-8F10-D1BAE45FCDDD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8735406" y="5009709"/>
            <a:ext cx="415814" cy="10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6846B60-C900-9648-8653-9472428FC9C8}"/>
              </a:ext>
            </a:extLst>
          </p:cNvPr>
          <p:cNvCxnSpPr>
            <a:cxnSpLocks/>
          </p:cNvCxnSpPr>
          <p:nvPr/>
        </p:nvCxnSpPr>
        <p:spPr>
          <a:xfrm flipH="1">
            <a:off x="13165314" y="5087587"/>
            <a:ext cx="509532" cy="14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6B7EC35-6CD2-1D46-BF50-2D12CBB22072}"/>
              </a:ext>
            </a:extLst>
          </p:cNvPr>
          <p:cNvCxnSpPr>
            <a:cxnSpLocks/>
          </p:cNvCxnSpPr>
          <p:nvPr/>
        </p:nvCxnSpPr>
        <p:spPr>
          <a:xfrm>
            <a:off x="6941396" y="3733275"/>
            <a:ext cx="0" cy="55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0F80A46-C673-2B48-AA89-FCA662B58275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8451667" y="4065943"/>
            <a:ext cx="699552" cy="396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7791AE5-7AF1-4044-966F-98EEB4960FA4}"/>
              </a:ext>
            </a:extLst>
          </p:cNvPr>
          <p:cNvCxnSpPr>
            <a:cxnSpLocks/>
          </p:cNvCxnSpPr>
          <p:nvPr/>
        </p:nvCxnSpPr>
        <p:spPr>
          <a:xfrm flipV="1">
            <a:off x="9737685" y="1985780"/>
            <a:ext cx="0" cy="453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50163EED-07D9-BF4C-8300-0442F4A59AAC}"/>
              </a:ext>
            </a:extLst>
          </p:cNvPr>
          <p:cNvSpPr txBox="1"/>
          <p:nvPr/>
        </p:nvSpPr>
        <p:spPr>
          <a:xfrm>
            <a:off x="9415040" y="1751536"/>
            <a:ext cx="6703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/>
                </a:solidFill>
              </a:rPr>
              <a:t>license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EA70538-9723-E545-8BF1-97277CB239B4}"/>
              </a:ext>
            </a:extLst>
          </p:cNvPr>
          <p:cNvSpPr txBox="1"/>
          <p:nvPr/>
        </p:nvSpPr>
        <p:spPr>
          <a:xfrm>
            <a:off x="6187251" y="4873598"/>
            <a:ext cx="11916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/>
                </a:solidFill>
              </a:rPr>
              <a:t>Link to project</a:t>
            </a:r>
            <a:br>
              <a:rPr lang="en-GB" sz="1350" dirty="0">
                <a:solidFill>
                  <a:schemeClr val="accent1"/>
                </a:solidFill>
              </a:rPr>
            </a:br>
            <a:r>
              <a:rPr lang="en-GB" sz="1350" dirty="0">
                <a:solidFill>
                  <a:schemeClr val="accent1"/>
                </a:solidFill>
              </a:rPr>
              <a:t>and article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AE466EF-1BE0-4340-8C92-85A8E529D194}"/>
              </a:ext>
            </a:extLst>
          </p:cNvPr>
          <p:cNvSpPr txBox="1"/>
          <p:nvPr/>
        </p:nvSpPr>
        <p:spPr>
          <a:xfrm>
            <a:off x="6582667" y="4313587"/>
            <a:ext cx="7590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/>
                </a:solidFill>
              </a:rPr>
              <a:t>Cited by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C833912-420E-8347-B7F0-F2BAA71E32B0}"/>
              </a:ext>
            </a:extLst>
          </p:cNvPr>
          <p:cNvSpPr txBox="1"/>
          <p:nvPr/>
        </p:nvSpPr>
        <p:spPr>
          <a:xfrm>
            <a:off x="7802387" y="4312094"/>
            <a:ext cx="6492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/>
                </a:solidFill>
              </a:rPr>
              <a:t>Cite as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6BA95FE-5A96-7747-BE87-932912FB763E}"/>
              </a:ext>
            </a:extLst>
          </p:cNvPr>
          <p:cNvSpPr txBox="1"/>
          <p:nvPr/>
        </p:nvSpPr>
        <p:spPr>
          <a:xfrm>
            <a:off x="1757026" y="5132059"/>
            <a:ext cx="1701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/>
                </a:solidFill>
              </a:rPr>
              <a:t>Source code and data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F8DFAD43-5803-C947-BFF0-021E6354F128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2607740" y="4966453"/>
            <a:ext cx="141212" cy="165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34">
            <a:extLst>
              <a:ext uri="{FF2B5EF4-FFF2-40B4-BE49-F238E27FC236}">
                <a16:creationId xmlns:a16="http://schemas.microsoft.com/office/drawing/2014/main" id="{7EA70538-9723-E545-8BF1-97277CB239B4}"/>
              </a:ext>
            </a:extLst>
          </p:cNvPr>
          <p:cNvSpPr txBox="1"/>
          <p:nvPr/>
        </p:nvSpPr>
        <p:spPr>
          <a:xfrm>
            <a:off x="7699482" y="4754685"/>
            <a:ext cx="103592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/>
                </a:solidFill>
              </a:rPr>
              <a:t>Metadata </a:t>
            </a:r>
            <a:br>
              <a:rPr lang="en-GB" sz="1350" dirty="0">
                <a:solidFill>
                  <a:schemeClr val="accent1"/>
                </a:solidFill>
              </a:rPr>
            </a:br>
            <a:r>
              <a:rPr lang="en-GB" sz="1350" dirty="0">
                <a:solidFill>
                  <a:schemeClr val="accent1"/>
                </a:solidFill>
              </a:rPr>
              <a:t>(exportable </a:t>
            </a:r>
            <a:br>
              <a:rPr lang="en-GB" sz="1350" dirty="0">
                <a:solidFill>
                  <a:schemeClr val="accent1"/>
                </a:solidFill>
              </a:rPr>
            </a:br>
            <a:r>
              <a:rPr lang="en-GB" sz="1350" dirty="0">
                <a:solidFill>
                  <a:schemeClr val="accent1"/>
                </a:solidFill>
              </a:rPr>
              <a:t>schemas)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48C1C50E-F629-4905-9D62-6E47C07E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68614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CEE5F-950D-7E4F-A1EC-DA9908D6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 example of open science project : The Crab bundle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0F471-8627-BB4D-BB92-2BF222F3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9BADD-F5A6-094E-9E4B-E871741B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D96715-4B06-804B-8A5B-BE66571DC01F}"/>
              </a:ext>
            </a:extLst>
          </p:cNvPr>
          <p:cNvSpPr/>
          <p:nvPr/>
        </p:nvSpPr>
        <p:spPr>
          <a:xfrm>
            <a:off x="2753539" y="1606666"/>
            <a:ext cx="780279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/>
              <a:t>The Crab multi-instrument gamma-ray analysis with MAGIC, VERITAS, FACT and H.E.S.S.</a:t>
            </a:r>
          </a:p>
          <a:p>
            <a:r>
              <a:rPr lang="en-GB" sz="1350" dirty="0">
                <a:hlinkClick r:id="rId2"/>
              </a:rPr>
              <a:t>https://github.com/open-gamma-ray-astro/joint-crab/tree/v0.1</a:t>
            </a:r>
            <a:endParaRPr lang="en-GB" sz="1350" dirty="0">
              <a:hlinkClick r:id="" action="ppaction://noaction"/>
            </a:endParaRPr>
          </a:p>
          <a:p>
            <a:r>
              <a:rPr lang="en-GB" sz="1350" dirty="0">
                <a:hlinkClick r:id="" action="ppaction://noaction"/>
              </a:rPr>
              <a:t>https://zenodo.org/record/2381863#.XkxcD5NKhhA</a:t>
            </a:r>
            <a:endParaRPr lang="en-GB" sz="1350" dirty="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6846B60-C900-9648-8653-9472428FC9C8}"/>
              </a:ext>
            </a:extLst>
          </p:cNvPr>
          <p:cNvCxnSpPr>
            <a:cxnSpLocks/>
          </p:cNvCxnSpPr>
          <p:nvPr/>
        </p:nvCxnSpPr>
        <p:spPr>
          <a:xfrm flipH="1">
            <a:off x="13165314" y="5087587"/>
            <a:ext cx="509532" cy="14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2BAC943-E84E-4247-A1FF-676B17921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2" y="2380931"/>
            <a:ext cx="3646025" cy="11663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BB4C4AB-0C43-EE4B-8307-DE892CBC4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404" y="2990815"/>
            <a:ext cx="4190879" cy="23717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22DC89-8C1A-9149-8CD1-526AD0702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153" y="2352525"/>
            <a:ext cx="4080539" cy="236557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866B1EF-6F10-6E45-AEF6-A046C929287A}"/>
              </a:ext>
            </a:extLst>
          </p:cNvPr>
          <p:cNvSpPr txBox="1"/>
          <p:nvPr/>
        </p:nvSpPr>
        <p:spPr>
          <a:xfrm>
            <a:off x="1524002" y="4741339"/>
            <a:ext cx="1530547" cy="7155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chemeClr val="accent1"/>
                </a:solidFill>
              </a:rPr>
              <a:t>Binder to test</a:t>
            </a:r>
          </a:p>
          <a:p>
            <a:r>
              <a:rPr lang="en-GB" sz="1350" dirty="0">
                <a:solidFill>
                  <a:schemeClr val="accent1"/>
                </a:solidFill>
              </a:rPr>
              <a:t>and run analysis</a:t>
            </a:r>
          </a:p>
          <a:p>
            <a:r>
              <a:rPr lang="en-GB" sz="1350" dirty="0">
                <a:solidFill>
                  <a:schemeClr val="accent1"/>
                </a:solidFill>
              </a:rPr>
              <a:t>interactively online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3671288-2FD4-8748-ACEA-FB4C1064A13D}"/>
              </a:ext>
            </a:extLst>
          </p:cNvPr>
          <p:cNvSpPr/>
          <p:nvPr/>
        </p:nvSpPr>
        <p:spPr>
          <a:xfrm rot="11872833">
            <a:off x="2040047" y="2158473"/>
            <a:ext cx="2191846" cy="2656793"/>
          </a:xfrm>
          <a:prstGeom prst="arc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F9472F8-8107-0E40-B530-DC41AE4D0CF2}"/>
              </a:ext>
            </a:extLst>
          </p:cNvPr>
          <p:cNvSpPr txBox="1"/>
          <p:nvPr/>
        </p:nvSpPr>
        <p:spPr>
          <a:xfrm>
            <a:off x="7500019" y="4752190"/>
            <a:ext cx="305631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chemeClr val="accent1"/>
                </a:solidFill>
              </a:rPr>
              <a:t>Docker to ensure reproducibility</a:t>
            </a:r>
          </a:p>
        </p:txBody>
      </p:sp>
      <p:sp>
        <p:nvSpPr>
          <p:cNvPr id="14" name="Snip Single Corner Rectangle 13"/>
          <p:cNvSpPr/>
          <p:nvPr/>
        </p:nvSpPr>
        <p:spPr>
          <a:xfrm rot="20206941">
            <a:off x="9549472" y="4975534"/>
            <a:ext cx="1601990" cy="830724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T. </a:t>
            </a:r>
            <a:r>
              <a:rPr lang="en-GB" sz="1200" dirty="0" err="1"/>
              <a:t>Vuillaume’s</a:t>
            </a:r>
            <a:r>
              <a:rPr lang="en-GB" sz="1200" dirty="0"/>
              <a:t> ESCAPE progress meeting slides (Feb ’21) 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C1F3505-71B9-4FE6-827B-05154133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5522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get here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 algn="ctr">
              <a:lnSpc>
                <a:spcPct val="200000"/>
              </a:lnSpc>
              <a:buAutoNum type="arabicPeriod"/>
            </a:pPr>
            <a:r>
              <a:rPr lang="en-GB" sz="2700" dirty="0"/>
              <a:t>Thanks to the promotion and implementation of </a:t>
            </a:r>
            <a:r>
              <a:rPr lang="en-GB" sz="2700" b="1" dirty="0">
                <a:solidFill>
                  <a:schemeClr val="accent1"/>
                </a:solidFill>
              </a:rPr>
              <a:t>FAIR</a:t>
            </a:r>
            <a:r>
              <a:rPr lang="en-GB" sz="2700" dirty="0"/>
              <a:t>* principles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25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25" b="1" dirty="0">
                <a:solidFill>
                  <a:schemeClr val="accent1"/>
                </a:solidFill>
              </a:rPr>
              <a:t>Findable </a:t>
            </a:r>
            <a:r>
              <a:rPr lang="en-GB" sz="2025" dirty="0">
                <a:sym typeface="Wingdings" pitchFamily="2" charset="2"/>
              </a:rPr>
              <a:t> Data is described with </a:t>
            </a:r>
            <a:r>
              <a:rPr lang="en-GB" sz="2025" b="1" dirty="0">
                <a:sym typeface="Wingdings" pitchFamily="2" charset="2"/>
              </a:rPr>
              <a:t>rich metadata</a:t>
            </a:r>
            <a:r>
              <a:rPr lang="en-GB" sz="2025" dirty="0">
                <a:sym typeface="Wingdings" pitchFamily="2" charset="2"/>
              </a:rPr>
              <a:t>, and assigned an </a:t>
            </a:r>
            <a:r>
              <a:rPr lang="en-GB" sz="2025" b="1" dirty="0">
                <a:sym typeface="Wingdings" pitchFamily="2" charset="2"/>
              </a:rPr>
              <a:t>unique</a:t>
            </a:r>
            <a:r>
              <a:rPr lang="en-GB" sz="2025" dirty="0">
                <a:sym typeface="Wingdings" pitchFamily="2" charset="2"/>
              </a:rPr>
              <a:t> and </a:t>
            </a:r>
            <a:r>
              <a:rPr lang="en-GB" sz="2025" b="1" dirty="0">
                <a:sym typeface="Wingdings" pitchFamily="2" charset="2"/>
              </a:rPr>
              <a:t>persistent</a:t>
            </a:r>
            <a:r>
              <a:rPr lang="en-GB" sz="2025" dirty="0">
                <a:sym typeface="Wingdings" pitchFamily="2" charset="2"/>
              </a:rPr>
              <a:t> identifier</a:t>
            </a:r>
            <a:endParaRPr lang="en-GB" sz="2025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25" b="1" dirty="0">
                <a:solidFill>
                  <a:schemeClr val="accent1"/>
                </a:solidFill>
              </a:rPr>
              <a:t>Accessible</a:t>
            </a:r>
            <a:r>
              <a:rPr lang="en-GB" sz="2025" dirty="0"/>
              <a:t> </a:t>
            </a:r>
            <a:r>
              <a:rPr lang="en-GB" sz="2025" dirty="0">
                <a:sym typeface="Wingdings" pitchFamily="2" charset="2"/>
              </a:rPr>
              <a:t> Metadata identifiers follows </a:t>
            </a:r>
            <a:r>
              <a:rPr lang="en-GB" sz="2025" b="1" dirty="0">
                <a:sym typeface="Wingdings" pitchFamily="2" charset="2"/>
              </a:rPr>
              <a:t>standard</a:t>
            </a:r>
            <a:r>
              <a:rPr lang="en-GB" sz="2025" dirty="0">
                <a:sym typeface="Wingdings" pitchFamily="2" charset="2"/>
              </a:rPr>
              <a:t> (open, free, universal) communication protocols </a:t>
            </a:r>
            <a:r>
              <a:rPr lang="mr-IN" sz="2025" dirty="0">
                <a:sym typeface="Wingdings" pitchFamily="2" charset="2"/>
              </a:rPr>
              <a:t>–</a:t>
            </a:r>
            <a:r>
              <a:rPr lang="en-GB" sz="2025" dirty="0">
                <a:sym typeface="Wingdings" pitchFamily="2" charset="2"/>
              </a:rPr>
              <a:t> accessible even when data is no longer available!</a:t>
            </a:r>
            <a:endParaRPr lang="en-GB" sz="2025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25" b="1" dirty="0">
                <a:solidFill>
                  <a:schemeClr val="accent1"/>
                </a:solidFill>
              </a:rPr>
              <a:t>Interoperable</a:t>
            </a:r>
            <a:r>
              <a:rPr lang="en-GB" sz="2025" dirty="0"/>
              <a:t> </a:t>
            </a:r>
            <a:r>
              <a:rPr lang="en-GB" sz="2025" dirty="0">
                <a:sym typeface="Wingdings" pitchFamily="2" charset="2"/>
              </a:rPr>
              <a:t> </a:t>
            </a:r>
            <a:r>
              <a:rPr lang="en-GB" sz="2025" dirty="0"/>
              <a:t>Metadata uses a formal, accessible, shared, and broadly applicable language for knowledge representation (</a:t>
            </a:r>
            <a:r>
              <a:rPr lang="en-GB" sz="2025" b="1" dirty="0"/>
              <a:t>metadata schema </a:t>
            </a:r>
            <a:r>
              <a:rPr lang="en-GB" sz="2025" dirty="0"/>
              <a:t>or standard).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25" b="1" dirty="0">
                <a:solidFill>
                  <a:schemeClr val="accent1"/>
                </a:solidFill>
              </a:rPr>
              <a:t>Reusable</a:t>
            </a:r>
            <a:r>
              <a:rPr lang="en-GB" sz="2025" dirty="0"/>
              <a:t> </a:t>
            </a:r>
            <a:r>
              <a:rPr lang="en-GB" sz="2025" dirty="0">
                <a:sym typeface="Wingdings" pitchFamily="2" charset="2"/>
              </a:rPr>
              <a:t> </a:t>
            </a:r>
            <a:r>
              <a:rPr lang="en-GB" sz="2025" dirty="0"/>
              <a:t>Data and collections have a </a:t>
            </a:r>
            <a:r>
              <a:rPr lang="en-GB" sz="2025" b="1" dirty="0"/>
              <a:t>clear</a:t>
            </a:r>
            <a:r>
              <a:rPr lang="en-GB" sz="2025" dirty="0"/>
              <a:t> usage </a:t>
            </a:r>
            <a:r>
              <a:rPr lang="en-GB" sz="2025" b="1" dirty="0"/>
              <a:t>licenses</a:t>
            </a:r>
            <a:r>
              <a:rPr lang="en-GB" sz="2025" dirty="0"/>
              <a:t> and provide accurate information on </a:t>
            </a:r>
            <a:r>
              <a:rPr lang="en-GB" sz="2025" b="1" dirty="0"/>
              <a:t>provenance</a:t>
            </a:r>
            <a:r>
              <a:rPr lang="en-GB" sz="2025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5DF2758-D85F-41DF-8BE3-BD8368F1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169814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get here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76336"/>
            <a:ext cx="7886700" cy="970488"/>
          </a:xfrm>
        </p:spPr>
        <p:txBody>
          <a:bodyPr>
            <a:normAutofit fontScale="70000" lnSpcReduction="20000"/>
          </a:bodyPr>
          <a:lstStyle/>
          <a:p>
            <a:pPr marL="557213" indent="-557213">
              <a:lnSpc>
                <a:spcPct val="120000"/>
              </a:lnSpc>
              <a:buFont typeface="+mj-lt"/>
              <a:buAutoNum type="arabicPeriod" startAt="2"/>
            </a:pPr>
            <a:r>
              <a:rPr lang="en-GB" sz="2700" dirty="0"/>
              <a:t>Providing the </a:t>
            </a:r>
            <a:r>
              <a:rPr lang="en-GB" sz="2700" b="1" dirty="0">
                <a:solidFill>
                  <a:schemeClr val="accent1"/>
                </a:solidFill>
              </a:rPr>
              <a:t>infrastructure</a:t>
            </a:r>
            <a:r>
              <a:rPr lang="en-GB" sz="2700" dirty="0"/>
              <a:t> and </a:t>
            </a:r>
            <a:r>
              <a:rPr lang="en-GB" sz="2700" b="1" dirty="0">
                <a:solidFill>
                  <a:schemeClr val="accent1"/>
                </a:solidFill>
              </a:rPr>
              <a:t>services</a:t>
            </a:r>
            <a:r>
              <a:rPr lang="en-GB" sz="2700" dirty="0"/>
              <a:t> to host </a:t>
            </a:r>
            <a:r>
              <a:rPr lang="en-GB" sz="2700" b="1" dirty="0"/>
              <a:t>FAIR contributions </a:t>
            </a:r>
            <a:r>
              <a:rPr lang="en-GB" sz="2700" dirty="0">
                <a:sym typeface="Wingdings" pitchFamily="2" charset="2"/>
              </a:rPr>
              <a:t> </a:t>
            </a:r>
            <a:br>
              <a:rPr lang="en-GB" sz="2700" dirty="0">
                <a:sym typeface="Wingdings" pitchFamily="2" charset="2"/>
              </a:rPr>
            </a:br>
            <a:r>
              <a:rPr lang="en-GB" sz="2475" dirty="0">
                <a:sym typeface="Wingdings" pitchFamily="2" charset="2"/>
              </a:rPr>
              <a:t>OSSR prototype (Kay’s Talk)</a:t>
            </a:r>
            <a:endParaRPr lang="en-GB" sz="2475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1872064" y="2736057"/>
            <a:ext cx="3868340" cy="27634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00" dirty="0"/>
          </a:p>
          <a:p>
            <a:r>
              <a:rPr lang="en-GB" sz="2100" dirty="0" err="1"/>
              <a:t>GitLab</a:t>
            </a:r>
            <a:endParaRPr lang="en-GB" sz="2100" dirty="0"/>
          </a:p>
          <a:p>
            <a:pPr lvl="1"/>
            <a:r>
              <a:rPr lang="en-GB" sz="1800" dirty="0"/>
              <a:t>Git repository hosted at cc-in2p3.</a:t>
            </a:r>
          </a:p>
          <a:p>
            <a:pPr lvl="1"/>
            <a:r>
              <a:rPr lang="en-GB" sz="1800" dirty="0"/>
              <a:t>Fully connected with </a:t>
            </a:r>
            <a:r>
              <a:rPr lang="en-GB" sz="1800" dirty="0" err="1"/>
              <a:t>Zenodo</a:t>
            </a:r>
            <a:r>
              <a:rPr lang="en-GB" sz="1800" dirty="0"/>
              <a:t> by providing a metadata schema.</a:t>
            </a:r>
          </a:p>
          <a:p>
            <a:pPr lvl="2"/>
            <a:r>
              <a:rPr lang="en-GB" sz="1500" dirty="0"/>
              <a:t>Various metadata standards are being investigated</a:t>
            </a:r>
          </a:p>
          <a:p>
            <a:pPr lvl="1"/>
            <a:r>
              <a:rPr lang="en-GB" sz="1500" dirty="0">
                <a:hlinkClick r:id="rId3"/>
              </a:rPr>
              <a:t>https://gitlab.in2p3.fr/escape2020/wp3</a:t>
            </a:r>
            <a:endParaRPr lang="en-GB" sz="1500" dirty="0"/>
          </a:p>
          <a:p>
            <a:endParaRPr lang="en-GB" sz="2100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5740405" y="2736057"/>
            <a:ext cx="3887391" cy="27634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00" dirty="0"/>
          </a:p>
          <a:p>
            <a:r>
              <a:rPr lang="en-GB" sz="2100" dirty="0" err="1"/>
              <a:t>Zenodo</a:t>
            </a:r>
            <a:endParaRPr lang="en-GB" sz="2100" dirty="0"/>
          </a:p>
          <a:p>
            <a:pPr lvl="1"/>
            <a:r>
              <a:rPr lang="en-GB" sz="1800" dirty="0"/>
              <a:t>General general-purpose open access repository.</a:t>
            </a:r>
          </a:p>
          <a:p>
            <a:pPr lvl="1"/>
            <a:r>
              <a:rPr lang="en-GB" sz="1800" dirty="0"/>
              <a:t>Hosted and operated by CERN (since 2013). </a:t>
            </a:r>
          </a:p>
          <a:p>
            <a:pPr lvl="1"/>
            <a:r>
              <a:rPr lang="en-GB" sz="1800" dirty="0"/>
              <a:t>FAIR compliant !</a:t>
            </a:r>
          </a:p>
          <a:p>
            <a:pPr lvl="1"/>
            <a:r>
              <a:rPr lang="en-GB" sz="1350" dirty="0">
                <a:hlinkClick r:id="rId4"/>
              </a:rPr>
              <a:t>https://zenodo.org/communities/escape2020 </a:t>
            </a:r>
            <a:endParaRPr lang="en-GB" sz="1350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975549B8-023E-A243-B02B-5BAC7A986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606" y="2736056"/>
            <a:ext cx="1333257" cy="587738"/>
          </a:xfrm>
          <a:prstGeom prst="rect">
            <a:avLst/>
          </a:prstGeom>
        </p:spPr>
      </p:pic>
      <p:pic>
        <p:nvPicPr>
          <p:cNvPr id="10" name="Image 8">
            <a:extLst>
              <a:ext uri="{FF2B5EF4-FFF2-40B4-BE49-F238E27FC236}">
                <a16:creationId xmlns:a16="http://schemas.microsoft.com/office/drawing/2014/main" id="{A36C9B01-4D99-4E42-AF30-AFA808387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249" y="2736056"/>
            <a:ext cx="865703" cy="485756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15E1B1-3943-4313-BA45-33E80D57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25541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OSSR environment - FAIR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76337"/>
            <a:ext cx="8353985" cy="3613637"/>
          </a:xfrm>
        </p:spPr>
        <p:txBody>
          <a:bodyPr/>
          <a:lstStyle/>
          <a:p>
            <a:r>
              <a:rPr lang="en-GB" sz="1800" b="1" dirty="0">
                <a:solidFill>
                  <a:schemeClr val="accent1"/>
                </a:solidFill>
              </a:rPr>
              <a:t>Findable </a:t>
            </a:r>
            <a:r>
              <a:rPr lang="en-GB" sz="1800" dirty="0">
                <a:sym typeface="Wingdings" pitchFamily="2" charset="2"/>
              </a:rPr>
              <a:t> Data is described with </a:t>
            </a:r>
            <a:r>
              <a:rPr lang="en-GB" sz="1800" b="1" dirty="0">
                <a:sym typeface="Wingdings" pitchFamily="2" charset="2"/>
              </a:rPr>
              <a:t>rich metadata</a:t>
            </a:r>
            <a:r>
              <a:rPr lang="en-GB" sz="1800" dirty="0">
                <a:sym typeface="Wingdings" pitchFamily="2" charset="2"/>
              </a:rPr>
              <a:t>, and assigned an </a:t>
            </a:r>
            <a:r>
              <a:rPr lang="en-GB" sz="1800" b="1" dirty="0">
                <a:sym typeface="Wingdings" pitchFamily="2" charset="2"/>
              </a:rPr>
              <a:t>unique</a:t>
            </a:r>
            <a:r>
              <a:rPr lang="en-GB" sz="1800" dirty="0">
                <a:sym typeface="Wingdings" pitchFamily="2" charset="2"/>
              </a:rPr>
              <a:t> and </a:t>
            </a:r>
            <a:r>
              <a:rPr lang="en-GB" sz="1800" b="1" dirty="0">
                <a:sym typeface="Wingdings" pitchFamily="2" charset="2"/>
              </a:rPr>
              <a:t>persistent</a:t>
            </a:r>
            <a:r>
              <a:rPr lang="en-GB" sz="1800" dirty="0">
                <a:sym typeface="Wingdings" pitchFamily="2" charset="2"/>
              </a:rPr>
              <a:t> identifier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5549B8-023E-A243-B02B-5BAC7A98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96" y="3674689"/>
            <a:ext cx="2310103" cy="1018359"/>
          </a:xfrm>
          <a:prstGeom prst="rect">
            <a:avLst/>
          </a:prstGeom>
        </p:spPr>
      </p:pic>
      <p:grpSp>
        <p:nvGrpSpPr>
          <p:cNvPr id="8" name="Groupe 2">
            <a:extLst>
              <a:ext uri="{FF2B5EF4-FFF2-40B4-BE49-F238E27FC236}">
                <a16:creationId xmlns:a16="http://schemas.microsoft.com/office/drawing/2014/main" id="{D4EB69C6-6D4C-4E46-BFB4-E9EC65101312}"/>
              </a:ext>
            </a:extLst>
          </p:cNvPr>
          <p:cNvGrpSpPr/>
          <p:nvPr/>
        </p:nvGrpSpPr>
        <p:grpSpPr>
          <a:xfrm>
            <a:off x="2768888" y="2373145"/>
            <a:ext cx="6479783" cy="1190602"/>
            <a:chOff x="2378182" y="1540469"/>
            <a:chExt cx="8639710" cy="158747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EBE3EBE-EFD5-BC45-8971-18FD6B781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duotone>
                <a:prstClr val="black"/>
                <a:srgbClr val="131E35">
                  <a:tint val="45000"/>
                  <a:satMod val="400000"/>
                </a:srgbClr>
              </a:duotone>
            </a:blip>
            <a:srcRect t="32737" b="41095"/>
            <a:stretch/>
          </p:blipFill>
          <p:spPr>
            <a:xfrm rot="10143880" flipH="1">
              <a:off x="2378182" y="2673859"/>
              <a:ext cx="4525605" cy="454080"/>
            </a:xfrm>
            <a:prstGeom prst="rect">
              <a:avLst/>
            </a:prstGeom>
          </p:spPr>
        </p:pic>
        <p:sp>
          <p:nvSpPr>
            <p:cNvPr id="12" name="ZoneTexte 30">
              <a:extLst>
                <a:ext uri="{FF2B5EF4-FFF2-40B4-BE49-F238E27FC236}">
                  <a16:creationId xmlns:a16="http://schemas.microsoft.com/office/drawing/2014/main" id="{8AF31EE5-4407-8A4E-A386-E23C31FB9C12}"/>
                </a:ext>
              </a:extLst>
            </p:cNvPr>
            <p:cNvSpPr txBox="1"/>
            <p:nvPr/>
          </p:nvSpPr>
          <p:spPr>
            <a:xfrm>
              <a:off x="8785524" y="1540469"/>
              <a:ext cx="223236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b="1" dirty="0"/>
                <a:t>Persistent DOI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b="1" dirty="0"/>
                <a:t>Metadata (various exportable schemas)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36C9B01-4D99-4E42-AF30-AFA80838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0523" y="1678968"/>
              <a:ext cx="1981200" cy="1111673"/>
            </a:xfrm>
            <a:prstGeom prst="rect">
              <a:avLst/>
            </a:prstGeom>
          </p:spPr>
        </p:pic>
      </p:grpSp>
      <p:sp>
        <p:nvSpPr>
          <p:cNvPr id="13" name="ZoneTexte 11">
            <a:extLst>
              <a:ext uri="{FF2B5EF4-FFF2-40B4-BE49-F238E27FC236}">
                <a16:creationId xmlns:a16="http://schemas.microsoft.com/office/drawing/2014/main" id="{E0CEB3F7-0FEA-2F49-A501-46F3B3AED90F}"/>
              </a:ext>
            </a:extLst>
          </p:cNvPr>
          <p:cNvSpPr txBox="1"/>
          <p:nvPr/>
        </p:nvSpPr>
        <p:spPr>
          <a:xfrm>
            <a:off x="2042460" y="4460302"/>
            <a:ext cx="215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GB" sz="1350" dirty="0"/>
              <a:t>Scientific project</a:t>
            </a:r>
          </a:p>
          <a:p>
            <a:pPr marL="257175" indent="-257175">
              <a:buFont typeface="Arial" charset="0"/>
              <a:buChar char="•"/>
            </a:pPr>
            <a:r>
              <a:rPr lang="en-GB" sz="1350" b="1" dirty="0"/>
              <a:t>Metadata file</a:t>
            </a:r>
            <a:br>
              <a:rPr lang="en-GB" sz="1350" b="1" dirty="0"/>
            </a:br>
            <a:r>
              <a:rPr lang="en-GB" sz="1350" dirty="0"/>
              <a:t>(standard/schema)</a:t>
            </a:r>
          </a:p>
          <a:p>
            <a:pPr marL="257175" indent="-257175">
              <a:buFont typeface="Arial" charset="0"/>
              <a:buChar char="•"/>
            </a:pPr>
            <a:endParaRPr lang="en-GB" sz="135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788EBD1-19B0-45A4-9D4C-0C6665B4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132998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OSSR environment - FAIR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76337"/>
            <a:ext cx="8353985" cy="3613637"/>
          </a:xfrm>
        </p:spPr>
        <p:txBody>
          <a:bodyPr/>
          <a:lstStyle/>
          <a:p>
            <a:r>
              <a:rPr lang="en-GB" sz="1800" b="1" dirty="0">
                <a:solidFill>
                  <a:schemeClr val="accent1"/>
                </a:solidFill>
              </a:rPr>
              <a:t>Accessible</a:t>
            </a:r>
            <a:r>
              <a:rPr lang="en-GB" sz="1800" dirty="0"/>
              <a:t> </a:t>
            </a:r>
            <a:r>
              <a:rPr lang="en-GB" sz="1800" dirty="0">
                <a:sym typeface="Wingdings" pitchFamily="2" charset="2"/>
              </a:rPr>
              <a:t>Metadata identifiers follows </a:t>
            </a:r>
            <a:r>
              <a:rPr lang="en-GB" sz="1800" b="1" dirty="0">
                <a:sym typeface="Wingdings" pitchFamily="2" charset="2"/>
              </a:rPr>
              <a:t>standard</a:t>
            </a:r>
            <a:r>
              <a:rPr lang="en-GB" sz="1800" dirty="0">
                <a:sym typeface="Wingdings" pitchFamily="2" charset="2"/>
              </a:rPr>
              <a:t> (open, free, universal) communication protocols </a:t>
            </a:r>
            <a:r>
              <a:rPr lang="mr-IN" sz="1800" dirty="0">
                <a:sym typeface="Wingdings" pitchFamily="2" charset="2"/>
              </a:rPr>
              <a:t>–</a:t>
            </a:r>
            <a:r>
              <a:rPr lang="en-GB" sz="1800" dirty="0">
                <a:sym typeface="Wingdings" pitchFamily="2" charset="2"/>
              </a:rPr>
              <a:t> accessible even when data is no longer available!</a:t>
            </a:r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17/02/2021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9</a:t>
            </a:fld>
            <a:endParaRPr lang="it-IT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5549B8-023E-A243-B02B-5BAC7A98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96" y="3674689"/>
            <a:ext cx="2310103" cy="1018359"/>
          </a:xfrm>
          <a:prstGeom prst="rect">
            <a:avLst/>
          </a:prstGeom>
        </p:spPr>
      </p:pic>
      <p:grpSp>
        <p:nvGrpSpPr>
          <p:cNvPr id="8" name="Groupe 2">
            <a:extLst>
              <a:ext uri="{FF2B5EF4-FFF2-40B4-BE49-F238E27FC236}">
                <a16:creationId xmlns:a16="http://schemas.microsoft.com/office/drawing/2014/main" id="{D4EB69C6-6D4C-4E46-BFB4-E9EC65101312}"/>
              </a:ext>
            </a:extLst>
          </p:cNvPr>
          <p:cNvGrpSpPr/>
          <p:nvPr/>
        </p:nvGrpSpPr>
        <p:grpSpPr>
          <a:xfrm>
            <a:off x="2768889" y="2465478"/>
            <a:ext cx="6954569" cy="1384995"/>
            <a:chOff x="2378182" y="1663579"/>
            <a:chExt cx="9272759" cy="184666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EBE3EBE-EFD5-BC45-8971-18FD6B781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duotone>
                <a:prstClr val="black"/>
                <a:srgbClr val="131E35">
                  <a:tint val="45000"/>
                  <a:satMod val="400000"/>
                </a:srgbClr>
              </a:duotone>
            </a:blip>
            <a:srcRect t="32737" b="41095"/>
            <a:stretch/>
          </p:blipFill>
          <p:spPr>
            <a:xfrm rot="10143880" flipH="1">
              <a:off x="2378182" y="2673859"/>
              <a:ext cx="4525605" cy="454080"/>
            </a:xfrm>
            <a:prstGeom prst="rect">
              <a:avLst/>
            </a:prstGeom>
          </p:spPr>
        </p:pic>
        <p:sp>
          <p:nvSpPr>
            <p:cNvPr id="12" name="ZoneTexte 30">
              <a:extLst>
                <a:ext uri="{FF2B5EF4-FFF2-40B4-BE49-F238E27FC236}">
                  <a16:creationId xmlns:a16="http://schemas.microsoft.com/office/drawing/2014/main" id="{8AF31EE5-4407-8A4E-A386-E23C31FB9C12}"/>
                </a:ext>
              </a:extLst>
            </p:cNvPr>
            <p:cNvSpPr txBox="1"/>
            <p:nvPr/>
          </p:nvSpPr>
          <p:spPr>
            <a:xfrm>
              <a:off x="8788308" y="1663579"/>
              <a:ext cx="2862633" cy="1846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Persistent DOI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Metadata (various exportable schemas)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b="1" dirty="0"/>
                <a:t>Long term archived (CERN)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b="1" dirty="0"/>
                <a:t>Entries findable even if restricted/closed data.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b="1" dirty="0"/>
                <a:t>OAI-PMH harvest protocol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36C9B01-4D99-4E42-AF30-AFA80838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0523" y="1678968"/>
              <a:ext cx="1981200" cy="1111673"/>
            </a:xfrm>
            <a:prstGeom prst="rect">
              <a:avLst/>
            </a:prstGeom>
          </p:spPr>
        </p:pic>
      </p:grpSp>
      <p:sp>
        <p:nvSpPr>
          <p:cNvPr id="13" name="ZoneTexte 11">
            <a:extLst>
              <a:ext uri="{FF2B5EF4-FFF2-40B4-BE49-F238E27FC236}">
                <a16:creationId xmlns:a16="http://schemas.microsoft.com/office/drawing/2014/main" id="{E0CEB3F7-0FEA-2F49-A501-46F3B3AED90F}"/>
              </a:ext>
            </a:extLst>
          </p:cNvPr>
          <p:cNvSpPr txBox="1"/>
          <p:nvPr/>
        </p:nvSpPr>
        <p:spPr>
          <a:xfrm>
            <a:off x="2042460" y="4460303"/>
            <a:ext cx="21592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GB" sz="1350" dirty="0"/>
              <a:t>Scientific project</a:t>
            </a:r>
          </a:p>
          <a:p>
            <a:pPr marL="257175" indent="-257175">
              <a:buFont typeface="Arial" charset="0"/>
              <a:buChar char="•"/>
            </a:pPr>
            <a:r>
              <a:rPr lang="en-GB" sz="1350" dirty="0"/>
              <a:t>Metadata file</a:t>
            </a:r>
            <a:br>
              <a:rPr lang="en-GB" sz="1350" dirty="0"/>
            </a:br>
            <a:r>
              <a:rPr lang="en-GB" sz="1350" dirty="0"/>
              <a:t>(standard/schema)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D3AD7FC-500B-467C-943B-F1879B76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2197" y="6356352"/>
            <a:ext cx="2803585" cy="365125"/>
          </a:xfrm>
        </p:spPr>
        <p:txBody>
          <a:bodyPr/>
          <a:lstStyle/>
          <a:p>
            <a:r>
              <a:rPr lang="it-IT" dirty="0"/>
              <a:t>ESCAPE OSSR Webinar</a:t>
            </a:r>
          </a:p>
        </p:txBody>
      </p:sp>
    </p:spTree>
    <p:extLst>
      <p:ext uri="{BB962C8B-B14F-4D97-AF65-F5344CB8AC3E}">
        <p14:creationId xmlns:p14="http://schemas.microsoft.com/office/powerpoint/2010/main" val="1114262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4_16-9" id="{F69436B8-0B6C-C84A-924F-A924AA470464}" vid="{518A6F0E-2D71-A84F-914F-4A4C1B479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template_v4_16-9</Template>
  <TotalTime>69</TotalTime>
  <Words>968</Words>
  <Application>Microsoft Office PowerPoint</Application>
  <PresentationFormat>Widescreen</PresentationFormat>
  <Paragraphs>152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inherit</vt:lpstr>
      <vt:lpstr>Open Sans</vt:lpstr>
      <vt:lpstr>Tema di Office</vt:lpstr>
      <vt:lpstr>Presentazione standard di PowerPoint</vt:lpstr>
      <vt:lpstr>Enhancing science through sharing software – benefits &amp; use cases</vt:lpstr>
      <vt:lpstr>An example of open science project : The Crab bundle</vt:lpstr>
      <vt:lpstr>An example of open science project : The Crab bundle</vt:lpstr>
      <vt:lpstr>An example of open science project : The Crab bundle</vt:lpstr>
      <vt:lpstr>How do we get here ?</vt:lpstr>
      <vt:lpstr>How do we get here ?</vt:lpstr>
      <vt:lpstr>OSSR environment - FAIR principles </vt:lpstr>
      <vt:lpstr>OSSR environment - FAIR principles </vt:lpstr>
      <vt:lpstr>OSSR environment - FAIR principles </vt:lpstr>
      <vt:lpstr>OSSR environment - FAIR principles </vt:lpstr>
      <vt:lpstr>ESCAPE Virtual Environment. A general (evolving) overview</vt:lpstr>
      <vt:lpstr>Next steps – OSSR and EOSC</vt:lpstr>
      <vt:lpstr>Enhancing science through sharing software – benefits &amp; use cases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Colucci</dc:creator>
  <cp:lastModifiedBy>luigi colucci</cp:lastModifiedBy>
  <cp:revision>20</cp:revision>
  <dcterms:created xsi:type="dcterms:W3CDTF">2021-02-17T09:16:56Z</dcterms:created>
  <dcterms:modified xsi:type="dcterms:W3CDTF">2021-03-23T12:01:03Z</dcterms:modified>
</cp:coreProperties>
</file>