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12"/>
  </p:notesMasterIdLst>
  <p:sldIdLst>
    <p:sldId id="256" r:id="rId3"/>
    <p:sldId id="271" r:id="rId4"/>
    <p:sldId id="258" r:id="rId5"/>
    <p:sldId id="268" r:id="rId6"/>
    <p:sldId id="269" r:id="rId7"/>
    <p:sldId id="273" r:id="rId8"/>
    <p:sldId id="272" r:id="rId9"/>
    <p:sldId id="270" r:id="rId10"/>
    <p:sldId id="274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A435811-FC3D-42FF-993A-0BD8399C5491}">
          <p14:sldIdLst>
            <p14:sldId id="256"/>
            <p14:sldId id="271"/>
            <p14:sldId id="258"/>
            <p14:sldId id="268"/>
            <p14:sldId id="269"/>
            <p14:sldId id="273"/>
            <p14:sldId id="272"/>
            <p14:sldId id="270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13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8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F70F8-9567-4072-BE38-B4993130BC78}" type="datetimeFigureOut">
              <a:rPr lang="fr-FR" smtClean="0"/>
              <a:t>11/06/2021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F165B-04C6-4784-8467-CD7EF882116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35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B46B-3C24-4C5A-93F4-F8C897798326}" type="slidenum">
              <a:rPr lang="fr-FR" smtClean="0"/>
              <a:t>‹N›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41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904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567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752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856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3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932"/>
          </a:xfrm>
        </p:spPr>
        <p:txBody>
          <a:bodyPr/>
          <a:lstStyle>
            <a:lvl1pPr algn="r">
              <a:defRPr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020392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Nom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(1)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B978C4A-E205-A344-B8C6-27B145C39B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2409" flipH="1">
            <a:off x="414296" y="209993"/>
            <a:ext cx="557803" cy="5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6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B46B-3C24-4C5A-93F4-F8C897798326}" type="slidenum">
              <a:rPr lang="fr-FR" smtClean="0"/>
              <a:t>‹N›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9E96820-EE63-4446-9041-D20AF14040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2409" flipH="1">
            <a:off x="414296" y="209993"/>
            <a:ext cx="557803" cy="5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1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4B46B-3C24-4C5A-93F4-F8C897798326}" type="slidenum">
              <a:rPr lang="fr-FR" smtClean="0"/>
              <a:t>‹N›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674D9B6-3532-DA44-892D-7D1B790D8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2409" flipH="1">
            <a:off x="414296" y="209993"/>
            <a:ext cx="557803" cy="55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6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8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00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23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02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Nom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B5D37-AF10-407C-9B44-AAC5094C85A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5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4B46B-3C24-4C5A-93F4-F8C89779832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23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B5D37-AF10-407C-9B44-AAC5094C85A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87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55092" y="1326292"/>
            <a:ext cx="8946293" cy="1956683"/>
          </a:xfrm>
        </p:spPr>
        <p:txBody>
          <a:bodyPr>
            <a:normAutofit/>
          </a:bodyPr>
          <a:lstStyle/>
          <a:p>
            <a:pPr algn="r"/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ESFRI Science Clusters </a:t>
            </a:r>
          </a:p>
          <a:p>
            <a:pPr algn="r"/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position </a:t>
            </a:r>
            <a:r>
              <a:rPr lang="fr-FR" sz="3200" b="1" dirty="0" err="1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statement</a:t>
            </a:r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 on expectations </a:t>
            </a:r>
          </a:p>
          <a:p>
            <a:pPr algn="r"/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and long-</a:t>
            </a:r>
            <a:r>
              <a:rPr lang="fr-FR" sz="3200" b="1" dirty="0" err="1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term</a:t>
            </a:r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 </a:t>
            </a:r>
            <a:r>
              <a:rPr lang="fr-FR" sz="3200" b="1" dirty="0" err="1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commitment</a:t>
            </a:r>
            <a:r>
              <a:rPr lang="fr-FR" sz="3200" b="1" dirty="0">
                <a:solidFill>
                  <a:schemeClr val="bg1"/>
                </a:solidFill>
                <a:latin typeface="Roboto Medium" pitchFamily="2" charset="0"/>
                <a:ea typeface="Roboto Medium" pitchFamily="2" charset="0"/>
              </a:rPr>
              <a:t> in Open Science</a:t>
            </a:r>
          </a:p>
          <a:p>
            <a:pPr algn="r"/>
            <a:endParaRPr lang="fr-FR" sz="3200" b="1" dirty="0">
              <a:solidFill>
                <a:schemeClr val="bg1"/>
              </a:solidFill>
              <a:latin typeface="Roboto Medium" pitchFamily="2" charset="0"/>
              <a:ea typeface="Roboto Medium" pitchFamily="2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3229429" y="3381829"/>
            <a:ext cx="8657771" cy="82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2500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Giovanni </a:t>
            </a:r>
            <a:r>
              <a:rPr lang="fr-FR" sz="2500" i="1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Lamanna</a:t>
            </a:r>
            <a:endParaRPr lang="fr-FR" sz="2500" i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r"/>
            <a:r>
              <a:rPr lang="fr-F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 </a:t>
            </a:r>
            <a:r>
              <a:rPr lang="fr-FR" sz="18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June</a:t>
            </a:r>
            <a:r>
              <a:rPr lang="fr-FR" sz="1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43361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5962" y="139874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The Science Clusters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07/06/2021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B2C1744-A243-6E49-94E1-406C5DBE818D}"/>
              </a:ext>
            </a:extLst>
          </p:cNvPr>
          <p:cNvSpPr txBox="1"/>
          <p:nvPr/>
        </p:nvSpPr>
        <p:spPr>
          <a:xfrm>
            <a:off x="224910" y="908720"/>
            <a:ext cx="11524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cs typeface="+mj-cs"/>
              </a:rPr>
              <a:t>Science Clusters of Research Infrastructures (RIs) proposed in 2018 in response to the dedicated H2020 call </a:t>
            </a:r>
          </a:p>
          <a:p>
            <a:endParaRPr lang="en-GB" sz="2000" b="1" dirty="0">
              <a:solidFill>
                <a:srgbClr val="002060"/>
              </a:solidFill>
              <a:cs typeface="+mj-cs"/>
            </a:endParaRPr>
          </a:p>
          <a:p>
            <a:r>
              <a:rPr lang="en-GB" sz="2000" b="1" dirty="0">
                <a:solidFill>
                  <a:srgbClr val="002060"/>
                </a:solidFill>
                <a:cs typeface="+mj-cs"/>
              </a:rPr>
              <a:t>Five Science Clusters to ensure the connection of the ESFRI RIs with European Open Science Cloud (EOSC)</a:t>
            </a:r>
          </a:p>
          <a:p>
            <a:endParaRPr lang="en-GB" sz="2000" b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7A8A2018-1E7C-B749-836B-4338AAA3515C}"/>
              </a:ext>
            </a:extLst>
          </p:cNvPr>
          <p:cNvSpPr txBox="1">
            <a:spLocks/>
          </p:cNvSpPr>
          <p:nvPr/>
        </p:nvSpPr>
        <p:spPr>
          <a:xfrm>
            <a:off x="678169" y="2235935"/>
            <a:ext cx="9754304" cy="39218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1800" b="1" dirty="0">
                <a:solidFill>
                  <a:srgbClr val="002060"/>
                </a:solidFill>
                <a:cs typeface="+mj-cs"/>
              </a:rPr>
              <a:t>Expected impact:</a:t>
            </a:r>
          </a:p>
          <a:p>
            <a:pPr lvl="0"/>
            <a:r>
              <a:rPr lang="en-GB" sz="1800" i="1" dirty="0">
                <a:solidFill>
                  <a:srgbClr val="002060"/>
                </a:solidFill>
                <a:cs typeface="+mj-cs"/>
              </a:rPr>
              <a:t>Improve access to data and tools leading to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new insights and innovation </a:t>
            </a:r>
          </a:p>
          <a:p>
            <a:pPr lvl="0"/>
            <a:r>
              <a:rPr lang="en-GB" sz="1800" i="1" dirty="0">
                <a:solidFill>
                  <a:srgbClr val="002060"/>
                </a:solidFill>
                <a:cs typeface="+mj-cs"/>
              </a:rPr>
              <a:t>Facilitate access of researchers to data and resources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for data driven science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.</a:t>
            </a:r>
            <a:endParaRPr lang="fr-FR" sz="1800" dirty="0">
              <a:solidFill>
                <a:srgbClr val="002060"/>
              </a:solidFill>
              <a:cs typeface="+mj-cs"/>
            </a:endParaRPr>
          </a:p>
          <a:p>
            <a:pPr lvl="0"/>
            <a:r>
              <a:rPr lang="en-GB" sz="1800" i="1" dirty="0">
                <a:solidFill>
                  <a:srgbClr val="002060"/>
                </a:solidFill>
                <a:cs typeface="+mj-cs"/>
              </a:rPr>
              <a:t>Create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a cross-border 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open innovation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environment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. </a:t>
            </a:r>
          </a:p>
          <a:p>
            <a:pPr lvl="0"/>
            <a:r>
              <a:rPr lang="en-GB" sz="1800" i="1" dirty="0">
                <a:solidFill>
                  <a:srgbClr val="002060"/>
                </a:solidFill>
                <a:cs typeface="+mj-cs"/>
              </a:rPr>
              <a:t>Rise the efficiency and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productivity of researchers 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through open data services and infrastructures for discovering, accessing, and reusing data. </a:t>
            </a:r>
            <a:endParaRPr lang="fr-FR" sz="1800" dirty="0">
              <a:solidFill>
                <a:srgbClr val="002060"/>
              </a:solidFill>
              <a:cs typeface="+mj-cs"/>
            </a:endParaRPr>
          </a:p>
          <a:p>
            <a:pPr lvl="0"/>
            <a:r>
              <a:rPr lang="en-GB" sz="1800" i="1" dirty="0">
                <a:solidFill>
                  <a:srgbClr val="002060"/>
                </a:solidFill>
                <a:cs typeface="+mj-cs"/>
              </a:rPr>
              <a:t>Foster the establishment of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global standards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.</a:t>
            </a:r>
            <a:endParaRPr lang="fr-FR" sz="1800" dirty="0">
              <a:solidFill>
                <a:srgbClr val="002060"/>
              </a:solidFill>
              <a:cs typeface="+mj-cs"/>
            </a:endParaRPr>
          </a:p>
          <a:p>
            <a:pPr lvl="0"/>
            <a:r>
              <a:rPr lang="en-GB" sz="1800" i="1" dirty="0">
                <a:solidFill>
                  <a:srgbClr val="002060"/>
                </a:solidFill>
                <a:cs typeface="+mj-cs"/>
              </a:rPr>
              <a:t>Develop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synergies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 and complementarity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between involved research infrastructures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.</a:t>
            </a:r>
          </a:p>
          <a:p>
            <a:pPr lvl="0"/>
            <a:r>
              <a:rPr lang="en-GB" sz="1800" i="1" dirty="0">
                <a:solidFill>
                  <a:srgbClr val="002060"/>
                </a:solidFill>
                <a:cs typeface="+mj-cs"/>
              </a:rPr>
              <a:t>Adopt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common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 approaches to the </a:t>
            </a:r>
            <a:r>
              <a:rPr lang="en-GB" sz="1800" i="1" u="sng" dirty="0">
                <a:solidFill>
                  <a:srgbClr val="002060"/>
                </a:solidFill>
                <a:cs typeface="+mj-cs"/>
              </a:rPr>
              <a:t>data management </a:t>
            </a:r>
            <a:r>
              <a:rPr lang="en-GB" sz="1800" i="1" dirty="0">
                <a:solidFill>
                  <a:srgbClr val="002060"/>
                </a:solidFill>
                <a:cs typeface="+mj-cs"/>
              </a:rPr>
              <a:t>for economies of scale. </a:t>
            </a:r>
            <a:endParaRPr lang="fr-FR" sz="1800" dirty="0">
              <a:solidFill>
                <a:srgbClr val="002060"/>
              </a:solidFill>
              <a:cs typeface="+mj-cs"/>
            </a:endParaRPr>
          </a:p>
          <a:p>
            <a:pPr marL="0" indent="0">
              <a:buNone/>
            </a:pPr>
            <a:endParaRPr lang="en-GB" sz="1800" dirty="0">
              <a:solidFill>
                <a:srgbClr val="002060"/>
              </a:solidFill>
              <a:cs typeface="+mj-cs"/>
            </a:endParaRPr>
          </a:p>
          <a:p>
            <a:pPr marL="0" indent="0">
              <a:buNone/>
            </a:pPr>
            <a:r>
              <a:rPr lang="en-GB" sz="1800" dirty="0">
                <a:solidFill>
                  <a:srgbClr val="002060"/>
                </a:solidFill>
                <a:cs typeface="+mj-cs"/>
              </a:rPr>
              <a:t>                                                                            Working together making data FAIR </a:t>
            </a:r>
            <a:r>
              <a:rPr lang="mr-IN" sz="1800" dirty="0">
                <a:solidFill>
                  <a:srgbClr val="002060"/>
                </a:solidFill>
                <a:cs typeface="+mj-cs"/>
              </a:rPr>
              <a:t>…</a:t>
            </a:r>
            <a:endParaRPr lang="en-GB" sz="1800" dirty="0">
              <a:solidFill>
                <a:srgbClr val="002060"/>
              </a:solidFill>
              <a:cs typeface="+mj-cs"/>
            </a:endParaRPr>
          </a:p>
          <a:p>
            <a:pPr marL="457200" lvl="1" indent="0">
              <a:buFontTx/>
              <a:buNone/>
            </a:pPr>
            <a:endParaRPr lang="en-GB" sz="1800" dirty="0">
              <a:solidFill>
                <a:srgbClr val="002060"/>
              </a:solidFill>
              <a:cs typeface="+mj-cs"/>
            </a:endParaRPr>
          </a:p>
          <a:p>
            <a:pPr marL="457200" lvl="1" indent="0">
              <a:buFontTx/>
              <a:buNone/>
            </a:pPr>
            <a:endParaRPr lang="en-GB" sz="1800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34B808A-3B80-8B4E-89D3-9171E2B21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565" y="5196163"/>
            <a:ext cx="3065485" cy="104035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97321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275" y="167418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An important </a:t>
            </a:r>
            <a:r>
              <a:rPr lang="fr-FR" sz="2800" b="1" dirty="0" err="1">
                <a:solidFill>
                  <a:srgbClr val="002060"/>
                </a:solidFill>
              </a:rPr>
              <a:t>path</a:t>
            </a:r>
            <a:r>
              <a:rPr lang="fr-FR" sz="2800" b="1" dirty="0">
                <a:solidFill>
                  <a:srgbClr val="002060"/>
                </a:solidFill>
              </a:rPr>
              <a:t> of </a:t>
            </a:r>
            <a:r>
              <a:rPr lang="fr-FR" sz="2800" b="1" dirty="0" err="1">
                <a:solidFill>
                  <a:srgbClr val="002060"/>
                </a:solidFill>
              </a:rPr>
              <a:t>cooperation</a:t>
            </a:r>
            <a:r>
              <a:rPr lang="fr-FR" sz="2800" b="1" dirty="0">
                <a:solidFill>
                  <a:srgbClr val="002060"/>
                </a:solidFill>
              </a:rPr>
              <a:t> and synergies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FE098-67AE-1143-9BE5-396BC91E5256}"/>
              </a:ext>
            </a:extLst>
          </p:cNvPr>
          <p:cNvSpPr/>
          <p:nvPr/>
        </p:nvSpPr>
        <p:spPr>
          <a:xfrm>
            <a:off x="563192" y="1340997"/>
            <a:ext cx="98367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natural and reinforced collaboration among the ESFRI RIs’ management boards in each Science Cluster. </a:t>
            </a: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From dialog to a structural cooperation among Science Clusters Boards. </a:t>
            </a: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Starting up inter-cluster synergies and bridging on technologies. </a:t>
            </a:r>
          </a:p>
          <a:p>
            <a:pPr algn="just"/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Continuous synergies with EC, ESFRI-EOSC task force and EOSC Secretariat </a:t>
            </a:r>
          </a:p>
          <a:p>
            <a:pPr marL="285750" indent="-285750" algn="just">
              <a:buFontTx/>
              <a:buChar char="-"/>
            </a:pPr>
            <a:endParaRPr lang="en-GB" sz="20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Science Clusters as an integral part of EOSC:</a:t>
            </a:r>
          </a:p>
          <a:p>
            <a:pPr algn="just"/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- interpreting and guiding the thematic implementation of EOSC concept;</a:t>
            </a:r>
          </a:p>
          <a:p>
            <a:pPr algn="just"/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        - their outcomes are now forming the core of the emerging EOSC fabric;</a:t>
            </a:r>
          </a:p>
          <a:p>
            <a:pPr algn="just"/>
            <a:r>
              <a:rPr lang="en-GB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- essential and key role for the science-content and science-goal of EOSC;</a:t>
            </a:r>
          </a:p>
          <a:p>
            <a:pPr algn="just"/>
            <a:r>
              <a:rPr lang="en-GB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- </a:t>
            </a:r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gathering together their concerned scientific communities.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C:\_D\ENVRI-FAIR\Outreach\InfoGraphics\ESFRI Thematic cluster view on EOSC .png">
            <a:extLst>
              <a:ext uri="{FF2B5EF4-FFF2-40B4-BE49-F238E27FC236}">
                <a16:creationId xmlns:a16="http://schemas.microsoft.com/office/drawing/2014/main" id="{37B6360A-36EB-5D4D-B93D-99ACA775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739" r="80909" b="4130"/>
          <a:stretch>
            <a:fillRect/>
          </a:stretch>
        </p:blipFill>
        <p:spPr bwMode="auto">
          <a:xfrm>
            <a:off x="9290369" y="2200216"/>
            <a:ext cx="2407951" cy="2308074"/>
          </a:xfrm>
          <a:custGeom>
            <a:avLst/>
            <a:gdLst>
              <a:gd name="connsiteX0" fmla="*/ 760597 w 1521194"/>
              <a:gd name="connsiteY0" fmla="*/ 0 h 1458098"/>
              <a:gd name="connsiteX1" fmla="*/ 1521194 w 1521194"/>
              <a:gd name="connsiteY1" fmla="*/ 729049 h 1458098"/>
              <a:gd name="connsiteX2" fmla="*/ 760597 w 1521194"/>
              <a:gd name="connsiteY2" fmla="*/ 1458098 h 1458098"/>
              <a:gd name="connsiteX3" fmla="*/ 0 w 1521194"/>
              <a:gd name="connsiteY3" fmla="*/ 729049 h 1458098"/>
              <a:gd name="connsiteX4" fmla="*/ 760597 w 1521194"/>
              <a:gd name="connsiteY4" fmla="*/ 0 h 145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194" h="1458098">
                <a:moveTo>
                  <a:pt x="760597" y="0"/>
                </a:moveTo>
                <a:cubicBezTo>
                  <a:pt x="1180663" y="0"/>
                  <a:pt x="1521194" y="326406"/>
                  <a:pt x="1521194" y="729049"/>
                </a:cubicBezTo>
                <a:cubicBezTo>
                  <a:pt x="1521194" y="1131692"/>
                  <a:pt x="1180663" y="1458098"/>
                  <a:pt x="760597" y="1458098"/>
                </a:cubicBezTo>
                <a:cubicBezTo>
                  <a:pt x="340531" y="1458098"/>
                  <a:pt x="0" y="1131692"/>
                  <a:pt x="0" y="729049"/>
                </a:cubicBezTo>
                <a:cubicBezTo>
                  <a:pt x="0" y="326406"/>
                  <a:pt x="340531" y="0"/>
                  <a:pt x="76059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26910C6-4FE4-2F45-BE27-C0A9295D2307}"/>
              </a:ext>
            </a:extLst>
          </p:cNvPr>
          <p:cNvSpPr txBox="1"/>
          <p:nvPr/>
        </p:nvSpPr>
        <p:spPr>
          <a:xfrm>
            <a:off x="9290369" y="4600873"/>
            <a:ext cx="245346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</a:rPr>
              <a:t>Five thematic </a:t>
            </a:r>
          </a:p>
          <a:p>
            <a:pPr algn="ctr"/>
            <a:r>
              <a:rPr lang="en-GB" sz="1600" b="1" dirty="0">
                <a:solidFill>
                  <a:srgbClr val="C00000"/>
                </a:solidFill>
              </a:rPr>
              <a:t>Science Clusters </a:t>
            </a:r>
          </a:p>
          <a:p>
            <a:pPr algn="ctr"/>
            <a:endParaRPr lang="en-GB" sz="1100" b="1" i="1" dirty="0">
              <a:solidFill>
                <a:srgbClr val="C00000"/>
              </a:solidFill>
            </a:endParaRPr>
          </a:p>
          <a:p>
            <a:pPr algn="ctr"/>
            <a:endParaRPr lang="en-GB" sz="1400" b="1" i="1" dirty="0">
              <a:solidFill>
                <a:srgbClr val="C00000"/>
              </a:solidFill>
            </a:endParaRPr>
          </a:p>
          <a:p>
            <a:pPr algn="ctr"/>
            <a:r>
              <a:rPr lang="en-GB" sz="1400" b="1" i="1" dirty="0">
                <a:solidFill>
                  <a:srgbClr val="C00000"/>
                </a:solidFill>
              </a:rPr>
              <a:t>More than 80% of ESFRI RIs,</a:t>
            </a:r>
          </a:p>
          <a:p>
            <a:pPr algn="ctr"/>
            <a:r>
              <a:rPr lang="en-GB" sz="1400" b="1" i="1" dirty="0">
                <a:solidFill>
                  <a:srgbClr val="C00000"/>
                </a:solidFill>
              </a:rPr>
              <a:t>plus other world-class RIs and new emerging ones. </a:t>
            </a:r>
          </a:p>
          <a:p>
            <a:pPr algn="ctr"/>
            <a:endParaRPr lang="en-GB" sz="1400" b="1" i="1" dirty="0">
              <a:solidFill>
                <a:srgbClr val="C00000"/>
              </a:solidFill>
            </a:endParaRPr>
          </a:p>
        </p:txBody>
      </p:sp>
      <p:sp>
        <p:nvSpPr>
          <p:cNvPr id="10" name="Flèche vers le bas 9">
            <a:extLst>
              <a:ext uri="{FF2B5EF4-FFF2-40B4-BE49-F238E27FC236}">
                <a16:creationId xmlns:a16="http://schemas.microsoft.com/office/drawing/2014/main" id="{EEE3111F-9969-8244-AB61-009962CFE4ED}"/>
              </a:ext>
            </a:extLst>
          </p:cNvPr>
          <p:cNvSpPr/>
          <p:nvPr/>
        </p:nvSpPr>
        <p:spPr>
          <a:xfrm>
            <a:off x="10276382" y="5179352"/>
            <a:ext cx="481439" cy="299259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198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275" y="167418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An important </a:t>
            </a:r>
            <a:r>
              <a:rPr lang="fr-FR" sz="2800" b="1" dirty="0" err="1">
                <a:solidFill>
                  <a:srgbClr val="002060"/>
                </a:solidFill>
              </a:rPr>
              <a:t>path</a:t>
            </a:r>
            <a:r>
              <a:rPr lang="fr-FR" sz="2800" b="1" dirty="0">
                <a:solidFill>
                  <a:srgbClr val="002060"/>
                </a:solidFill>
              </a:rPr>
              <a:t> of </a:t>
            </a:r>
            <a:r>
              <a:rPr lang="fr-FR" sz="2800" b="1" dirty="0" err="1">
                <a:solidFill>
                  <a:srgbClr val="002060"/>
                </a:solidFill>
              </a:rPr>
              <a:t>cooperation</a:t>
            </a:r>
            <a:r>
              <a:rPr lang="fr-FR" sz="2800" b="1" dirty="0">
                <a:solidFill>
                  <a:srgbClr val="002060"/>
                </a:solidFill>
              </a:rPr>
              <a:t> and synergies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567391" y="6356350"/>
            <a:ext cx="2743200" cy="365125"/>
          </a:xfrm>
        </p:spPr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pic>
        <p:nvPicPr>
          <p:cNvPr id="1028" name="Picture 4" descr="https://www.esfri.eu/sites/default/files/Screen%20Shot%202019-01-23%20at%2011.23.34%20PM_1.png?slideshow=true&amp;slideshowAuto=true&amp;slideshowSpeed=4000&amp;speed=350&amp;transition=elastic">
            <a:extLst>
              <a:ext uri="{FF2B5EF4-FFF2-40B4-BE49-F238E27FC236}">
                <a16:creationId xmlns:a16="http://schemas.microsoft.com/office/drawing/2014/main" id="{12E20416-E764-1243-8714-738A7DE5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18" y="989715"/>
            <a:ext cx="1400859" cy="119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">
            <a:extLst>
              <a:ext uri="{FF2B5EF4-FFF2-40B4-BE49-F238E27FC236}">
                <a16:creationId xmlns:a16="http://schemas.microsoft.com/office/drawing/2014/main" id="{CFFF704D-909F-6A40-973F-2648C196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33" y="1095229"/>
            <a:ext cx="2381971" cy="453443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èche courbée vers la droite 20">
            <a:extLst>
              <a:ext uri="{FF2B5EF4-FFF2-40B4-BE49-F238E27FC236}">
                <a16:creationId xmlns:a16="http://schemas.microsoft.com/office/drawing/2014/main" id="{51EC016B-6EC8-A649-B7E7-644FA102ED15}"/>
              </a:ext>
            </a:extLst>
          </p:cNvPr>
          <p:cNvSpPr/>
          <p:nvPr/>
        </p:nvSpPr>
        <p:spPr>
          <a:xfrm>
            <a:off x="3200757" y="3001889"/>
            <a:ext cx="956317" cy="17308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089506-6829-754F-AB48-B24A6B3940CB}"/>
              </a:ext>
            </a:extLst>
          </p:cNvPr>
          <p:cNvSpPr/>
          <p:nvPr/>
        </p:nvSpPr>
        <p:spPr>
          <a:xfrm>
            <a:off x="3799349" y="2809702"/>
            <a:ext cx="700429" cy="714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5F404D4C-0127-5A4A-A437-FD19554C4F0E}"/>
              </a:ext>
            </a:extLst>
          </p:cNvPr>
          <p:cNvGrpSpPr/>
          <p:nvPr/>
        </p:nvGrpSpPr>
        <p:grpSpPr>
          <a:xfrm>
            <a:off x="4256266" y="3250279"/>
            <a:ext cx="2240636" cy="2034246"/>
            <a:chOff x="4256266" y="3250279"/>
            <a:chExt cx="2240636" cy="2034246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B60B2817-DF41-E242-AFC6-FC6BE61749AE}"/>
                </a:ext>
              </a:extLst>
            </p:cNvPr>
            <p:cNvGrpSpPr/>
            <p:nvPr/>
          </p:nvGrpSpPr>
          <p:grpSpPr>
            <a:xfrm>
              <a:off x="4256266" y="3250279"/>
              <a:ext cx="2240636" cy="2034246"/>
              <a:chOff x="4256266" y="3250279"/>
              <a:chExt cx="2240636" cy="2034246"/>
            </a:xfrm>
          </p:grpSpPr>
          <p:sp>
            <p:nvSpPr>
              <p:cNvPr id="23" name="Flèche courbée vers la droite 22">
                <a:extLst>
                  <a:ext uri="{FF2B5EF4-FFF2-40B4-BE49-F238E27FC236}">
                    <a16:creationId xmlns:a16="http://schemas.microsoft.com/office/drawing/2014/main" id="{C385B134-1E6B-5649-949C-E3DD4C034F1A}"/>
                  </a:ext>
                </a:extLst>
              </p:cNvPr>
              <p:cNvSpPr/>
              <p:nvPr/>
            </p:nvSpPr>
            <p:spPr>
              <a:xfrm rot="19744732">
                <a:off x="5540585" y="3480039"/>
                <a:ext cx="956317" cy="1730824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pic>
            <p:nvPicPr>
              <p:cNvPr id="14" name="Image 13">
                <a:extLst>
                  <a:ext uri="{FF2B5EF4-FFF2-40B4-BE49-F238E27FC236}">
                    <a16:creationId xmlns:a16="http://schemas.microsoft.com/office/drawing/2014/main" id="{DC25D25A-4669-CC40-900B-5C593BAC97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56266" y="4345452"/>
                <a:ext cx="1762479" cy="939073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D6DDC85-33E5-2049-979D-EE41A5412749}"/>
                  </a:ext>
                </a:extLst>
              </p:cNvPr>
              <p:cNvSpPr/>
              <p:nvPr/>
            </p:nvSpPr>
            <p:spPr>
              <a:xfrm>
                <a:off x="5108927" y="3250279"/>
                <a:ext cx="1211188" cy="10953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06E0652-A0DC-2447-8473-6AED972CD15E}"/>
                </a:ext>
              </a:extLst>
            </p:cNvPr>
            <p:cNvSpPr/>
            <p:nvPr/>
          </p:nvSpPr>
          <p:spPr>
            <a:xfrm>
              <a:off x="6021929" y="4511666"/>
              <a:ext cx="77257" cy="6068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4D34680C-0FBF-984B-9217-D1CEDFF78CB5}"/>
              </a:ext>
            </a:extLst>
          </p:cNvPr>
          <p:cNvGrpSpPr/>
          <p:nvPr/>
        </p:nvGrpSpPr>
        <p:grpSpPr>
          <a:xfrm>
            <a:off x="6928560" y="989716"/>
            <a:ext cx="4961831" cy="4628724"/>
            <a:chOff x="6928560" y="989716"/>
            <a:chExt cx="4961831" cy="4628724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01700FE8-AEAB-4143-8B1E-69C003173D3A}"/>
                </a:ext>
              </a:extLst>
            </p:cNvPr>
            <p:cNvGrpSpPr/>
            <p:nvPr/>
          </p:nvGrpSpPr>
          <p:grpSpPr>
            <a:xfrm>
              <a:off x="6928560" y="989716"/>
              <a:ext cx="4961831" cy="4628724"/>
              <a:chOff x="6945186" y="1134223"/>
              <a:chExt cx="4961831" cy="4628724"/>
            </a:xfrm>
          </p:grpSpPr>
          <p:sp>
            <p:nvSpPr>
              <p:cNvPr id="3" name="Flèche courbée vers la droite 2">
                <a:extLst>
                  <a:ext uri="{FF2B5EF4-FFF2-40B4-BE49-F238E27FC236}">
                    <a16:creationId xmlns:a16="http://schemas.microsoft.com/office/drawing/2014/main" id="{2ED81403-0B00-454F-A7E0-67B9A8A01DB2}"/>
                  </a:ext>
                </a:extLst>
              </p:cNvPr>
              <p:cNvSpPr/>
              <p:nvPr/>
            </p:nvSpPr>
            <p:spPr>
              <a:xfrm rot="19596834">
                <a:off x="9808978" y="2139731"/>
                <a:ext cx="2098039" cy="1936865"/>
              </a:xfrm>
              <a:prstGeom prst="curvedRightArrow">
                <a:avLst>
                  <a:gd name="adj1" fmla="val 17751"/>
                  <a:gd name="adj2" fmla="val 50000"/>
                  <a:gd name="adj3" fmla="val 25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23821DAD-DA94-F749-A273-6FA421725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5186" y="1134223"/>
                <a:ext cx="3277663" cy="4628724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31C1A01-04CD-364C-9B3A-C884164758CE}"/>
                  </a:ext>
                </a:extLst>
              </p:cNvPr>
              <p:cNvSpPr/>
              <p:nvPr/>
            </p:nvSpPr>
            <p:spPr>
              <a:xfrm>
                <a:off x="10222849" y="1489913"/>
                <a:ext cx="608445" cy="1785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4B6C5E-A31F-444B-94A0-85AFF61CDA69}"/>
                  </a:ext>
                </a:extLst>
              </p:cNvPr>
              <p:cNvSpPr/>
              <p:nvPr/>
            </p:nvSpPr>
            <p:spPr>
              <a:xfrm>
                <a:off x="10745355" y="1206675"/>
                <a:ext cx="842587" cy="14450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5A9798D-B2CA-3B41-85AF-53D186718958}"/>
                </a:ext>
              </a:extLst>
            </p:cNvPr>
            <p:cNvSpPr/>
            <p:nvPr/>
          </p:nvSpPr>
          <p:spPr>
            <a:xfrm>
              <a:off x="10214536" y="3045305"/>
              <a:ext cx="79855" cy="9585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15">
            <a:extLst>
              <a:ext uri="{FF2B5EF4-FFF2-40B4-BE49-F238E27FC236}">
                <a16:creationId xmlns:a16="http://schemas.microsoft.com/office/drawing/2014/main" id="{62144D0D-11D5-024A-9210-F979E00B1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504" y="2085486"/>
            <a:ext cx="2715246" cy="3788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Flèche courbée vers la droite 27">
            <a:extLst>
              <a:ext uri="{FF2B5EF4-FFF2-40B4-BE49-F238E27FC236}">
                <a16:creationId xmlns:a16="http://schemas.microsoft.com/office/drawing/2014/main" id="{8AE4A68F-A0EA-1D43-8621-AF356B0C0F04}"/>
              </a:ext>
            </a:extLst>
          </p:cNvPr>
          <p:cNvSpPr/>
          <p:nvPr/>
        </p:nvSpPr>
        <p:spPr>
          <a:xfrm>
            <a:off x="186346" y="1231278"/>
            <a:ext cx="956317" cy="1730824"/>
          </a:xfrm>
          <a:prstGeom prst="curvedRightArrow">
            <a:avLst>
              <a:gd name="adj1" fmla="val 1616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0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275" y="167418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Workshop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FE098-67AE-1143-9BE5-396BC91E5256}"/>
              </a:ext>
            </a:extLst>
          </p:cNvPr>
          <p:cNvSpPr/>
          <p:nvPr/>
        </p:nvSpPr>
        <p:spPr>
          <a:xfrm>
            <a:off x="779323" y="1000249"/>
            <a:ext cx="9836729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002060"/>
                </a:solidFill>
              </a:rPr>
              <a:t>This first Science Cluster Workshop addressing an outlook for the future:</a:t>
            </a: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- an introduction to the programmes of the Science Clusters, their current structural value,</a:t>
            </a: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  their present and future collaboration actions; </a:t>
            </a: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- potential paths to consolidate the cluster work programmes and sustain EOSC; </a:t>
            </a: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- presenting to (and discussing with</a:t>
            </a:r>
            <a:r>
              <a:rPr lang="en-GB" sz="2000" baseline="30000" dirty="0">
                <a:solidFill>
                  <a:srgbClr val="002060"/>
                </a:solidFill>
              </a:rPr>
              <a:t>*</a:t>
            </a:r>
            <a:r>
              <a:rPr lang="en-GB" sz="2000" dirty="0">
                <a:solidFill>
                  <a:srgbClr val="002060"/>
                </a:solidFill>
              </a:rPr>
              <a:t>) the European Commission, EOSC Association and ESFRI </a:t>
            </a: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  Boards a longer-term vision to support the uptake of Open Science by the global scientific </a:t>
            </a: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   community.</a:t>
            </a: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1600" i="1" dirty="0">
                <a:solidFill>
                  <a:srgbClr val="002060"/>
                </a:solidFill>
              </a:rPr>
              <a:t>* A dedicated </a:t>
            </a:r>
            <a:r>
              <a:rPr lang="en-GB" sz="1600" i="1">
                <a:solidFill>
                  <a:srgbClr val="002060"/>
                </a:solidFill>
              </a:rPr>
              <a:t>afternoon closed session </a:t>
            </a:r>
            <a:r>
              <a:rPr lang="en-GB" sz="1600" i="1" dirty="0">
                <a:solidFill>
                  <a:srgbClr val="002060"/>
                </a:solidFill>
              </a:rPr>
              <a:t>is organized.</a:t>
            </a:r>
          </a:p>
          <a:p>
            <a:pPr algn="just"/>
            <a:endParaRPr lang="en-GB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41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275" y="167418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Workshop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A34FB5-D25C-6541-AD09-40464E3FACBF}"/>
              </a:ext>
            </a:extLst>
          </p:cNvPr>
          <p:cNvSpPr/>
          <p:nvPr/>
        </p:nvSpPr>
        <p:spPr>
          <a:xfrm>
            <a:off x="635883" y="1562448"/>
            <a:ext cx="1043260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sz="2000" i="1" dirty="0">
                <a:solidFill>
                  <a:srgbClr val="002060"/>
                </a:solidFill>
                <a:ea typeface="Times New Roman" panose="02020603050405020304" pitchFamily="18" charset="0"/>
              </a:rPr>
              <a:t>By the way.….</a:t>
            </a:r>
            <a:r>
              <a:rPr lang="en-GB" sz="2000" i="1" dirty="0">
                <a:solidFill>
                  <a:srgbClr val="002060"/>
                </a:solidFill>
              </a:rPr>
              <a:t> We say ‘</a:t>
            </a:r>
            <a:r>
              <a:rPr lang="en-GB" sz="2000" b="1" dirty="0">
                <a:solidFill>
                  <a:srgbClr val="002060"/>
                </a:solidFill>
              </a:rPr>
              <a:t>ESFRI </a:t>
            </a:r>
            <a:r>
              <a:rPr lang="en-GB" sz="2000" b="1" dirty="0">
                <a:solidFill>
                  <a:srgbClr val="002060"/>
                </a:solidFill>
                <a:ea typeface="Times New Roman" panose="02020603050405020304" pitchFamily="18" charset="0"/>
              </a:rPr>
              <a:t>Science Clusters</a:t>
            </a:r>
            <a:r>
              <a:rPr lang="en-GB" sz="2000" i="1" dirty="0">
                <a:solidFill>
                  <a:srgbClr val="002060"/>
                </a:solidFill>
                <a:ea typeface="Times New Roman" panose="02020603050405020304" pitchFamily="18" charset="0"/>
              </a:rPr>
              <a:t>’ but there are “</a:t>
            </a:r>
            <a:r>
              <a:rPr lang="en-GB" sz="2000" i="1" u="sng" dirty="0">
                <a:solidFill>
                  <a:srgbClr val="002060"/>
                </a:solidFill>
                <a:ea typeface="Times New Roman" panose="02020603050405020304" pitchFamily="18" charset="0"/>
              </a:rPr>
              <a:t>3 distinct objects</a:t>
            </a:r>
            <a:r>
              <a:rPr lang="en-GB" sz="2000" i="1" dirty="0">
                <a:solidFill>
                  <a:srgbClr val="002060"/>
                </a:solidFill>
                <a:ea typeface="Times New Roman" panose="02020603050405020304" pitchFamily="18" charset="0"/>
              </a:rPr>
              <a:t>”: </a:t>
            </a:r>
          </a:p>
          <a:p>
            <a:pPr algn="just"/>
            <a:endParaRPr lang="en-GB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ESFRI: </a:t>
            </a:r>
            <a:r>
              <a:rPr lang="en-GB" dirty="0">
                <a:solidFill>
                  <a:srgbClr val="002060"/>
                </a:solidFill>
              </a:rPr>
              <a:t>European Strategy Forum on Research Infrastructures; </a:t>
            </a:r>
          </a:p>
          <a:p>
            <a:pPr algn="just"/>
            <a:endParaRPr lang="en-GB" b="1" dirty="0">
              <a:solidFill>
                <a:srgbClr val="002060"/>
              </a:solidFill>
            </a:endParaRPr>
          </a:p>
          <a:p>
            <a:pPr algn="just"/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(ESFRI) RIs: </a:t>
            </a:r>
            <a:r>
              <a:rPr lang="en-GB" dirty="0">
                <a:solidFill>
                  <a:srgbClr val="002060"/>
                </a:solidFill>
              </a:rPr>
              <a:t>A set of domain-based pan-European (in the ESFRI Roadmap) and other world-class RIs;</a:t>
            </a:r>
          </a:p>
          <a:p>
            <a:pPr algn="just"/>
            <a:endParaRPr lang="en-GB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ESFRI Science Clusters: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Current five H2020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projects supported by consortia of scientists from RIs, Universities and Institutes. </a:t>
            </a:r>
            <a:r>
              <a:rPr lang="en-GB" i="1" dirty="0">
                <a:solidFill>
                  <a:srgbClr val="002060"/>
                </a:solidFill>
              </a:rPr>
              <a:t>The ESFRI label recalls the commitment of ESFRI RI legal entities in the Cluster action as originally requested. </a:t>
            </a:r>
            <a:endParaRPr lang="en-GB" dirty="0">
              <a:solidFill>
                <a:srgbClr val="002060"/>
              </a:solidFill>
            </a:endParaRPr>
          </a:p>
          <a:p>
            <a:pPr algn="just"/>
            <a:r>
              <a:rPr lang="en-GB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433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2DCFF4-CEF2-4F4B-8331-00A948F22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8" y="233464"/>
            <a:ext cx="12251256" cy="63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2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4275" y="167418"/>
            <a:ext cx="10515600" cy="70893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Workshop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11/06/2021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Giovanni Lamanna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(1)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FE098-67AE-1143-9BE5-396BC91E5256}"/>
              </a:ext>
            </a:extLst>
          </p:cNvPr>
          <p:cNvSpPr/>
          <p:nvPr/>
        </p:nvSpPr>
        <p:spPr>
          <a:xfrm>
            <a:off x="1020392" y="1169526"/>
            <a:ext cx="983672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>
                <a:solidFill>
                  <a:srgbClr val="002060"/>
                </a:solidFill>
              </a:rPr>
              <a:t>To start with, we are happy to count on the presence of Kostas </a:t>
            </a:r>
            <a:r>
              <a:rPr lang="en-GB" sz="2000" dirty="0" err="1">
                <a:solidFill>
                  <a:srgbClr val="002060"/>
                </a:solidFill>
              </a:rPr>
              <a:t>Glinos</a:t>
            </a:r>
            <a:r>
              <a:rPr lang="en-GB" sz="2000" dirty="0">
                <a:solidFill>
                  <a:srgbClr val="002060"/>
                </a:solidFill>
              </a:rPr>
              <a:t> for an overview talk about Open Science, terms, ambitions and challenges in Europe.</a:t>
            </a: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/>
              <a:t>Kostas </a:t>
            </a:r>
            <a:r>
              <a:rPr lang="en-GB" sz="2000" dirty="0" err="1"/>
              <a:t>Glinos</a:t>
            </a:r>
            <a:r>
              <a:rPr lang="en-GB" sz="2000" dirty="0"/>
              <a:t> leads the unit in charge of Open Science in the directorate general for Research &amp; Innovation at the European Commission. Kostas </a:t>
            </a:r>
            <a:r>
              <a:rPr lang="en-GB" sz="2000" dirty="0" err="1"/>
              <a:t>Glinos</a:t>
            </a:r>
            <a:r>
              <a:rPr lang="en-GB" sz="2000" dirty="0"/>
              <a:t> holds a PhD in engineering, he has been developing EU policy and managing R&amp;D programmes in the area of Science, Technology and Innovation (STI) since 1992. </a:t>
            </a:r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</a:t>
            </a: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r>
              <a:rPr lang="en-GB" sz="2000" dirty="0">
                <a:solidFill>
                  <a:srgbClr val="002060"/>
                </a:solidFill>
              </a:rPr>
              <a:t>   The Science Clusters acknowledge a constant and fruitful dialog and cooperation with EC DG-RTD and DG-CNECT and especially with Kostas </a:t>
            </a:r>
            <a:r>
              <a:rPr lang="en-GB" sz="2000" dirty="0" err="1">
                <a:solidFill>
                  <a:srgbClr val="002060"/>
                </a:solidFill>
              </a:rPr>
              <a:t>Glinos</a:t>
            </a:r>
            <a:r>
              <a:rPr lang="en-GB" sz="2000" dirty="0">
                <a:solidFill>
                  <a:srgbClr val="002060"/>
                </a:solidFill>
              </a:rPr>
              <a:t> (et al.), producing a series of reflexions and actions, </a:t>
            </a:r>
            <a:r>
              <a:rPr lang="en-GB" sz="2000" u="sng" dirty="0">
                <a:solidFill>
                  <a:srgbClr val="002060"/>
                </a:solidFill>
              </a:rPr>
              <a:t>including this Workshop</a:t>
            </a:r>
            <a:r>
              <a:rPr lang="en-GB" sz="20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en-GB" sz="2000" i="1" dirty="0">
                <a:solidFill>
                  <a:srgbClr val="002060"/>
                </a:solidFill>
              </a:rPr>
              <a:t>(… We learn about policies and we tell about the diversity of the scientific research world!)</a:t>
            </a: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  <a:p>
            <a:pPr algn="just"/>
            <a:endParaRPr lang="en-GB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9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F8C974A-4C75-D34C-9FD3-17E74FA1B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2" y="0"/>
            <a:ext cx="12198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99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661</Words>
  <Application>Microsoft Office PowerPoint</Application>
  <PresentationFormat>Widescreen</PresentationFormat>
  <Paragraphs>96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Roboto Medium</vt:lpstr>
      <vt:lpstr>Times New Roman</vt:lpstr>
      <vt:lpstr>Thème Office</vt:lpstr>
      <vt:lpstr>Conception personnalisée</vt:lpstr>
      <vt:lpstr>Presentazione standard di PowerPoint</vt:lpstr>
      <vt:lpstr>The Science Clusters</vt:lpstr>
      <vt:lpstr>An important path of cooperation and synergies  </vt:lpstr>
      <vt:lpstr>An important path of cooperation and synergies  </vt:lpstr>
      <vt:lpstr>Workshop</vt:lpstr>
      <vt:lpstr>Workshop</vt:lpstr>
      <vt:lpstr>Presentazione standard di PowerPoint</vt:lpstr>
      <vt:lpstr>Workshop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Mathilde HUBERT</dc:creator>
  <cp:lastModifiedBy>luigi colucci</cp:lastModifiedBy>
  <cp:revision>46</cp:revision>
  <dcterms:created xsi:type="dcterms:W3CDTF">2021-06-03T19:42:55Z</dcterms:created>
  <dcterms:modified xsi:type="dcterms:W3CDTF">2021-06-11T07:21:26Z</dcterms:modified>
</cp:coreProperties>
</file>